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12192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auto">
          <a:xfrm>
            <a:off x="446534" y="3085764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auto"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auto"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 bwMode="auto">
          <a:xfrm>
            <a:off x="581192" y="702156"/>
            <a:ext cx="11029616" cy="10138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 bwMode="auto">
          <a:xfrm>
            <a:off x="8839201" y="675726"/>
            <a:ext cx="2004164" cy="5183073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 bwMode="auto"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>
            <a:off x="774923" y="5951811"/>
            <a:ext cx="7896279" cy="365125"/>
          </a:xfrm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81192" y="702156"/>
            <a:ext cx="11029616" cy="10138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581192" y="2180496"/>
            <a:ext cx="11029615" cy="3678303"/>
          </a:xfrm>
        </p:spPr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0558300" y="5956137"/>
            <a:ext cx="1052508" cy="365125"/>
          </a:xfrm>
        </p:spPr>
        <p:txBody>
          <a:bodyPr/>
          <a:lstStyle/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auto"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81193" y="729658"/>
            <a:ext cx="11029616" cy="98833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 bwMode="auto"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 bwMode="auto"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 bwMode="auto">
          <a:xfrm>
            <a:off x="581193" y="729658"/>
            <a:ext cx="11029616" cy="98833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 bwMode="auto"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  <p:sp>
        <p:nvSpPr>
          <p:cNvPr id="7" name="Rectangle 6"/>
          <p:cNvSpPr>
            <a:spLocks noChangeAspect="1"/>
          </p:cNvSpPr>
          <p:nvPr/>
        </p:nvSpPr>
        <p:spPr bwMode="auto"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 bwMode="auto">
          <a:xfrm>
            <a:off x="575894" y="729658"/>
            <a:ext cx="11029616" cy="988332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auto"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 bwMode="auto"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auto"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 bwMode="auto"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>
              <a:defRPr/>
            </a:pPr>
            <a:r>
              <a:rPr lang="ru-RU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auto"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581192" y="705123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581192" y="2336003"/>
            <a:ext cx="11029616" cy="35227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7605951" y="5956137"/>
            <a:ext cx="284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14F0DC82-57E3-4C99-985C-F38578AA5A1E}" type="datetimeFigureOut">
              <a:rPr lang="ru-RU"/>
              <a:t>27.03.2025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 bwMode="auto"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fld id="{83E0118A-4D47-4DA4-9C7B-8E421D59EBD1}" type="slidenum">
              <a:rPr lang="ru-RU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 bwMode="auto"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 bwMode="auto"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 bwMode="auto"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>
        <a:spcBef>
          <a:spcPts val="0"/>
        </a:spcBef>
        <a:buNone/>
        <a:defRPr sz="2800" b="0" cap="all">
          <a:solidFill>
            <a:schemeClr val="bg1"/>
          </a:solidFill>
          <a:latin typeface="+mj-lt"/>
          <a:ea typeface="+mj-ea"/>
          <a:cs typeface="+mj-cs"/>
        </a:defRPr>
      </a:lvl1pPr>
      <a:lvl2pPr>
        <a:defRPr>
          <a:solidFill>
            <a:schemeClr val="tx2"/>
          </a:solidFill>
        </a:defRPr>
      </a:lvl2pPr>
      <a:lvl3pPr>
        <a:defRPr>
          <a:solidFill>
            <a:schemeClr val="tx2"/>
          </a:solidFill>
        </a:defRPr>
      </a:lvl3pPr>
      <a:lvl4pPr>
        <a:defRPr>
          <a:solidFill>
            <a:schemeClr val="tx2"/>
          </a:solidFill>
        </a:defRPr>
      </a:lvl4pPr>
      <a:lvl5pPr>
        <a:defRPr>
          <a:solidFill>
            <a:schemeClr val="tx2"/>
          </a:solidFill>
        </a:defRPr>
      </a:lvl5pPr>
      <a:lvl6pPr>
        <a:defRPr>
          <a:solidFill>
            <a:schemeClr val="tx2"/>
          </a:solidFill>
        </a:defRPr>
      </a:lvl6pPr>
      <a:lvl7pPr>
        <a:defRPr>
          <a:solidFill>
            <a:schemeClr val="tx2"/>
          </a:solidFill>
        </a:defRPr>
      </a:lvl7pPr>
      <a:lvl8pPr>
        <a:defRPr>
          <a:solidFill>
            <a:schemeClr val="tx2"/>
          </a:solidFill>
        </a:defRPr>
      </a:lvl8pPr>
      <a:lvl9pPr>
        <a:defRPr>
          <a:solidFill>
            <a:schemeClr val="tx2"/>
          </a:solidFill>
        </a:defRPr>
      </a:lvl9pPr>
    </p:titleStyle>
    <p:bodyStyle>
      <a:lvl1pPr marL="306000" indent="-306000" algn="l" defTabSz="457200">
        <a:spcBef>
          <a:spcPts val="0"/>
        </a:spcBef>
        <a:spcAft>
          <a:spcPts val="600"/>
        </a:spcAft>
        <a:buClr>
          <a:schemeClr val="accent2"/>
        </a:buClr>
        <a:buSzPct val="92000"/>
        <a:buFont typeface="Wingdings 2"/>
        <a:buChar char=""/>
        <a:defRPr sz="18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>
        <a:spcBef>
          <a:spcPts val="0"/>
        </a:spcBef>
        <a:spcAft>
          <a:spcPts val="600"/>
        </a:spcAft>
        <a:buClr>
          <a:schemeClr val="accent2"/>
        </a:buClr>
        <a:buSzPct val="92000"/>
        <a:buFont typeface="Wingdings 2"/>
        <a:buChar char=""/>
        <a:defRPr sz="16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>
        <a:spcBef>
          <a:spcPts val="0"/>
        </a:spcBef>
        <a:spcAft>
          <a:spcPts val="600"/>
        </a:spcAft>
        <a:buClr>
          <a:schemeClr val="accent2"/>
        </a:buClr>
        <a:buSzPct val="92000"/>
        <a:buFont typeface="Wingdings 2"/>
        <a:buChar char=""/>
        <a:defRPr sz="14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>
        <a:spcBef>
          <a:spcPts val="0"/>
        </a:spcBef>
        <a:spcAft>
          <a:spcPts val="600"/>
        </a:spcAft>
        <a:buClr>
          <a:schemeClr val="accent2"/>
        </a:buClr>
        <a:buSzPct val="92000"/>
        <a:buFont typeface="Wingdings 2"/>
        <a:buChar char=""/>
        <a:defRPr sz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>
        <a:spcBef>
          <a:spcPts val="0"/>
        </a:spcBef>
        <a:spcAft>
          <a:spcPts val="600"/>
        </a:spcAft>
        <a:buClr>
          <a:schemeClr val="accent2"/>
        </a:buClr>
        <a:buSzPct val="92000"/>
        <a:buFont typeface="Wingdings 2"/>
        <a:buChar char=""/>
        <a:defRPr sz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>
        <a:spcBef>
          <a:spcPts val="0"/>
        </a:spcBef>
        <a:spcAft>
          <a:spcPts val="600"/>
        </a:spcAft>
        <a:buClr>
          <a:schemeClr val="accent2"/>
        </a:buClr>
        <a:buSzPct val="92000"/>
        <a:buFont typeface="Wingdings 2"/>
        <a:buChar char=""/>
        <a:defRPr sz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>
        <a:spcBef>
          <a:spcPts val="0"/>
        </a:spcBef>
        <a:spcAft>
          <a:spcPts val="600"/>
        </a:spcAft>
        <a:buClr>
          <a:schemeClr val="accent2"/>
        </a:buClr>
        <a:buSzPct val="92000"/>
        <a:buFont typeface="Wingdings 2"/>
        <a:buChar char=""/>
        <a:defRPr sz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>
        <a:spcBef>
          <a:spcPts val="0"/>
        </a:spcBef>
        <a:spcAft>
          <a:spcPts val="600"/>
        </a:spcAft>
        <a:buClr>
          <a:schemeClr val="accent2"/>
        </a:buClr>
        <a:buSzPct val="92000"/>
        <a:buFont typeface="Wingdings 2"/>
        <a:buChar char=""/>
        <a:defRPr sz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>
        <a:spcBef>
          <a:spcPts val="0"/>
        </a:spcBef>
        <a:spcAft>
          <a:spcPts val="600"/>
        </a:spcAft>
        <a:buClr>
          <a:schemeClr val="accent2"/>
        </a:buClr>
        <a:buSzPct val="92000"/>
        <a:buFont typeface="Wingdings 2"/>
        <a:buChar char=""/>
        <a:defRPr sz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424171" y="858981"/>
            <a:ext cx="10993549" cy="953901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/>
              <a:t>МГУ им. М.В. Ломоносова. </a:t>
            </a:r>
            <a:br>
              <a:rPr lang="ru-RU" b="1" dirty="0"/>
            </a:br>
            <a:r>
              <a:rPr lang="ru-RU" b="1" dirty="0"/>
              <a:t>Кафедра гражданского права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 bwMode="auto">
          <a:xfrm>
            <a:off x="424171" y="2062263"/>
            <a:ext cx="1100938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ru-RU" b="1" dirty="0">
                <a:solidFill>
                  <a:schemeClr val="accent5"/>
                </a:solidFill>
              </a:rPr>
              <a:t>Андрей Егоров</a:t>
            </a:r>
            <a:r>
              <a:rPr lang="ru-RU" dirty="0">
                <a:solidFill>
                  <a:schemeClr val="accent5"/>
                </a:solidFill>
              </a:rPr>
              <a:t>,</a:t>
            </a:r>
            <a:r>
              <a:rPr lang="ru-RU" b="1" dirty="0">
                <a:solidFill>
                  <a:schemeClr val="accent5"/>
                </a:solidFill>
              </a:rPr>
              <a:t> </a:t>
            </a:r>
            <a:r>
              <a:rPr lang="ru-RU" dirty="0" err="1">
                <a:solidFill>
                  <a:schemeClr val="accent5"/>
                </a:solidFill>
              </a:rPr>
              <a:t>к.ю.н</a:t>
            </a:r>
            <a:r>
              <a:rPr lang="ru-RU" dirty="0">
                <a:solidFill>
                  <a:schemeClr val="accent5"/>
                </a:solidFill>
              </a:rPr>
              <a:t>., главный редактор журнала «Цивилистика», руководитель образовательных программ </a:t>
            </a:r>
            <a:r>
              <a:rPr lang="en-US" dirty="0" err="1">
                <a:solidFill>
                  <a:schemeClr val="accent5"/>
                </a:solidFill>
              </a:rPr>
              <a:t>Lextorium</a:t>
            </a:r>
            <a:r>
              <a:rPr lang="ru-RU" dirty="0">
                <a:solidFill>
                  <a:schemeClr val="accent5"/>
                </a:solidFill>
              </a:rPr>
              <a:t>.</a:t>
            </a:r>
            <a:r>
              <a:rPr lang="en-US" dirty="0">
                <a:solidFill>
                  <a:schemeClr val="accent5"/>
                </a:solidFill>
              </a:rPr>
              <a:t>com</a:t>
            </a:r>
            <a:r>
              <a:rPr lang="ru-RU" dirty="0">
                <a:solidFill>
                  <a:schemeClr val="accent5"/>
                </a:solidFill>
              </a:rPr>
              <a:t>, профессор НИУ «Высшая школа экономики», арбитр МКАС, РАЦ и АЦ при РСПП</a:t>
            </a:r>
          </a:p>
          <a:p>
            <a:pPr algn="just">
              <a:defRPr/>
            </a:pPr>
            <a:endParaRPr dirty="0"/>
          </a:p>
          <a:p>
            <a:pPr algn="just">
              <a:defRPr/>
            </a:pPr>
            <a:endParaRPr dirty="0"/>
          </a:p>
          <a:p>
            <a:pPr algn="just">
              <a:defRPr/>
            </a:pPr>
            <a:r>
              <a:rPr lang="ru-RU" sz="2800" b="1" dirty="0">
                <a:solidFill>
                  <a:schemeClr val="tx2"/>
                </a:solidFill>
              </a:rPr>
              <a:t>Техника цитирования норм частного права</a:t>
            </a:r>
            <a:endParaRPr sz="2800" b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5033818" y="6382328"/>
            <a:ext cx="2198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b="1" dirty="0">
                <a:solidFill>
                  <a:schemeClr val="accent1"/>
                </a:solidFill>
              </a:rPr>
              <a:t>27 марта 2025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/>
          </a:bodyPr>
          <a:lstStyle/>
          <a:p>
            <a:pPr>
              <a:defRPr/>
            </a:pPr>
            <a:r>
              <a:rPr lang="ru-RU"/>
              <a:t>из ст.4.1. Закона о банкротстве. Нужен подабзац? Или шесть абзацев тут (ай-яй-яй!)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81192" y="2180496"/>
            <a:ext cx="11029615" cy="441842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ru-RU" dirty="0"/>
              <a:t>1.1. Порядок прекращения обязательств, установленный настоящей статьей, подлежит применению в том числе при прекращении обязательств, возникших по основаниям, предусмотренным генеральными соглашениями (едиными договорами), заключенными между одними и теми же сторонами, и (или) правилами организованных торгов, и (или) правилами клиринга.</a:t>
            </a:r>
            <a:endParaRPr dirty="0"/>
          </a:p>
          <a:p>
            <a:pPr marL="0" indent="0" algn="just">
              <a:buNone/>
              <a:defRPr/>
            </a:pPr>
            <a:br>
              <a:rPr lang="ru-RU" dirty="0"/>
            </a:br>
            <a:r>
              <a:rPr lang="ru-RU" dirty="0"/>
              <a:t>Указанный в абзаце первом настоящего пункта порядок не подлежит применению, если наличие генеральных соглашений (единых договоров) между одними и теми же сторонами является результатом замены стороны генерального соглашения (единого договора), осуществленной:</a:t>
            </a:r>
            <a:endParaRPr dirty="0"/>
          </a:p>
          <a:p>
            <a:pPr marL="0" indent="0" algn="just">
              <a:buNone/>
              <a:defRPr/>
            </a:pPr>
            <a:r>
              <a:rPr lang="ru-RU" b="1" dirty="0"/>
              <a:t>после принятия арбитражным судом заявления о признании должника банкротом или в течение одного месяца до принятия такого заявления (за исключением случаев универсального правопреемства);</a:t>
            </a:r>
            <a:endParaRPr dirty="0"/>
          </a:p>
          <a:p>
            <a:pPr marL="0" indent="0" algn="just">
              <a:buNone/>
              <a:defRPr/>
            </a:pPr>
            <a:r>
              <a:rPr lang="ru-RU" dirty="0"/>
              <a:t>в течение шести месяцев до принятия арбитражным судом заявления о признании должника банкротом на основании сделки, совершенной с заинтересованным лицом;</a:t>
            </a:r>
            <a:endParaRPr dirty="0"/>
          </a:p>
          <a:p>
            <a:pPr marL="0" indent="0" algn="just">
              <a:buNone/>
              <a:defRPr/>
            </a:pPr>
            <a:r>
              <a:rPr lang="ru-RU" dirty="0"/>
              <a:t>в течение одного месяца до момента отзыва у должника лицензии на осуществление банковских операций;</a:t>
            </a:r>
            <a:endParaRPr dirty="0"/>
          </a:p>
          <a:p>
            <a:pPr marL="0" indent="0" algn="just">
              <a:buNone/>
              <a:defRPr/>
            </a:pPr>
            <a:r>
              <a:rPr lang="ru-RU" dirty="0"/>
              <a:t>на основании сделки, совершенной в течение трех лет до принятия арбитражным судом заявления о признании должника банкротом или отзыва у должника лицензии на осуществление банковских операций с лицом, которое знало о признаках неплатежеспособности или недостаточности имущества должника.</a:t>
            </a:r>
            <a:endParaRPr dirty="0"/>
          </a:p>
          <a:p>
            <a:pPr marL="0" indent="0" algn="just">
              <a:buNone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Бывает и похлеще (в той же статье)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81192" y="2180496"/>
            <a:ext cx="11029615" cy="4403184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ru-RU" b="1"/>
              <a:t>3. </a:t>
            </a:r>
            <a:r>
              <a:rPr lang="ru-RU"/>
              <a:t>Если финансовые договоры заключены на условиях генерального соглашения (единого договора), для применения правил пункта 1 настоящей статьи дополнительно к требованиям пункта 2 настоящей статьи необходимо соблюдение следующих требований:</a:t>
            </a:r>
            <a:br>
              <a:rPr lang="ru-RU"/>
            </a:br>
            <a:r>
              <a:rPr lang="ru-RU"/>
              <a:t>	</a:t>
            </a:r>
            <a:r>
              <a:rPr lang="ru-RU" b="1"/>
              <a:t>1) </a:t>
            </a:r>
            <a:r>
              <a:rPr lang="ru-RU"/>
              <a:t>одной из сторон договора (выгодоприобретателем по договору) является: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российская кредитная организация или профессиональный участник рынка ценных бумаг;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Банк России;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иностранное юридическое лицо, имеющее право в соответствии с личным законом осуществлять банковскую деятельность или профессиональную деятельность на рынке ценных бумаг, с местом учреждения в государствах, указанных в подпунктах 1 и 2 пункта 2 статьи 51.1 Федерального закона "О рынке ценных бумаг";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...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иное иностранное юридическое лицо с местом учреждения в государствах, указанных в подпунктах 1 и 2 пункта 2 статьи 51.1 Федерального закона "О рынке ценных бумаг".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</a:t>
            </a:r>
            <a:r>
              <a:rPr lang="ru-RU" b="1"/>
              <a:t>При этом второй </a:t>
            </a:r>
            <a:r>
              <a:rPr lang="ru-RU"/>
              <a:t>стороной финансового договора должно являться лицо, предусмотренное абзацами вторым - шестым настоящего подпункта;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 </a:t>
            </a:r>
            <a:endParaRPr/>
          </a:p>
          <a:p>
            <a:pPr marL="0" indent="0" algn="just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ст.9.1 Закона о банкротстве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ru-RU"/>
              <a:t>5. В течение срока действия моратория по решению арбитражного управляющего проводятся собрания кредиторов, комитета кредиторов, участников строительства и собрания работников, бывших работников любого должника, в том числе того, на кого он не распространяется в соответствии с пунктом 1 настоящей статьи, в форме заочного голосования. В этом случае:</a:t>
            </a:r>
            <a:br>
              <a:rPr lang="ru-RU"/>
            </a:br>
            <a:r>
              <a:rPr lang="ru-RU"/>
              <a:t>1) собрание кредиторов (комитета кредиторов) и собрание участников строительства в форме заочного голосования проводятся в порядке, установленном пунктом 1.1 статьи 201.12 настоящего Федерального закона;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2) собрание работников, бывших работников должника в форме заочного голосования проводится в порядке, установленном статьей 12.1 настоящего Федерального закона.</a:t>
            </a:r>
            <a:endParaRPr/>
          </a:p>
          <a:p>
            <a:pPr marL="0" indent="0" algn="just">
              <a:buNone/>
              <a:defRPr/>
            </a:pPr>
            <a:r>
              <a:rPr lang="ru-RU" b="1"/>
              <a:t>Заочное голосование, предусмотренное настоящим пунктом, может проводиться независимо от числа участников</a:t>
            </a:r>
            <a:r>
              <a:rPr lang="ru-RU"/>
              <a:t>.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 </a:t>
            </a:r>
            <a:endParaRPr/>
          </a:p>
          <a:p>
            <a:pPr marL="0" indent="0" algn="just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многоуровневые нормы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81192" y="2180496"/>
            <a:ext cx="11029615" cy="4418424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/>
              <a:t>1. Участниками собрания кредиторов с правом голоса являются конкурсные кредиторы...</a:t>
            </a:r>
            <a:br>
              <a:rPr lang="ru-RU"/>
            </a:br>
            <a:r>
              <a:rPr lang="ru-RU"/>
              <a:t>В случаях, если в деле о банкротстве участвует единственный конкурсный кредитор или уполномоченный орган, решения, относящиеся к компетенции собрания кредиторов, принимает такой кредитор или уполномоченный орган.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Организация и проведение собрания кредиторов осуществляются арбитражным управляющим.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Конкурсные кредиторы, требования которых обеспечены залогом имущества должника, имеют право голоса на собраниях кредиторов: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</a:t>
            </a:r>
            <a:r>
              <a:rPr lang="ru-RU" b="1"/>
              <a:t>в ходе наблюдения;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в ходе финансового оздоровления...;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в ходе реализации имущества гражданина.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	</a:t>
            </a:r>
            <a:r>
              <a:rPr lang="ru-RU" b="1"/>
              <a:t>Конкурсные кредиторы в части требований, которые обеспечены залогом имущества должника и по которым они не имеют права голоса на собраниях кредиторов, вправе участвовать в собрании кредиторов без права голоса, в том числе выступать по вопросам повестки собрания кредиторов.</a:t>
            </a:r>
            <a:endParaRPr/>
          </a:p>
          <a:p>
            <a:pPr marL="0" indent="0" algn="just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Проблема исключённых абзацев (без нумерации)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81192" y="2180496"/>
            <a:ext cx="11029615" cy="44641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  <a:defRPr/>
            </a:pPr>
            <a:r>
              <a:rPr lang="ru-RU" dirty="0"/>
              <a:t>Ст.4 закона о банкротстве</a:t>
            </a:r>
            <a:endParaRPr dirty="0"/>
          </a:p>
          <a:p>
            <a:pPr marL="0" indent="0" algn="just">
              <a:buNone/>
              <a:defRPr/>
            </a:pPr>
            <a:r>
              <a:rPr lang="ru-RU" dirty="0"/>
              <a:t>1. Состав и размер денежных обязательств, требований о выплате выходных пособий и (или) об оплате труда лиц, работающих или работавших по трудовому договору, и обязательных платежей определяются на дату подачи в арбитражный суд заявления о признании должника банкротом, если иное не предусмотрено настоящим Федеральным законом.</a:t>
            </a:r>
            <a:br>
              <a:rPr lang="ru-RU" dirty="0"/>
            </a:br>
            <a:r>
              <a:rPr lang="ru-RU" dirty="0"/>
              <a:t>Состав и размер денежных обязательств, требований о выплате выходных пособий и (или) об оплате труда лиц, работающих или работавших по трудовому договору, и обязательных платежей, возникших до принятия арбитражным судом заявления о признании должника банкротом и заявленных после принятия арбитражным судом такого заявления, определяются на дату введения первой процедуры, применяемой в деле о банкротстве.</a:t>
            </a:r>
            <a:endParaRPr dirty="0"/>
          </a:p>
          <a:p>
            <a:pPr marL="0" indent="0" algn="just">
              <a:buNone/>
              <a:defRPr/>
            </a:pPr>
            <a:r>
              <a:rPr lang="ru-RU" dirty="0">
                <a:highlight>
                  <a:srgbClr val="FF00FF"/>
                </a:highlight>
              </a:rPr>
              <a:t>Абзац утратил силу. - Федеральный закон от 29.12.2014 N 482-ФЗ.</a:t>
            </a:r>
            <a:endParaRPr dirty="0">
              <a:highlight>
                <a:srgbClr val="FF00FF"/>
              </a:highlight>
            </a:endParaRPr>
          </a:p>
          <a:p>
            <a:pPr marL="0" indent="0" algn="just">
              <a:buNone/>
              <a:defRPr/>
            </a:pPr>
            <a:r>
              <a:rPr lang="ru-RU" dirty="0"/>
              <a:t>Состав и размер денежных обязательств, требований о выплате выходных пособий и (или) об оплате труда лиц, работающих или работавших по трудовому договору, и обязательных платежей, выраженных в иностранной валюте, определяются в рублях по курсу, установленному Центральным банком Российской Федерации, на дату введения каждой процедуры, применяемой в деле о банкротстве и следующей после наступления срока исполнения соответствующего обязательства.</a:t>
            </a:r>
            <a:endParaRPr dirty="0"/>
          </a:p>
          <a:p>
            <a:pPr marL="0" indent="0" algn="just">
              <a:buNone/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Какой абзац утратил силу?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81192" y="2042160"/>
            <a:ext cx="11029615" cy="4578639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/>
              <a:t>Очевидно – третий (так в законе, который его исключил из ЗоБ). Что произошло с четвёртым абзацем? Он подвинулся в очереди?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Правильно – нет. Большинство судов так и считают.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Однако: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Определение Верховного Суда РФ от 26.07.2022 N 307-ЭС21-11336-(3) по делу N А56-110200/2017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Отказывая в удовлетворении заявленных требований конкурсного кредитора об индексации включенного в реестр требования, суды руководствовались статьей 208 Гражданского процессуального кодекса Российской Федерации (далее - ГПК РФ), абзацами 2 и </a:t>
            </a:r>
            <a:r>
              <a:rPr lang="ru-RU" b="1"/>
              <a:t>3 пункта 1 статьи 4</a:t>
            </a:r>
            <a:r>
              <a:rPr lang="ru-RU"/>
              <a:t>, пунктом 6 статьи 16 Федерального закона от 26.10.2002 N 127-ФЗ "О несостоятельности (банкротстве)", и, исследовав и оценив представленные по делу доказательства по правилам статьи 71 Арбитражного процессуального кодекса Российской Федерации, исходили из того, что индексация присужденных судом и общей юрисдикции сумм производится судом той же юрисдикции.</a:t>
            </a:r>
            <a:endParaRPr/>
          </a:p>
          <a:p>
            <a:pPr marL="0" indent="0" algn="just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Абзацы-призраки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81192" y="2180496"/>
            <a:ext cx="11029615" cy="4189824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/>
              <a:t>Постановление Арбитражного суда Северо-Западного округа от 27.04.2023 N Ф07-2069/2023 по делу N А56-61659/2017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Постановление Арбитражного суда Московского округа от 20.11.2023 N Ф05-15226/2020 по делу N А40-101087/2019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И др.: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В соответствии с </a:t>
            </a:r>
            <a:r>
              <a:rPr lang="ru-RU">
                <a:highlight>
                  <a:srgbClr val="FF00FF"/>
                </a:highlight>
              </a:rPr>
              <a:t>абзацем 3 пункта 1</a:t>
            </a:r>
            <a:r>
              <a:rPr lang="ru-RU"/>
              <a:t> статьи 4 Закона о банкротстве, состав и размер денежных обязательств, выраженных в иностранной валюте, определяется в рублях по курсу, установленному Банка России, на дату введения каждой процедуры, применяемой в деле о банкротстве и следующей после наступления срока исполнения соответствующего обязательства.</a:t>
            </a:r>
            <a:br>
              <a:rPr lang="ru-RU"/>
            </a:br>
            <a:endParaRPr lang="ru-RU"/>
          </a:p>
          <a:p>
            <a:pPr>
              <a:buFont typeface="Wingdings"/>
              <a:buChar char="Ø"/>
              <a:defRPr/>
            </a:pPr>
            <a:r>
              <a:rPr lang="ru-RU"/>
              <a:t>Реально происходит цитата 4го абзаца!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24763458" name="Title 1"/>
          <p:cNvSpPr>
            <a:spLocks noGrp="1"/>
          </p:cNvSpPr>
          <p:nvPr>
            <p:ph type="title"/>
          </p:nvPr>
        </p:nvSpPr>
        <p:spPr bwMode="auto">
          <a:xfrm>
            <a:off x="581191" y="702155"/>
            <a:ext cx="11029615" cy="1013799"/>
          </a:xfrm>
        </p:spPr>
        <p:txBody>
          <a:bodyPr/>
          <a:lstStyle/>
          <a:p>
            <a:pPr>
              <a:defRPr/>
            </a:pPr>
            <a:r>
              <a:rPr lang="ru-RU" sz="2800" b="0" i="0" u="none" strike="noStrike" cap="all" spc="0" dirty="0">
                <a:solidFill>
                  <a:srgbClr val="000000"/>
                </a:solidFill>
                <a:ea typeface="Times New Roman"/>
                <a:cs typeface="Times New Roman"/>
              </a:rPr>
              <a:t>Коваленко Николай Иванович   </a:t>
            </a:r>
            <a:endParaRPr dirty="0"/>
          </a:p>
        </p:txBody>
      </p:sp>
      <p:sp>
        <p:nvSpPr>
          <p:cNvPr id="1635817552" name="Content Placeholder 2"/>
          <p:cNvSpPr>
            <a:spLocks noGrp="1"/>
          </p:cNvSpPr>
          <p:nvPr>
            <p:ph idx="1"/>
          </p:nvPr>
        </p:nvSpPr>
        <p:spPr bwMode="auto">
          <a:xfrm>
            <a:off x="581191" y="2180494"/>
            <a:ext cx="5967093" cy="4466111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Годы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жизни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: 1918-2001 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Военные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награды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: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Орден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Красной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Звезды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Знак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Почета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медали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«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боевые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заслуги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»,  «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Партизану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Великой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Отечественной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войны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»  I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степени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«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оборону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Москвы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», «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оборону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Сталинграда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», «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доблестный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труд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»,   «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Победу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над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Германией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» 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Кафедра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: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гражданское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0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право</a:t>
            </a:r>
            <a:r>
              <a:rPr sz="20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endParaRPr sz="32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76934" y="1209054"/>
            <a:ext cx="3619500" cy="54006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ГК РФ Статья 1002. Прекращение договора комиссии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 algn="just">
              <a:buNone/>
              <a:defRPr/>
            </a:pPr>
            <a:r>
              <a:rPr lang="ru-RU"/>
              <a:t>Договор комиссии прекращается вследствие: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отказа комитента от исполнения договора;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отказа комиссионера от исполнения договора в случаях, предусмотренных законом или договором;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смерти комиссионера, признания его недееспособным, ограниченно дееспособным или безвестно отсутствующим;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признания индивидуального предпринимателя, являющегося комиссионером, несостоятельным (банкротом).</a:t>
            </a:r>
            <a:endParaRPr/>
          </a:p>
          <a:p>
            <a:pPr marL="0" indent="0" algn="just">
              <a:buNone/>
              <a:defRPr/>
            </a:pPr>
            <a:r>
              <a:rPr lang="ru-RU" b="1"/>
              <a:t>В случае объявления комиссионера несостоятельным (банкротом) его права и обязанности по сделкам, заключенным им для комитента во исполнение указаний последнего, переходят к комитенту.</a:t>
            </a:r>
            <a:endParaRPr/>
          </a:p>
          <a:p>
            <a:pPr marL="0" indent="0" algn="just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81192" y="747876"/>
            <a:ext cx="11029616" cy="1111404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ru-RU" sz="2000"/>
              <a:t>Постановление Пленума Верховного Суда РФ от 26.06.2018 N 26 "О некоторых вопросах применения законодательства о договоре перевозки автомобильным транспортом грузов, пассажиров и багажа и о договоре транспортной экспедиции"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 algn="just">
              <a:buNone/>
              <a:defRPr/>
            </a:pPr>
            <a:r>
              <a:rPr lang="ru-RU" sz="2200"/>
              <a:t>п. 27 абз.4</a:t>
            </a:r>
            <a:endParaRPr sz="2200"/>
          </a:p>
          <a:p>
            <a:pPr marL="0" indent="0" algn="just">
              <a:buNone/>
              <a:defRPr/>
            </a:pPr>
            <a:r>
              <a:rPr lang="ru-RU" sz="2200"/>
              <a:t>Экспедитор, заключивший договор перевозки от своего имени, в случае неисполнения либо ненадлежащего исполнения перевозчиком обязательств по договору обязан по требованию клиента уступить ему права по договору перевозки с целью предъявления перевозчику требования о возмещении убытков (пункт 2 статьи 993, пункт 1 статьи 6 ГК РФ). В случае объявления экспедитора несостоятельным (банкротом) его права и обязанности по договору перевозки, заключенному для клиента во исполнение указаний последнего, переходят к клиенту (</a:t>
            </a:r>
            <a:r>
              <a:rPr lang="ru-RU" sz="2200">
                <a:highlight>
                  <a:srgbClr val="FF00FF"/>
                </a:highlight>
              </a:rPr>
              <a:t>абзац шестой статьи 1002</a:t>
            </a:r>
            <a:r>
              <a:rPr lang="ru-RU" sz="2200"/>
              <a:t>, пункт 1 статьи 6 ГК РФ).</a:t>
            </a:r>
            <a:endParaRPr sz="22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81192" y="776047"/>
            <a:ext cx="11029616" cy="10138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/>
              <a:t>Информационное письмо Президиума ВАС РФ от 30.07.2002 N 68 "О практике применения части второй статьи 1002 Гражданского кодекса Российской Федерации"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/>
          </a:bodyPr>
          <a:lstStyle/>
          <a:p>
            <a:pPr marL="0" indent="0" algn="just">
              <a:buNone/>
              <a:defRPr/>
            </a:pPr>
            <a:r>
              <a:rPr lang="ru-RU" sz="2400"/>
              <a:t>Согласно </a:t>
            </a:r>
            <a:r>
              <a:rPr lang="ru-RU" sz="2400">
                <a:highlight>
                  <a:srgbClr val="FF00FF"/>
                </a:highlight>
              </a:rPr>
              <a:t>части второй статьи 1002 ГК РФ</a:t>
            </a:r>
            <a:r>
              <a:rPr lang="ru-RU" sz="2400"/>
              <a:t> в случае объявления комиссионера несостоятельным (банкротом) его права и обязанности по сделкам, заключенным им для комитента во исполнение указаний последнего, переходят к комитенту.</a:t>
            </a:r>
            <a:br>
              <a:rPr lang="ru-RU" sz="2400"/>
            </a:br>
            <a:endParaRPr sz="2400"/>
          </a:p>
          <a:p>
            <a:pPr marL="0" indent="0" algn="just">
              <a:buNone/>
              <a:defRPr/>
            </a:pPr>
            <a:r>
              <a:rPr lang="ru-RU" sz="2400"/>
              <a:t>Президиум Высшего Арбитражного Суда Российской Федерации информирует арбитражные суды о выработанных рекомендациях по применению данной нормы...</a:t>
            </a:r>
            <a:endParaRPr sz="240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Пункты-части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 algn="just">
              <a:buNone/>
              <a:defRPr/>
            </a:pPr>
            <a:r>
              <a:rPr lang="ru-RU"/>
              <a:t>Чехарда с пунктами и частями – не красит российское частное право. В 2003 году пролегла веха между правильным и неправильным. Уголовное право победило (похоже).</a:t>
            </a:r>
            <a:endParaRPr/>
          </a:p>
          <a:p>
            <a:pPr marL="0" indent="0">
              <a:buNone/>
              <a:defRPr/>
            </a:pPr>
            <a:r>
              <a:rPr lang="ru-RU" b="1"/>
              <a:t>Методические рекомендации по юридико-техническому оформлению законопроектов (подготовлены ГПУ Президента 2003):</a:t>
            </a:r>
            <a:endParaRPr/>
          </a:p>
          <a:p>
            <a:pPr marL="0" indent="0">
              <a:buNone/>
              <a:defRPr/>
            </a:pPr>
            <a:r>
              <a:rPr lang="ru-RU"/>
              <a:t>Статья подразделяется на </a:t>
            </a:r>
            <a:r>
              <a:rPr lang="ru-RU">
                <a:highlight>
                  <a:srgbClr val="FF00FF"/>
                </a:highlight>
              </a:rPr>
              <a:t>части</a:t>
            </a:r>
            <a:r>
              <a:rPr lang="ru-RU"/>
              <a:t>.</a:t>
            </a:r>
            <a:endParaRPr/>
          </a:p>
          <a:p>
            <a:pPr marL="0" indent="0">
              <a:buNone/>
              <a:defRPr/>
            </a:pPr>
            <a:r>
              <a:rPr lang="ru-RU"/>
              <a:t>Части статьи обозначаются арабской </a:t>
            </a:r>
            <a:r>
              <a:rPr lang="ru-RU">
                <a:highlight>
                  <a:srgbClr val="FF00FF"/>
                </a:highlight>
              </a:rPr>
              <a:t>цифрой </a:t>
            </a:r>
            <a:r>
              <a:rPr lang="ru-RU"/>
              <a:t>с точкой.</a:t>
            </a:r>
            <a:endParaRPr/>
          </a:p>
          <a:p>
            <a:pPr marL="0" indent="0">
              <a:buNone/>
              <a:defRPr/>
            </a:pPr>
            <a:r>
              <a:rPr lang="ru-RU"/>
              <a:t>Части статей подразделяются на пункты, обозначаемые арабскими цифрами с закрывающей круглой скобкой.</a:t>
            </a:r>
            <a:endParaRPr/>
          </a:p>
          <a:p>
            <a:pPr marL="0" indent="0">
              <a:buNone/>
              <a:defRPr/>
            </a:pPr>
            <a:r>
              <a:rPr lang="ru-RU"/>
              <a:t>Пункты подразделяются на подпункты, обозначаемые строчными буквами русского алфавита с закрывающей круглой скобкой.</a:t>
            </a:r>
            <a:endParaRPr/>
          </a:p>
          <a:p>
            <a:pPr marL="0" indent="0" algn="just">
              <a:buNone/>
              <a:defRPr/>
            </a:pPr>
            <a:endParaRPr lang="ru-RU"/>
          </a:p>
          <a:p>
            <a:pPr marL="0" indent="0" algn="just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581192" y="641196"/>
            <a:ext cx="11029616" cy="1013800"/>
          </a:xfrm>
        </p:spPr>
        <p:txBody>
          <a:bodyPr/>
          <a:lstStyle/>
          <a:p>
            <a:pPr>
              <a:defRPr/>
            </a:pPr>
            <a:r>
              <a:rPr lang="ru-RU"/>
              <a:t>Примеры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581192" y="1935480"/>
            <a:ext cx="11029615" cy="4785360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  <a:defRPr/>
            </a:pPr>
            <a:r>
              <a:rPr lang="ru-RU"/>
              <a:t>Статья 33. Сертификация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1. :::::::. . (часть 1)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2. :::::::: (часть 2)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1) ::::::.; (пункт 1 части 2)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2) ::::::.: (пункт 2 части 2)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а):::::: ; (подпункт "а" пункта 2 части 2)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б) :::::: . (подпункт "б" пункта 2 части 2)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или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Статья 33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1. ::::::.. . (часть 1)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2. ::::::..: (часть 2)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1) ::::::. ; (пункт 1 части 2)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2) ::::::. : (пункт 2 части 2)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а):::::::; (подпункт "а" пункта 2 части 2)</a:t>
            </a:r>
            <a:endParaRPr/>
          </a:p>
          <a:p>
            <a:pPr marL="0" indent="0" algn="just">
              <a:buNone/>
              <a:defRPr/>
            </a:pPr>
            <a:r>
              <a:rPr lang="ru-RU"/>
              <a:t>б) ::::::. . (подпункт "б" пункта 2 части 2)</a:t>
            </a:r>
            <a:endParaRPr/>
          </a:p>
          <a:p>
            <a:pPr marL="0" indent="0" algn="just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Абзацы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5000" lnSpcReduction="11000"/>
          </a:bodyPr>
          <a:lstStyle/>
          <a:p>
            <a:pPr marL="0" indent="0" algn="just">
              <a:buNone/>
              <a:defRPr/>
            </a:pPr>
            <a:r>
              <a:rPr lang="ru-RU" sz="2400"/>
              <a:t>В исключительных случаях части, пункты и подпункты статьи могут подразделяться на </a:t>
            </a:r>
            <a:r>
              <a:rPr lang="ru-RU" sz="2400">
                <a:highlight>
                  <a:srgbClr val="FF00FF"/>
                </a:highlight>
              </a:rPr>
              <a:t>абзацы </a:t>
            </a:r>
            <a:r>
              <a:rPr lang="ru-RU" sz="2400"/>
              <a:t>(</a:t>
            </a:r>
            <a:r>
              <a:rPr lang="ru-RU" sz="2400" b="1"/>
              <a:t>не более пяти</a:t>
            </a:r>
            <a:r>
              <a:rPr lang="ru-RU" sz="2400"/>
              <a:t>). Ограничение количества возможных абзацев не распространяется на статьи, содержащие перечни основных понятий, используемых в законопроекте.</a:t>
            </a:r>
            <a:endParaRPr sz="2400"/>
          </a:p>
          <a:p>
            <a:pPr marL="0" indent="0" algn="just">
              <a:buNone/>
              <a:defRPr/>
            </a:pPr>
            <a:r>
              <a:rPr lang="ru-RU" sz="2400"/>
              <a:t>Деление частей в статье либо частей в разных статьях одного законопроекта и на пункты, и на абзацы, которые в тексте частей будут следовать после двоеточия, не допускается.</a:t>
            </a:r>
            <a:endParaRPr sz="2400"/>
          </a:p>
          <a:p>
            <a:pPr marL="0" indent="0" algn="just">
              <a:buNone/>
              <a:defRPr/>
            </a:pPr>
            <a:r>
              <a:rPr lang="ru-RU" sz="2400"/>
              <a:t>Деление пунктов в частях статьи либо в разных статьях одного законопроекта и на подпункты, и на абзацы, которые в тексте пункта будут следовать после двоеточия, не допускается.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 dirty="0"/>
              <a:t>Красиво придумано?  А В жизни?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marL="0" indent="0">
              <a:buNone/>
              <a:defRPr/>
            </a:pPr>
            <a:r>
              <a:rPr lang="ru-RU" sz="2800"/>
              <a:t>Подпункты, подабзацы, предложения, полупредложения, альтернативы и др.</a:t>
            </a:r>
            <a:endParaRPr sz="2800"/>
          </a:p>
          <a:p>
            <a:pPr marL="0" indent="0">
              <a:buNone/>
              <a:defRPr/>
            </a:pPr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:cover dir="d"/>
      </p:transition>
    </mc:Choice>
    <mc:Fallback xmlns="" xmlns:m="http://schemas.openxmlformats.org/officeDocument/2006/math" xmlns:w="http://schemas.openxmlformats.org/wordprocessingml/2006/main">
      <p:transition spd="med" advClick="1">
        <p:cover dir="d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63202715" name="Title 1"/>
          <p:cNvSpPr>
            <a:spLocks noGrp="1"/>
          </p:cNvSpPr>
          <p:nvPr>
            <p:ph type="title"/>
          </p:nvPr>
        </p:nvSpPr>
        <p:spPr bwMode="auto">
          <a:xfrm>
            <a:off x="581191" y="702155"/>
            <a:ext cx="11029615" cy="101379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i="0" u="none" dirty="0" err="1">
                <a:latin typeface="+mn-lt"/>
                <a:ea typeface="Arial"/>
                <a:cs typeface="Arial"/>
              </a:rPr>
              <a:t>Статья</a:t>
            </a:r>
            <a:r>
              <a:rPr i="0" u="none" dirty="0">
                <a:latin typeface="+mn-lt"/>
                <a:ea typeface="Arial"/>
                <a:cs typeface="Arial"/>
              </a:rPr>
              <a:t> 213.28. </a:t>
            </a:r>
            <a:r>
              <a:rPr i="0" u="none" dirty="0" err="1">
                <a:latin typeface="+mn-lt"/>
                <a:ea typeface="Arial"/>
                <a:cs typeface="Arial"/>
              </a:rPr>
              <a:t>Завершение</a:t>
            </a:r>
            <a:r>
              <a:rPr i="0" u="none" dirty="0">
                <a:latin typeface="+mn-lt"/>
                <a:ea typeface="Arial"/>
                <a:cs typeface="Arial"/>
              </a:rPr>
              <a:t> </a:t>
            </a:r>
            <a:r>
              <a:rPr i="0" u="none" dirty="0" err="1">
                <a:latin typeface="+mn-lt"/>
                <a:ea typeface="Arial"/>
                <a:cs typeface="Arial"/>
              </a:rPr>
              <a:t>расчетов</a:t>
            </a:r>
            <a:r>
              <a:rPr i="0" u="none" dirty="0">
                <a:latin typeface="+mn-lt"/>
                <a:ea typeface="Arial"/>
                <a:cs typeface="Arial"/>
              </a:rPr>
              <a:t> с </a:t>
            </a:r>
            <a:r>
              <a:rPr i="0" u="none" dirty="0" err="1">
                <a:latin typeface="+mn-lt"/>
                <a:ea typeface="Arial"/>
                <a:cs typeface="Arial"/>
              </a:rPr>
              <a:t>кредиторами</a:t>
            </a:r>
            <a:r>
              <a:rPr i="0" u="none" dirty="0">
                <a:latin typeface="+mn-lt"/>
                <a:ea typeface="Arial"/>
                <a:cs typeface="Arial"/>
              </a:rPr>
              <a:t> и </a:t>
            </a:r>
            <a:r>
              <a:rPr i="0" u="none" dirty="0" err="1">
                <a:latin typeface="+mn-lt"/>
                <a:ea typeface="Arial"/>
                <a:cs typeface="Arial"/>
              </a:rPr>
              <a:t>освобождение</a:t>
            </a:r>
            <a:r>
              <a:rPr i="0" u="none" dirty="0">
                <a:latin typeface="+mn-lt"/>
                <a:ea typeface="Arial"/>
                <a:cs typeface="Arial"/>
              </a:rPr>
              <a:t> </a:t>
            </a:r>
            <a:r>
              <a:rPr i="0" u="none" dirty="0" err="1">
                <a:latin typeface="+mn-lt"/>
                <a:ea typeface="Arial"/>
                <a:cs typeface="Arial"/>
              </a:rPr>
              <a:t>гражданина</a:t>
            </a:r>
            <a:r>
              <a:rPr i="0" u="none" dirty="0">
                <a:latin typeface="+mn-lt"/>
                <a:ea typeface="Arial"/>
                <a:cs typeface="Arial"/>
              </a:rPr>
              <a:t> </a:t>
            </a:r>
            <a:r>
              <a:rPr i="0" u="none" dirty="0" err="1">
                <a:latin typeface="+mn-lt"/>
                <a:ea typeface="Arial"/>
                <a:cs typeface="Arial"/>
              </a:rPr>
              <a:t>от</a:t>
            </a:r>
            <a:r>
              <a:rPr i="0" u="none" dirty="0">
                <a:latin typeface="+mn-lt"/>
                <a:ea typeface="Arial"/>
                <a:cs typeface="Arial"/>
              </a:rPr>
              <a:t> </a:t>
            </a:r>
            <a:r>
              <a:rPr i="0" u="none" dirty="0" err="1">
                <a:latin typeface="+mn-lt"/>
                <a:ea typeface="Arial"/>
                <a:cs typeface="Arial"/>
              </a:rPr>
              <a:t>обязательств</a:t>
            </a:r>
            <a:endParaRPr dirty="0">
              <a:latin typeface="+mn-lt"/>
            </a:endParaRPr>
          </a:p>
        </p:txBody>
      </p:sp>
      <p:sp>
        <p:nvSpPr>
          <p:cNvPr id="1082758695" name="Content Placeholder 2"/>
          <p:cNvSpPr>
            <a:spLocks noGrp="1"/>
          </p:cNvSpPr>
          <p:nvPr>
            <p:ph idx="1"/>
          </p:nvPr>
        </p:nvSpPr>
        <p:spPr bwMode="auto">
          <a:xfrm>
            <a:off x="581191" y="2180495"/>
            <a:ext cx="11029614" cy="3678302"/>
          </a:xfrm>
        </p:spPr>
        <p:txBody>
          <a:bodyPr vertOverflow="overflow" horzOverflow="overflow" vert="horz" wrap="square" lIns="91440" tIns="45720" rIns="91440" bIns="45720" numCol="1" spcCol="0" rtlCol="0" fromWordArt="0" anchor="ctr" anchorCtr="0" forceAA="0" compatLnSpc="0">
            <a:normAutofit fontScale="92500" lnSpcReduction="20000"/>
          </a:bodyPr>
          <a:lstStyle/>
          <a:p>
            <a:pPr algn="just">
              <a:defRPr/>
            </a:pPr>
            <a:r>
              <a:rPr sz="2400" b="0" i="0" u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3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.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После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завершения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расчетов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с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кредиторами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гражданин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признанный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банкротом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от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дальнейшего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исполнения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требований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кредиторов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в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том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числе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требований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кредиторов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заявленных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при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введении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реструктуризации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долгов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гражданина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или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реализации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имущества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гражданина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(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далее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-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освобождение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гражданина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от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обязательств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).</a:t>
            </a:r>
            <a:endParaRPr sz="2400" dirty="0"/>
          </a:p>
          <a:p>
            <a:pPr marL="0" indent="0" algn="just">
              <a:buClr>
                <a:schemeClr val="accent2"/>
              </a:buClr>
              <a:buSzPct val="92000"/>
              <a:buFont typeface="Wingdings 2"/>
              <a:buNone/>
              <a:defRPr/>
            </a:pP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Освобождение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гражданина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от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обязательств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распространяется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требования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кредиторов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предусмотренные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пунктами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4 и 5 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настоящей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статьи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требования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о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наличии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которых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кредиторы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знали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и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должны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были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знать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к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моменту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принятия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определения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о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завершении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реализации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имущества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гражданина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а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также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требования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, в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целях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удовлетворения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которых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в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соответствии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со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статьей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213.10-1 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настоящего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Федерального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закона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гражданином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заключено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утвержденное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арбитражным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судом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отдельное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мировое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 </a:t>
            </a:r>
            <a:r>
              <a:rPr sz="2400" b="0" i="0" u="none" dirty="0" err="1">
                <a:solidFill>
                  <a:srgbClr val="000000"/>
                </a:solidFill>
                <a:ea typeface="Times New Roman"/>
                <a:cs typeface="Times New Roman"/>
              </a:rPr>
              <a:t>соглашение</a:t>
            </a:r>
            <a:r>
              <a:rPr sz="2400" b="0" i="0" u="none" dirty="0">
                <a:solidFill>
                  <a:srgbClr val="000000"/>
                </a:solidFill>
                <a:ea typeface="Times New Roman"/>
                <a:cs typeface="Times New Roman"/>
              </a:rPr>
              <a:t>.</a:t>
            </a:r>
            <a:endParaRPr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Дивиденд">
  <a:themeElements>
    <a:clrScheme name="Синий и зеленый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Дивиденд">
      <a:majorFont>
        <a:latin typeface="Gill Sans MT"/>
        <a:ea typeface="Arial"/>
        <a:cs typeface="Arial"/>
      </a:majorFont>
      <a:minorFont>
        <a:latin typeface="Gill Sans MT"/>
        <a:ea typeface="Arial"/>
        <a:cs typeface="Arial"/>
      </a:minorFont>
    </a:fontScheme>
    <a:fmtScheme name="Дивиденд">
      <a:fillStyleLst>
        <a:solidFill>
          <a:schemeClr val="phClr"/>
        </a:solidFill>
        <a:gradFill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3</TotalTime>
  <Words>1129</Words>
  <Application>Microsoft Office PowerPoint</Application>
  <DocSecurity>0</DocSecurity>
  <PresentationFormat>Широкоэкранный</PresentationFormat>
  <Paragraphs>99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Дивиденд</vt:lpstr>
      <vt:lpstr>МГУ им. М.В. Ломоносова.  Кафедра гражданского права</vt:lpstr>
      <vt:lpstr>ГК РФ Статья 1002. Прекращение договора комиссии</vt:lpstr>
      <vt:lpstr>Постановление Пленума Верховного Суда РФ от 26.06.2018 N 26 "О некоторых вопросах применения законодательства о договоре перевозки автомобильным транспортом грузов, пассажиров и багажа и о договоре транспортной экспедиции"</vt:lpstr>
      <vt:lpstr>Информационное письмо Президиума ВАС РФ от 30.07.2002 N 68 "О практике применения части второй статьи 1002 Гражданского кодекса Российской Федерации"</vt:lpstr>
      <vt:lpstr>Пункты-части</vt:lpstr>
      <vt:lpstr>Примеры</vt:lpstr>
      <vt:lpstr>Абзацы</vt:lpstr>
      <vt:lpstr>Красиво придумано?  А В жизни?</vt:lpstr>
      <vt:lpstr>Статья 213.28. Завершение расчетов с кредиторами и освобождение гражданина от обязательств</vt:lpstr>
      <vt:lpstr>из ст.4.1. Закона о банкротстве. Нужен подабзац? Или шесть абзацев тут (ай-яй-яй!)</vt:lpstr>
      <vt:lpstr>Бывает и похлеще (в той же статье)</vt:lpstr>
      <vt:lpstr>ст.9.1 Закона о банкротстве</vt:lpstr>
      <vt:lpstr>многоуровневые нормы</vt:lpstr>
      <vt:lpstr>Проблема исключённых абзацев (без нумерации)</vt:lpstr>
      <vt:lpstr>Какой абзац утратил силу? </vt:lpstr>
      <vt:lpstr>Абзацы-призраки</vt:lpstr>
      <vt:lpstr>Коваленко Николай Иванович   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Активность КС РФ в формировании правовых позиций по банкротству (три года, которые потрясли мир…)</dc:title>
  <dc:subject/>
  <dc:creator>Анастасия Велекжанина</dc:creator>
  <cp:keywords/>
  <dc:description/>
  <cp:lastModifiedBy>Andrey Egorov</cp:lastModifiedBy>
  <cp:revision>33</cp:revision>
  <dcterms:created xsi:type="dcterms:W3CDTF">2024-07-23T20:50:35Z</dcterms:created>
  <dcterms:modified xsi:type="dcterms:W3CDTF">2025-03-27T11:44:11Z</dcterms:modified>
  <cp:category/>
  <dc:identifier/>
  <cp:contentStatus/>
  <dc:language/>
  <cp:version/>
</cp:coreProperties>
</file>