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63" r:id="rId6"/>
    <p:sldId id="266" r:id="rId7"/>
    <p:sldId id="267" r:id="rId8"/>
    <p:sldId id="264" r:id="rId9"/>
    <p:sldId id="272" r:id="rId10"/>
    <p:sldId id="261" r:id="rId11"/>
    <p:sldId id="268" r:id="rId12"/>
    <p:sldId id="269" r:id="rId13"/>
    <p:sldId id="270" r:id="rId14"/>
    <p:sldId id="271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08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61C79-A569-4C7D-8C7F-9FB6C154466C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A6165-D002-4C7A-BD0F-E5A8EA3C17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143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A6165-D002-4C7A-BD0F-E5A8EA3C17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65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AC6760-84F3-70B1-C5E1-08823B3D6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1FE57D-68E4-058B-9A17-6FB199987B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12B424-60EC-688A-CB71-85A7EB1486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C2DA5B-B374-513B-B019-B1B8EFE393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A6165-D002-4C7A-BD0F-E5A8EA3C17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111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C2663-8EA5-6AFF-8A2A-68BEFA70A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CAB79B-1A29-8AD2-8F70-3A3DFD1C26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C39008-E6C3-A965-F068-FDD27FFC2C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F4613-8E45-2A21-B990-F132E78F8F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A6165-D002-4C7A-BD0F-E5A8EA3C17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925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EF269-DD9A-7242-8E88-53492E86E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90674F5-955A-5D5A-DF5E-58BFA79375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B81D39-9731-5A51-232B-87DF467697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71BBD-BFF5-F7D7-FCD5-B0290141A4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A6165-D002-4C7A-BD0F-E5A8EA3C173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089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F59F1-2B59-FCDF-DF20-AC04A1C4AE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25F351-731D-D5A3-2CEB-3CA9369CDB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0C5946-7007-88A4-4D08-06AEB25EC5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4F9B8-3F4D-F199-3D26-080F7BD387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A6165-D002-4C7A-BD0F-E5A8EA3C173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543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C16A79-8786-E5B6-0E1D-A836FD281A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996C46-D6EC-20B6-9908-27D8E47937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6B15E3-BB7E-AAE3-07E6-67860D12A8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15F78-36F7-803B-9331-EF4CD4332C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A6165-D002-4C7A-BD0F-E5A8EA3C173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678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2883C-8D03-EA0E-34ED-258D0ABE5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B439AC-88FB-EB6C-9657-551F6B3C6B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FF7485-12FA-7916-C6BE-FF9F2559EA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0B432-A778-5F45-1CDB-63D07F65CB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4A6165-D002-4C7A-BD0F-E5A8EA3C173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576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A1FCC-DEB6-1652-FE21-42FA625F4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924A7-7512-52A4-934B-70B785403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957B6-26BF-6477-2BD6-58EFBCAC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E5B66-92BA-8D4C-FE30-2664C340A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A4FB4-5B14-7DAA-0677-6354B146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7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E041A-0F57-9BDA-9618-AAE34071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4CF017-3B59-C315-898E-53F3B0CC9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49D2C-D50E-326D-0D80-4D6FD7AD5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7A0D3-6383-907C-0377-F3BC70F92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A4788-6121-C639-EE56-9E451C42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00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46343C-CC46-C812-722E-2F359456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FD439-0AA1-76E0-DF7A-E54797869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85B6C-B1B3-B45F-E44D-E18751877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E8B43-2B32-1B04-81CD-79F647EF1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29D4A-EF70-C311-D6C0-BF9924DC0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76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A581B-6A04-242B-3E13-D9F9151B6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38FC5-5089-EA08-8F04-5A3175BFC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DC259-C234-D352-7D89-CA625A4E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FBF38-69A3-A8DE-5C44-C9D50E4C4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77EB0-6D6F-D2BC-A467-408199A2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97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B402-34D6-7550-A337-3507D2AC9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A1A39-452F-D6F6-E1BA-C9E27FDE3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4F9C6-5CAA-0A4C-01E6-2148020A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BB2F2-FE85-CE7C-A5FE-DE3F2BA1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74E7A-0891-5E14-2E8E-2193B4C0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99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0D4A2-A266-BB08-E31F-F6E1165B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BABAF-C2D6-99BE-8249-134A6EFF6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952A26-7CF1-EE90-6153-4E9933E0C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5DA4F-B4AB-7A4A-4B09-C369473F4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AF79B-9B25-1311-517F-49E6AC1E5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B3B6C-2837-64B6-4318-73D4C6E0E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30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7DC9-511B-8EDF-5687-96268A03D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76247-57EC-9344-C2B7-9C518BCD9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28F5D-046A-9FE9-1737-A7CA28AE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4D07FD-35E9-2C76-6B7B-633BF9FFB0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5FFC5-EF04-5D69-24A5-59FBC4DC4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28120-9DEE-817B-326B-2882220F1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D59A13-9F5E-AC39-61EF-253AB6AFD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3CFB37-C38F-966F-8605-A9BB885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99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0420D-45EB-8F23-A96B-E1E62386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194DCD-E4F2-2090-1814-7B7FBE564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9E8A57-0C48-C2DC-639B-D0016EF7D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ABEAC-8729-6D91-EDDF-345C965F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96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479EB8-10ED-08FD-691F-9942ACD41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E08806-A6BD-1B8D-CDCB-6324772FD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FCB22-5682-35CF-5B59-52CAEA298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27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6DD68-CA30-396C-22CF-DE09FD9E8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428CC-B80A-5EE4-DD21-91A127697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77320-FE4B-03BC-3096-3CC78370B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D35B8C-1F56-3615-E856-868FF567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11922-9CCF-24B2-8D67-1A129A475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766A4-25D9-7DD2-2A25-741772CB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56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EE12B-1982-3498-BDBE-71531082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785D5A-1233-52DB-BFA2-F43C8F14A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4AC1B-26AD-A695-ABB6-C5EC45C4A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ED6C4-2D4A-731D-01FE-C8AF4E02A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D19FF-D192-10BA-0E8F-AC50459E3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65886-194C-2DED-659F-D26D4D241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56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6CEF47-5839-0E2E-23DA-F28F4114B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39E57-812D-AB9F-788E-F9B3B0BDF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01F65-2CBD-D436-2B6F-8D6515668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590734-7FA2-4EBF-9E17-D697615E1C3A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2320C-532B-62D6-B52C-3FF4A8901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86D65-0AF1-4892-93E0-6B54BB39E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6E83E7-29F5-4183-AF19-C54D952F2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81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107E866-DDC1-4FEB-3B29-13F049F91DD7}"/>
              </a:ext>
            </a:extLst>
          </p:cNvPr>
          <p:cNvSpPr/>
          <p:nvPr/>
        </p:nvSpPr>
        <p:spPr>
          <a:xfrm>
            <a:off x="2070534" y="1345324"/>
            <a:ext cx="6947337" cy="382051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5000" dirty="0">
                <a:cs typeface="B Zar" panose="00000400000000000000" pitchFamily="2" charset="-78"/>
              </a:rPr>
              <a:t>پرونده خوانی</a:t>
            </a:r>
          </a:p>
          <a:p>
            <a:pPr algn="ctr" rtl="1"/>
            <a:r>
              <a:rPr lang="fa-IR" sz="10000" dirty="0">
                <a:solidFill>
                  <a:srgbClr val="7030A0"/>
                </a:solidFill>
                <a:cs typeface="B Zar" panose="00000400000000000000" pitchFamily="2" charset="-78"/>
              </a:rPr>
              <a:t>اعتراض ثالث</a:t>
            </a:r>
          </a:p>
          <a:p>
            <a:pPr algn="ctr" rtl="1"/>
            <a:r>
              <a:rPr lang="fa-IR" sz="5000" dirty="0">
                <a:cs typeface="B Zar" panose="00000400000000000000" pitchFamily="2" charset="-78"/>
              </a:rPr>
              <a:t>اردیبهشت 1404</a:t>
            </a:r>
            <a:endParaRPr lang="en-GB" sz="50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844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3C860-0F56-6925-0A2A-5F6160B1A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536174B2-909E-8DE1-F9A7-D2262B0D3152}"/>
              </a:ext>
            </a:extLst>
          </p:cNvPr>
          <p:cNvSpPr/>
          <p:nvPr/>
        </p:nvSpPr>
        <p:spPr>
          <a:xfrm>
            <a:off x="2220310" y="2102069"/>
            <a:ext cx="8187559" cy="384153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000" b="1" dirty="0">
                <a:solidFill>
                  <a:schemeClr val="tx1"/>
                </a:solidFill>
                <a:cs typeface="B Zar" panose="00000400000000000000" pitchFamily="2" charset="-78"/>
              </a:rPr>
              <a:t>طراحی دعوی</a:t>
            </a:r>
          </a:p>
          <a:p>
            <a:pPr algn="ctr" rtl="1"/>
            <a:r>
              <a:rPr lang="fa-IR" sz="5000" b="1" dirty="0">
                <a:solidFill>
                  <a:schemeClr val="tx1"/>
                </a:solidFill>
                <a:cs typeface="B Zar" panose="00000400000000000000" pitchFamily="2" charset="-78"/>
              </a:rPr>
              <a:t> و</a:t>
            </a:r>
          </a:p>
          <a:p>
            <a:pPr algn="ctr"/>
            <a:r>
              <a:rPr lang="fa-IR" sz="5000" b="1" dirty="0">
                <a:solidFill>
                  <a:schemeClr val="tx1"/>
                </a:solidFill>
                <a:cs typeface="B Zar" panose="00000400000000000000" pitchFamily="2" charset="-78"/>
              </a:rPr>
              <a:t> نقد و بررسی آن</a:t>
            </a:r>
            <a:endParaRPr lang="en-GB" sz="50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1A213F3-61CA-631A-A18D-3979FC65A144}"/>
              </a:ext>
            </a:extLst>
          </p:cNvPr>
          <p:cNvSpPr/>
          <p:nvPr/>
        </p:nvSpPr>
        <p:spPr>
          <a:xfrm>
            <a:off x="8597462" y="541283"/>
            <a:ext cx="2748455" cy="135583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000" dirty="0">
                <a:cs typeface="B Jadid" panose="00000700000000000000" pitchFamily="2" charset="-78"/>
              </a:rPr>
              <a:t>خانم «ف» چه باید بکند؟!</a:t>
            </a:r>
            <a:endParaRPr lang="en-GB" sz="3000" dirty="0">
              <a:cs typeface="B Jadid" panose="00000700000000000000" pitchFamily="2" charset="-78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5CE89D4-7CFE-2038-DE12-1AB4B0B306FF}"/>
              </a:ext>
            </a:extLst>
          </p:cNvPr>
          <p:cNvSpPr/>
          <p:nvPr/>
        </p:nvSpPr>
        <p:spPr>
          <a:xfrm>
            <a:off x="846083" y="604345"/>
            <a:ext cx="2748455" cy="135583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000" dirty="0">
                <a:cs typeface="B Jadid" panose="00000700000000000000" pitchFamily="2" charset="-78"/>
              </a:rPr>
              <a:t>؟؟؟؟؟؟؟؟</a:t>
            </a:r>
            <a:endParaRPr lang="en-GB" sz="3000" dirty="0">
              <a:cs typeface="B Jadi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493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0B702-3106-6363-F968-C504DFE3C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714A33B-62E3-F9AF-273E-BB29DAE5AA15}"/>
              </a:ext>
            </a:extLst>
          </p:cNvPr>
          <p:cNvSpPr/>
          <p:nvPr/>
        </p:nvSpPr>
        <p:spPr>
          <a:xfrm>
            <a:off x="10058400" y="257172"/>
            <a:ext cx="1702676" cy="8355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پلان 1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F11F67F-8A80-A9BF-5A6F-0307FF4C08EA}"/>
              </a:ext>
            </a:extLst>
          </p:cNvPr>
          <p:cNvSpPr/>
          <p:nvPr/>
        </p:nvSpPr>
        <p:spPr>
          <a:xfrm>
            <a:off x="4519448" y="1695449"/>
            <a:ext cx="7241628" cy="2002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solidFill>
                  <a:srgbClr val="FF0000"/>
                </a:solidFill>
                <a:cs typeface="B Koodak" panose="00000700000000000000" pitchFamily="2" charset="-78"/>
              </a:rPr>
              <a:t>درخواست اجرای حکم </a:t>
            </a:r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شعبه 35 برای انتقال سند رسمی باقیمانده (4.5 دانگ)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82EB813-2E1E-A6A4-1326-B44108FEEDBF}"/>
              </a:ext>
            </a:extLst>
          </p:cNvPr>
          <p:cNvCxnSpPr>
            <a:cxnSpLocks/>
            <a:stCxn id="3" idx="1"/>
            <a:endCxn id="17" idx="6"/>
          </p:cNvCxnSpPr>
          <p:nvPr/>
        </p:nvCxnSpPr>
        <p:spPr>
          <a:xfrm flipH="1" flipV="1">
            <a:off x="3494690" y="2692293"/>
            <a:ext cx="1024758" cy="42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DEB2147-D057-17B2-31B8-3868EA47D799}"/>
              </a:ext>
            </a:extLst>
          </p:cNvPr>
          <p:cNvSpPr/>
          <p:nvPr/>
        </p:nvSpPr>
        <p:spPr>
          <a:xfrm>
            <a:off x="4519448" y="4067508"/>
            <a:ext cx="7241628" cy="2002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solidFill>
                  <a:srgbClr val="FF0000"/>
                </a:solidFill>
                <a:cs typeface="B Koodak" panose="00000700000000000000" pitchFamily="2" charset="-78"/>
              </a:rPr>
              <a:t>اعتراض ثالث </a:t>
            </a:r>
            <a:r>
              <a:rPr lang="fa-IR" sz="3000" b="1" dirty="0">
                <a:solidFill>
                  <a:srgbClr val="FF0000"/>
                </a:solidFill>
                <a:cs typeface="B Koodak" panose="00000700000000000000" pitchFamily="2" charset="-78"/>
              </a:rPr>
              <a:t>اجرایی</a:t>
            </a:r>
            <a:r>
              <a:rPr lang="fa-IR" sz="3000" dirty="0">
                <a:solidFill>
                  <a:srgbClr val="FF0000"/>
                </a:solidFill>
                <a:cs typeface="B Koodak" panose="00000700000000000000" pitchFamily="2" charset="-78"/>
              </a:rPr>
              <a:t> </a:t>
            </a:r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نسبت به اجرای حکم شعبه 50</a:t>
            </a:r>
          </a:p>
          <a:p>
            <a:pPr algn="ctr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(تنظیم سند 1.5 دانگ به نام آقای «ص»)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E19DCDC-9A6E-5DDC-C21B-F91446497CB1}"/>
              </a:ext>
            </a:extLst>
          </p:cNvPr>
          <p:cNvCxnSpPr>
            <a:cxnSpLocks/>
            <a:stCxn id="8" idx="1"/>
            <a:endCxn id="20" idx="6"/>
          </p:cNvCxnSpPr>
          <p:nvPr/>
        </p:nvCxnSpPr>
        <p:spPr>
          <a:xfrm flipH="1" flipV="1">
            <a:off x="3494690" y="5068618"/>
            <a:ext cx="102475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F0A2A0A9-784E-AA4A-887E-047A8C9A29D2}"/>
              </a:ext>
            </a:extLst>
          </p:cNvPr>
          <p:cNvSpPr/>
          <p:nvPr/>
        </p:nvSpPr>
        <p:spPr>
          <a:xfrm>
            <a:off x="987973" y="1501995"/>
            <a:ext cx="2506717" cy="238059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5000" b="1" dirty="0">
                <a:solidFill>
                  <a:srgbClr val="7030A0"/>
                </a:solidFill>
                <a:cs typeface="B Zar" panose="00000400000000000000" pitchFamily="2" charset="-78"/>
              </a:rPr>
              <a:t>√</a:t>
            </a:r>
            <a:endParaRPr lang="en-GB" sz="5000" b="1" dirty="0">
              <a:solidFill>
                <a:srgbClr val="7030A0"/>
              </a:solidFill>
              <a:cs typeface="B Zar" panose="00000400000000000000" pitchFamily="2" charset="-7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85715E4-95D9-FF93-7713-6DAF17535A07}"/>
              </a:ext>
            </a:extLst>
          </p:cNvPr>
          <p:cNvSpPr/>
          <p:nvPr/>
        </p:nvSpPr>
        <p:spPr>
          <a:xfrm>
            <a:off x="987973" y="3878320"/>
            <a:ext cx="2506717" cy="238059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z-Cyrl-AZ" sz="5000" b="1" dirty="0">
                <a:solidFill>
                  <a:srgbClr val="FF0000"/>
                </a:solidFill>
                <a:cs typeface="B Zar" panose="00000400000000000000" pitchFamily="2" charset="-78"/>
              </a:rPr>
              <a:t>Ӽ</a:t>
            </a:r>
            <a:endParaRPr lang="en-GB" sz="50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588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17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5DA53-C800-84F3-0352-1B37758E2F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6B6206C-ADD7-AC68-DD58-2C7179E4F2EF}"/>
              </a:ext>
            </a:extLst>
          </p:cNvPr>
          <p:cNvSpPr/>
          <p:nvPr/>
        </p:nvSpPr>
        <p:spPr>
          <a:xfrm>
            <a:off x="10058400" y="257172"/>
            <a:ext cx="1702676" cy="8355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پلان 2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956D85C-4B4A-06B9-577C-D08C7F9BED46}"/>
              </a:ext>
            </a:extLst>
          </p:cNvPr>
          <p:cNvSpPr/>
          <p:nvPr/>
        </p:nvSpPr>
        <p:spPr>
          <a:xfrm>
            <a:off x="4519448" y="1527284"/>
            <a:ext cx="7241628" cy="20022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اعتراض ثالث به رای دادگاه تجدیدنظر استان شعبه 11 با </a:t>
            </a:r>
            <a:r>
              <a:rPr lang="fa-IR" sz="3000" dirty="0">
                <a:solidFill>
                  <a:srgbClr val="7030A0"/>
                </a:solidFill>
                <a:cs typeface="B Koodak" panose="00000700000000000000" pitchFamily="2" charset="-78"/>
              </a:rPr>
              <a:t>شماره دادنامه 20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F4A1EFF-4F8E-D4A3-41A3-A22C5651B604}"/>
              </a:ext>
            </a:extLst>
          </p:cNvPr>
          <p:cNvCxnSpPr>
            <a:cxnSpLocks/>
            <a:stCxn id="3" idx="1"/>
            <a:endCxn id="17" idx="6"/>
          </p:cNvCxnSpPr>
          <p:nvPr/>
        </p:nvCxnSpPr>
        <p:spPr>
          <a:xfrm flipH="1" flipV="1">
            <a:off x="3494690" y="2524128"/>
            <a:ext cx="1024758" cy="42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CC624A1C-2B91-33D7-0E2F-607ADA59DBF1}"/>
              </a:ext>
            </a:extLst>
          </p:cNvPr>
          <p:cNvSpPr/>
          <p:nvPr/>
        </p:nvSpPr>
        <p:spPr>
          <a:xfrm>
            <a:off x="987973" y="1333830"/>
            <a:ext cx="2506717" cy="238059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z-Cyrl-AZ" sz="5000" b="1" dirty="0">
                <a:solidFill>
                  <a:srgbClr val="FF0000"/>
                </a:solidFill>
                <a:cs typeface="B Zar" panose="00000400000000000000" pitchFamily="2" charset="-78"/>
              </a:rPr>
              <a:t>Ӽ</a:t>
            </a:r>
            <a:endParaRPr lang="en-GB" sz="50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388E12D-06CA-8BCD-5C1A-75F08B8C84FA}"/>
              </a:ext>
            </a:extLst>
          </p:cNvPr>
          <p:cNvSpPr/>
          <p:nvPr/>
        </p:nvSpPr>
        <p:spPr>
          <a:xfrm>
            <a:off x="987974" y="4056336"/>
            <a:ext cx="10773102" cy="24180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500" b="1" dirty="0">
                <a:solidFill>
                  <a:schemeClr val="tx1"/>
                </a:solidFill>
                <a:cs typeface="B Zar" panose="00000400000000000000" pitchFamily="2" charset="-78"/>
              </a:rPr>
              <a:t>آیا قرار قابل اعتراض ثالث نیست؟!؟!</a:t>
            </a:r>
            <a:endParaRPr lang="en-GB" sz="45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228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1888B6-6D4F-CC06-2114-45CA6B8BB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BD8E15F-D857-E0E1-4B06-B1DCCE31B43F}"/>
              </a:ext>
            </a:extLst>
          </p:cNvPr>
          <p:cNvSpPr/>
          <p:nvPr/>
        </p:nvSpPr>
        <p:spPr>
          <a:xfrm>
            <a:off x="10058400" y="257172"/>
            <a:ext cx="1702676" cy="8355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پلان 3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0FF9D34-89BD-8472-DB93-6F13CF163C9F}"/>
              </a:ext>
            </a:extLst>
          </p:cNvPr>
          <p:cNvSpPr/>
          <p:nvPr/>
        </p:nvSpPr>
        <p:spPr>
          <a:xfrm>
            <a:off x="4519448" y="1422184"/>
            <a:ext cx="7241628" cy="2002221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اعتراض ثالث به حکم دادگاه بدوی شعبه 50 یا شعبه 17 </a:t>
            </a:r>
            <a:r>
              <a:rPr lang="fa-IR" sz="2000" dirty="0">
                <a:solidFill>
                  <a:schemeClr val="tx1"/>
                </a:solidFill>
                <a:cs typeface="B Koodak" panose="00000700000000000000" pitchFamily="2" charset="-78"/>
              </a:rPr>
              <a:t>(جانشین شعبه 50)</a:t>
            </a:r>
          </a:p>
          <a:p>
            <a:pPr algn="ctr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با</a:t>
            </a:r>
            <a:r>
              <a:rPr lang="fa-IR" sz="3000" dirty="0">
                <a:cs typeface="B Koodak" panose="00000700000000000000" pitchFamily="2" charset="-78"/>
              </a:rPr>
              <a:t> </a:t>
            </a:r>
            <a:r>
              <a:rPr lang="fa-IR" sz="3000" dirty="0">
                <a:solidFill>
                  <a:srgbClr val="7030A0"/>
                </a:solidFill>
                <a:cs typeface="B Koodak" panose="00000700000000000000" pitchFamily="2" charset="-78"/>
              </a:rPr>
              <a:t>شماره دادنامه 30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24CF07D-D18E-9BD7-D26F-E3005876EC2A}"/>
              </a:ext>
            </a:extLst>
          </p:cNvPr>
          <p:cNvCxnSpPr>
            <a:cxnSpLocks/>
            <a:stCxn id="3" idx="1"/>
            <a:endCxn id="17" idx="6"/>
          </p:cNvCxnSpPr>
          <p:nvPr/>
        </p:nvCxnSpPr>
        <p:spPr>
          <a:xfrm flipH="1" flipV="1">
            <a:off x="3494690" y="2419028"/>
            <a:ext cx="1024758" cy="42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EC143322-6819-1A56-3601-496B0A47B8F5}"/>
              </a:ext>
            </a:extLst>
          </p:cNvPr>
          <p:cNvSpPr/>
          <p:nvPr/>
        </p:nvSpPr>
        <p:spPr>
          <a:xfrm>
            <a:off x="987973" y="1228730"/>
            <a:ext cx="2506717" cy="238059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z-Cyrl-AZ" sz="5000" b="1" dirty="0">
                <a:solidFill>
                  <a:srgbClr val="FF0000"/>
                </a:solidFill>
                <a:cs typeface="B Zar" panose="00000400000000000000" pitchFamily="2" charset="-78"/>
              </a:rPr>
              <a:t>Ӽ</a:t>
            </a:r>
            <a:endParaRPr lang="en-GB" sz="50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1CB5812-CB79-51F7-D72D-C70610AA4197}"/>
              </a:ext>
            </a:extLst>
          </p:cNvPr>
          <p:cNvSpPr/>
          <p:nvPr/>
        </p:nvSpPr>
        <p:spPr>
          <a:xfrm>
            <a:off x="987974" y="4056336"/>
            <a:ext cx="10773102" cy="24180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>
                <a:solidFill>
                  <a:schemeClr val="tx1"/>
                </a:solidFill>
                <a:cs typeface="B Zar" panose="00000400000000000000" pitchFamily="2" charset="-78"/>
              </a:rPr>
              <a:t>اثر تأیید حکم بدوی توسط تجدیدنظر؟!؟!</a:t>
            </a:r>
            <a:endParaRPr lang="en-GB" sz="40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127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AAA53-432B-FE60-3C87-EA8FD1793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91BEF9F-447A-1CFF-6CC1-713C10BD787B}"/>
              </a:ext>
            </a:extLst>
          </p:cNvPr>
          <p:cNvSpPr/>
          <p:nvPr/>
        </p:nvSpPr>
        <p:spPr>
          <a:xfrm>
            <a:off x="10058400" y="257172"/>
            <a:ext cx="1702676" cy="8355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پلان 4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CEA4F9D-0328-7D7E-CBC0-EAADC9A686A9}"/>
              </a:ext>
            </a:extLst>
          </p:cNvPr>
          <p:cNvSpPr/>
          <p:nvPr/>
        </p:nvSpPr>
        <p:spPr>
          <a:xfrm>
            <a:off x="4577255" y="1340640"/>
            <a:ext cx="7241628" cy="118438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اعتراض ثالث به حکم دادگاه تجدیدنظر شعبه 11 با </a:t>
            </a:r>
            <a:r>
              <a:rPr lang="fa-IR" sz="3000" dirty="0">
                <a:solidFill>
                  <a:srgbClr val="7030A0"/>
                </a:solidFill>
                <a:cs typeface="B Koodak" panose="00000700000000000000" pitchFamily="2" charset="-78"/>
              </a:rPr>
              <a:t>شماره دادنامه 40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DD988D4-E48E-C0CD-985A-9C26CFF9A436}"/>
              </a:ext>
            </a:extLst>
          </p:cNvPr>
          <p:cNvCxnSpPr>
            <a:cxnSpLocks/>
            <a:stCxn id="3" idx="1"/>
            <a:endCxn id="17" idx="6"/>
          </p:cNvCxnSpPr>
          <p:nvPr/>
        </p:nvCxnSpPr>
        <p:spPr>
          <a:xfrm flipH="1">
            <a:off x="3494690" y="1932831"/>
            <a:ext cx="1082565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33F119E4-A395-5D34-33E1-A294766C29AE}"/>
              </a:ext>
            </a:extLst>
          </p:cNvPr>
          <p:cNvSpPr/>
          <p:nvPr/>
        </p:nvSpPr>
        <p:spPr>
          <a:xfrm>
            <a:off x="987973" y="1228730"/>
            <a:ext cx="2506717" cy="140820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5000" b="1" dirty="0">
                <a:solidFill>
                  <a:srgbClr val="7030A0"/>
                </a:solidFill>
                <a:cs typeface="B Zar" panose="00000400000000000000" pitchFamily="2" charset="-78"/>
              </a:rPr>
              <a:t>√</a:t>
            </a:r>
            <a:endParaRPr lang="en-GB" sz="5000" b="1" dirty="0">
              <a:solidFill>
                <a:srgbClr val="7030A0"/>
              </a:solidFill>
              <a:cs typeface="B Zar" panose="00000400000000000000" pitchFamily="2" charset="-7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56F6108-94F2-CEB9-9F8C-FF99FE9006A8}"/>
              </a:ext>
            </a:extLst>
          </p:cNvPr>
          <p:cNvSpPr/>
          <p:nvPr/>
        </p:nvSpPr>
        <p:spPr>
          <a:xfrm>
            <a:off x="462455" y="2685963"/>
            <a:ext cx="11356429" cy="391485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solidFill>
                  <a:srgbClr val="FF0000"/>
                </a:solidFill>
                <a:cs typeface="B Koodak" panose="00000700000000000000" pitchFamily="2" charset="-78"/>
              </a:rPr>
              <a:t>خواسته؟!؟!</a:t>
            </a:r>
          </a:p>
          <a:p>
            <a:pPr algn="ctr" rtl="1"/>
            <a:endParaRPr lang="fa-IR" sz="3000" dirty="0">
              <a:solidFill>
                <a:srgbClr val="FF0000"/>
              </a:solidFill>
              <a:cs typeface="B Koodak" panose="00000700000000000000" pitchFamily="2" charset="-78"/>
            </a:endParaRPr>
          </a:p>
          <a:p>
            <a:pPr algn="just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1) اعتراض ثالث به حکم دادگاه تجدیدنظر شعبه 11 با شماره 40</a:t>
            </a:r>
          </a:p>
          <a:p>
            <a:pPr algn="just" rtl="1"/>
            <a:endParaRPr lang="fa-IR" sz="3000" dirty="0">
              <a:solidFill>
                <a:schemeClr val="tx1"/>
              </a:solidFill>
              <a:cs typeface="B Koodak" panose="00000700000000000000" pitchFamily="2" charset="-78"/>
            </a:endParaRPr>
          </a:p>
          <a:p>
            <a:pPr algn="just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2) اعلام بطلان قرارداد آقای «ص»</a:t>
            </a:r>
          </a:p>
          <a:p>
            <a:pPr algn="just" rtl="1"/>
            <a:endParaRPr lang="fa-IR" sz="3000" dirty="0">
              <a:solidFill>
                <a:schemeClr val="tx1"/>
              </a:solidFill>
              <a:cs typeface="B Koodak" panose="00000700000000000000" pitchFamily="2" charset="-78"/>
            </a:endParaRPr>
          </a:p>
          <a:p>
            <a:pPr algn="just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3) ابطال سند رسمی دریافتی آقای «ص»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9581E74-C2BA-BD61-5A34-40543B58D6D3}"/>
              </a:ext>
            </a:extLst>
          </p:cNvPr>
          <p:cNvSpPr/>
          <p:nvPr/>
        </p:nvSpPr>
        <p:spPr>
          <a:xfrm>
            <a:off x="1445171" y="3823053"/>
            <a:ext cx="1723697" cy="85757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5000" b="1" dirty="0">
                <a:solidFill>
                  <a:srgbClr val="7030A0"/>
                </a:solidFill>
                <a:cs typeface="B Zar" panose="00000400000000000000" pitchFamily="2" charset="-78"/>
              </a:rPr>
              <a:t>√</a:t>
            </a:r>
            <a:endParaRPr lang="en-GB" sz="5000" b="1" dirty="0">
              <a:solidFill>
                <a:srgbClr val="7030A0"/>
              </a:solidFill>
              <a:cs typeface="B Zar" panose="00000400000000000000" pitchFamily="2" charset="-78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845240F-10FC-37CF-D80C-900835304BB5}"/>
              </a:ext>
            </a:extLst>
          </p:cNvPr>
          <p:cNvSpPr/>
          <p:nvPr/>
        </p:nvSpPr>
        <p:spPr>
          <a:xfrm>
            <a:off x="1445172" y="4729656"/>
            <a:ext cx="1723697" cy="7882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z-Cyrl-AZ" sz="5000" b="1" dirty="0">
                <a:solidFill>
                  <a:srgbClr val="FF0000"/>
                </a:solidFill>
                <a:cs typeface="B Zar" panose="00000400000000000000" pitchFamily="2" charset="-78"/>
              </a:rPr>
              <a:t>Ӽ</a:t>
            </a:r>
            <a:endParaRPr lang="en-GB" sz="50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08F279A-D2F2-CE2F-4FA6-24AD486B6FC5}"/>
              </a:ext>
            </a:extLst>
          </p:cNvPr>
          <p:cNvSpPr/>
          <p:nvPr/>
        </p:nvSpPr>
        <p:spPr>
          <a:xfrm>
            <a:off x="1508234" y="5566961"/>
            <a:ext cx="1723697" cy="7882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z-Cyrl-AZ" sz="5000" b="1" dirty="0">
                <a:solidFill>
                  <a:srgbClr val="FF0000"/>
                </a:solidFill>
                <a:cs typeface="B Zar" panose="00000400000000000000" pitchFamily="2" charset="-78"/>
              </a:rPr>
              <a:t>Ӽ</a:t>
            </a:r>
            <a:endParaRPr lang="en-GB" sz="5000" b="1" dirty="0">
              <a:solidFill>
                <a:srgbClr val="FF0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943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 animBg="1"/>
      <p:bldP spid="8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941C3-45A5-4900-47ED-CD9C47612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2A787B6E-FD54-3FD5-0C30-0F8947DA87A5}"/>
              </a:ext>
            </a:extLst>
          </p:cNvPr>
          <p:cNvSpPr/>
          <p:nvPr/>
        </p:nvSpPr>
        <p:spPr>
          <a:xfrm>
            <a:off x="304800" y="304800"/>
            <a:ext cx="11456276" cy="618533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5000" b="1" dirty="0">
                <a:solidFill>
                  <a:schemeClr val="tx1"/>
                </a:solidFill>
                <a:cs typeface="B Zar" panose="00000400000000000000" pitchFamily="2" charset="-78"/>
              </a:rPr>
              <a:t>با تشکر ویژه از </a:t>
            </a:r>
          </a:p>
          <a:p>
            <a:pPr algn="ctr" rtl="1"/>
            <a:r>
              <a:rPr lang="fa-IR" sz="5000" b="1" dirty="0">
                <a:solidFill>
                  <a:schemeClr val="tx1"/>
                </a:solidFill>
                <a:cs typeface="B Zar" panose="00000400000000000000" pitchFamily="2" charset="-78"/>
              </a:rPr>
              <a:t>قاضی عالیرتبه</a:t>
            </a:r>
          </a:p>
          <a:p>
            <a:pPr algn="ctr" rtl="1"/>
            <a:r>
              <a:rPr lang="fa-IR" sz="5000" b="1" dirty="0">
                <a:solidFill>
                  <a:srgbClr val="7030A0"/>
                </a:solidFill>
                <a:cs typeface="B Zar" panose="00000400000000000000" pitchFamily="2" charset="-78"/>
              </a:rPr>
              <a:t>جناب آقای صالح نیا</a:t>
            </a:r>
          </a:p>
          <a:p>
            <a:pPr algn="ctr" rtl="1"/>
            <a:r>
              <a:rPr lang="fa-IR" sz="5000" b="1" dirty="0">
                <a:solidFill>
                  <a:schemeClr val="tx1"/>
                </a:solidFill>
                <a:cs typeface="B Zar" panose="00000400000000000000" pitchFamily="2" charset="-78"/>
              </a:rPr>
              <a:t>و </a:t>
            </a:r>
          </a:p>
          <a:p>
            <a:pPr algn="ctr" rtl="1"/>
            <a:r>
              <a:rPr lang="fa-IR" sz="5000" b="1" dirty="0">
                <a:solidFill>
                  <a:schemeClr val="accent2">
                    <a:lumMod val="50000"/>
                  </a:schemeClr>
                </a:solidFill>
                <a:cs typeface="B Zar" panose="00000400000000000000" pitchFamily="2" charset="-78"/>
              </a:rPr>
              <a:t>آرزوی توفیق دانشجویان عزیز</a:t>
            </a:r>
            <a:endParaRPr lang="en-GB" sz="5000" b="1" dirty="0">
              <a:solidFill>
                <a:schemeClr val="accent2">
                  <a:lumMod val="50000"/>
                </a:schemeClr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135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70B05B-93FC-ACCB-A90F-5FCBC7E92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37EEDB5D-4D69-9E54-0AA7-ECA8EC7361C8}"/>
              </a:ext>
            </a:extLst>
          </p:cNvPr>
          <p:cNvSpPr/>
          <p:nvPr/>
        </p:nvSpPr>
        <p:spPr>
          <a:xfrm>
            <a:off x="1555531" y="1287517"/>
            <a:ext cx="8187559" cy="351571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5000" b="1" dirty="0">
                <a:solidFill>
                  <a:schemeClr val="tx1"/>
                </a:solidFill>
                <a:cs typeface="B Zar" panose="00000400000000000000" pitchFamily="2" charset="-78"/>
              </a:rPr>
              <a:t>تبیین داده های پرونده</a:t>
            </a:r>
            <a:endParaRPr lang="en-GB" sz="50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204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41AAA-C51D-BD1F-46C8-18FE4D202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7AD7B1F-A794-8CF1-0955-93A60B550A79}"/>
              </a:ext>
            </a:extLst>
          </p:cNvPr>
          <p:cNvSpPr/>
          <p:nvPr/>
        </p:nvSpPr>
        <p:spPr>
          <a:xfrm>
            <a:off x="8854966" y="105104"/>
            <a:ext cx="3179380" cy="8355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سلسله انتقالات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1F51A4B-234F-FC97-79B7-97A0C5439EB9}"/>
              </a:ext>
            </a:extLst>
          </p:cNvPr>
          <p:cNvSpPr/>
          <p:nvPr/>
        </p:nvSpPr>
        <p:spPr>
          <a:xfrm>
            <a:off x="10368452" y="1765739"/>
            <a:ext cx="1513490" cy="310055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000" dirty="0">
                <a:cs typeface="B Koodak" panose="00000700000000000000" pitchFamily="2" charset="-78"/>
              </a:rPr>
              <a:t>مالکیت رسمی ششدانگ</a:t>
            </a:r>
          </a:p>
          <a:p>
            <a:pPr algn="ctr"/>
            <a:r>
              <a:rPr lang="fa-IR" sz="3000" dirty="0">
                <a:cs typeface="B Koodak" panose="00000700000000000000" pitchFamily="2" charset="-78"/>
              </a:rPr>
              <a:t>آقای «ه»</a:t>
            </a:r>
            <a:endParaRPr lang="en-GB" sz="3000" dirty="0">
              <a:cs typeface="B Koodak" panose="00000700000000000000" pitchFamily="2" charset="-78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C2B3FFD-03FB-531D-139D-919927A18A3A}"/>
              </a:ext>
            </a:extLst>
          </p:cNvPr>
          <p:cNvCxnSpPr>
            <a:cxnSpLocks/>
            <a:stCxn id="3" idx="1"/>
            <a:endCxn id="16" idx="3"/>
          </p:cNvCxnSpPr>
          <p:nvPr/>
        </p:nvCxnSpPr>
        <p:spPr>
          <a:xfrm flipH="1">
            <a:off x="9706300" y="3316015"/>
            <a:ext cx="66215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276270-9C6C-A507-2F0F-862E4BCCD4B0}"/>
              </a:ext>
            </a:extLst>
          </p:cNvPr>
          <p:cNvCxnSpPr>
            <a:cxnSpLocks/>
            <a:stCxn id="16" idx="1"/>
            <a:endCxn id="30" idx="3"/>
          </p:cNvCxnSpPr>
          <p:nvPr/>
        </p:nvCxnSpPr>
        <p:spPr>
          <a:xfrm flipH="1">
            <a:off x="7530657" y="3316015"/>
            <a:ext cx="662153" cy="9892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796BC3F-52B9-F05D-3F2F-BECCCBA50C0A}"/>
              </a:ext>
            </a:extLst>
          </p:cNvPr>
          <p:cNvSpPr/>
          <p:nvPr/>
        </p:nvSpPr>
        <p:spPr>
          <a:xfrm>
            <a:off x="8192810" y="1765739"/>
            <a:ext cx="1513490" cy="31005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واگذاری عادی آقای «ه» به آقای «د»</a:t>
            </a:r>
          </a:p>
          <a:p>
            <a:pPr algn="ctr" rtl="1"/>
            <a:r>
              <a:rPr lang="fa-IR" sz="3000" dirty="0">
                <a:cs typeface="B Koodak" panose="00000700000000000000" pitchFamily="2" charset="-78"/>
              </a:rPr>
              <a:t>1388</a:t>
            </a:r>
            <a:endParaRPr lang="en-GB" sz="3000" dirty="0">
              <a:cs typeface="B Koodak" panose="00000700000000000000" pitchFamily="2" charset="-7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F499C48-2713-0C43-65C1-1F869536E759}"/>
              </a:ext>
            </a:extLst>
          </p:cNvPr>
          <p:cNvCxnSpPr>
            <a:cxnSpLocks/>
            <a:stCxn id="16" idx="1"/>
            <a:endCxn id="26" idx="3"/>
          </p:cNvCxnSpPr>
          <p:nvPr/>
        </p:nvCxnSpPr>
        <p:spPr>
          <a:xfrm flipH="1" flipV="1">
            <a:off x="7598977" y="2418694"/>
            <a:ext cx="593833" cy="8973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A4E3750-6A31-B3CF-4662-882DBA5A802C}"/>
              </a:ext>
            </a:extLst>
          </p:cNvPr>
          <p:cNvSpPr/>
          <p:nvPr/>
        </p:nvSpPr>
        <p:spPr>
          <a:xfrm>
            <a:off x="4529961" y="1587062"/>
            <a:ext cx="3069016" cy="166326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معامله عادی آقای «د» با آقای «الف»</a:t>
            </a:r>
          </a:p>
          <a:p>
            <a:pPr algn="ctr" rtl="1"/>
            <a:r>
              <a:rPr lang="fa-IR" sz="3000" dirty="0">
                <a:cs typeface="B Koodak" panose="00000700000000000000" pitchFamily="2" charset="-78"/>
              </a:rPr>
              <a:t>1389/10/20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4F1F0C0-D1D8-A2EB-7942-55D0F4F93532}"/>
              </a:ext>
            </a:extLst>
          </p:cNvPr>
          <p:cNvSpPr/>
          <p:nvPr/>
        </p:nvSpPr>
        <p:spPr>
          <a:xfrm>
            <a:off x="1108839" y="1587062"/>
            <a:ext cx="2801006" cy="166326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معامله عادی آقای «الف» با آقای «ص»</a:t>
            </a:r>
          </a:p>
          <a:p>
            <a:pPr algn="ctr" rtl="1"/>
            <a:r>
              <a:rPr lang="fa-IR" sz="3000" dirty="0">
                <a:cs typeface="B Koodak" panose="00000700000000000000" pitchFamily="2" charset="-78"/>
              </a:rPr>
              <a:t>1389/12/28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ED31B0FC-CC59-C026-D75B-8BB071F16FA2}"/>
              </a:ext>
            </a:extLst>
          </p:cNvPr>
          <p:cNvSpPr/>
          <p:nvPr/>
        </p:nvSpPr>
        <p:spPr>
          <a:xfrm>
            <a:off x="4529960" y="3513085"/>
            <a:ext cx="3000697" cy="158443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معامله عادی آقای «د» با خانم «ف»</a:t>
            </a:r>
          </a:p>
          <a:p>
            <a:pPr algn="ctr" rtl="1"/>
            <a:r>
              <a:rPr lang="fa-IR" sz="3000" dirty="0">
                <a:cs typeface="B Koodak" panose="00000700000000000000" pitchFamily="2" charset="-78"/>
              </a:rPr>
              <a:t>1389/12/26</a:t>
            </a:r>
            <a:endParaRPr lang="en-GB" sz="3000" dirty="0">
              <a:cs typeface="B Koodak" panose="00000700000000000000" pitchFamily="2" charset="-78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0C286EA-7541-6356-6801-0BDCCBBD5390}"/>
              </a:ext>
            </a:extLst>
          </p:cNvPr>
          <p:cNvCxnSpPr>
            <a:cxnSpLocks/>
            <a:stCxn id="26" idx="1"/>
            <a:endCxn id="29" idx="3"/>
          </p:cNvCxnSpPr>
          <p:nvPr/>
        </p:nvCxnSpPr>
        <p:spPr>
          <a:xfrm flipH="1">
            <a:off x="3909845" y="2418694"/>
            <a:ext cx="62011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07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6" grpId="0" animBg="1"/>
      <p:bldP spid="26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66B07-8C15-A2B7-DE21-9A7C28F8A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25E688E-979A-407E-BA9E-F508CF5A3F46}"/>
              </a:ext>
            </a:extLst>
          </p:cNvPr>
          <p:cNvSpPr/>
          <p:nvPr/>
        </p:nvSpPr>
        <p:spPr>
          <a:xfrm>
            <a:off x="8198069" y="325822"/>
            <a:ext cx="3668112" cy="8355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اقدامات قضایی خانم «ف»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58FA964-962B-8B67-A1B9-6903D37E63EA}"/>
              </a:ext>
            </a:extLst>
          </p:cNvPr>
          <p:cNvSpPr/>
          <p:nvPr/>
        </p:nvSpPr>
        <p:spPr>
          <a:xfrm>
            <a:off x="6096000" y="1695446"/>
            <a:ext cx="5617771" cy="36438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3000" dirty="0">
                <a:solidFill>
                  <a:srgbClr val="7030A0"/>
                </a:solidFill>
                <a:cs typeface="B Koodak" panose="00000700000000000000" pitchFamily="2" charset="-78"/>
              </a:rPr>
              <a:t>دعوی حقوقی شعبه 35 مشهد</a:t>
            </a:r>
          </a:p>
          <a:p>
            <a:pPr algn="just" rtl="1"/>
            <a:endParaRPr lang="fa-IR" sz="3000" dirty="0">
              <a:solidFill>
                <a:srgbClr val="7030A0"/>
              </a:solidFill>
              <a:cs typeface="B Koodak" panose="00000700000000000000" pitchFamily="2" charset="-78"/>
            </a:endParaRPr>
          </a:p>
          <a:p>
            <a:pPr algn="just" rtl="1"/>
            <a:r>
              <a:rPr lang="fa-IR" sz="3000" dirty="0">
                <a:solidFill>
                  <a:srgbClr val="002060"/>
                </a:solidFill>
                <a:cs typeface="B Koodak" panose="00000700000000000000" pitchFamily="2" charset="-78"/>
              </a:rPr>
              <a:t>1) اثبات قرارداد 1388</a:t>
            </a:r>
          </a:p>
          <a:p>
            <a:pPr algn="just" rtl="1"/>
            <a:r>
              <a:rPr lang="fa-IR" sz="3000" dirty="0">
                <a:solidFill>
                  <a:srgbClr val="002060"/>
                </a:solidFill>
                <a:cs typeface="B Koodak" panose="00000700000000000000" pitchFamily="2" charset="-78"/>
              </a:rPr>
              <a:t>2) اثبات قرارداد 1389/12/26 </a:t>
            </a:r>
          </a:p>
          <a:p>
            <a:pPr algn="just" rtl="1"/>
            <a:r>
              <a:rPr lang="fa-IR" sz="3000" dirty="0">
                <a:solidFill>
                  <a:srgbClr val="002060"/>
                </a:solidFill>
                <a:cs typeface="B Koodak" panose="00000700000000000000" pitchFamily="2" charset="-78"/>
              </a:rPr>
              <a:t>3) الزام به تنظیم سند رسمی ششدانگ</a:t>
            </a:r>
            <a:endParaRPr lang="en-GB" sz="3000" dirty="0">
              <a:solidFill>
                <a:srgbClr val="002060"/>
              </a:solidFill>
              <a:cs typeface="B Koodak" panose="00000700000000000000" pitchFamily="2" charset="-78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F1F56C5-8E87-1FED-4FA2-8DCC0D1B6CF4}"/>
              </a:ext>
            </a:extLst>
          </p:cNvPr>
          <p:cNvCxnSpPr>
            <a:cxnSpLocks/>
            <a:stCxn id="3" idx="1"/>
            <a:endCxn id="16" idx="3"/>
          </p:cNvCxnSpPr>
          <p:nvPr/>
        </p:nvCxnSpPr>
        <p:spPr>
          <a:xfrm flipH="1" flipV="1">
            <a:off x="5381305" y="3512096"/>
            <a:ext cx="714695" cy="52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B389DCA-48BE-CD2B-F0F0-22E140CDE044}"/>
              </a:ext>
            </a:extLst>
          </p:cNvPr>
          <p:cNvSpPr/>
          <p:nvPr/>
        </p:nvSpPr>
        <p:spPr>
          <a:xfrm>
            <a:off x="478229" y="1690191"/>
            <a:ext cx="4903076" cy="364380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solidFill>
                  <a:srgbClr val="7030A0"/>
                </a:solidFill>
                <a:cs typeface="B Koodak" panose="00000700000000000000" pitchFamily="2" charset="-78"/>
              </a:rPr>
              <a:t>نتیجه:</a:t>
            </a:r>
          </a:p>
          <a:p>
            <a:pPr algn="ctr" rtl="1"/>
            <a:endParaRPr lang="fa-IR" sz="3000" dirty="0">
              <a:solidFill>
                <a:srgbClr val="002060"/>
              </a:solidFill>
              <a:cs typeface="B Koodak" panose="00000700000000000000" pitchFamily="2" charset="-78"/>
            </a:endParaRPr>
          </a:p>
          <a:p>
            <a:pPr algn="ctr" rtl="1"/>
            <a:r>
              <a:rPr lang="fa-IR" sz="3000" dirty="0">
                <a:solidFill>
                  <a:srgbClr val="002060"/>
                </a:solidFill>
                <a:cs typeface="B Koodak" panose="00000700000000000000" pitchFamily="2" charset="-78"/>
              </a:rPr>
              <a:t>صدورحکم به نفع خانم «ف»</a:t>
            </a:r>
          </a:p>
          <a:p>
            <a:pPr algn="ctr" rtl="1"/>
            <a:r>
              <a:rPr lang="fa-IR" sz="3000" dirty="0">
                <a:solidFill>
                  <a:srgbClr val="002060"/>
                </a:solidFill>
                <a:cs typeface="B Koodak" panose="00000700000000000000" pitchFamily="2" charset="-78"/>
              </a:rPr>
              <a:t>بابت 6 دانگ</a:t>
            </a:r>
            <a:endParaRPr lang="en-GB" sz="3000" dirty="0">
              <a:solidFill>
                <a:srgbClr val="00206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293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32CAF-21D5-A639-C264-B21A8FA6F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F9ED78-DB3A-07CC-9301-504B87747BAC}"/>
              </a:ext>
            </a:extLst>
          </p:cNvPr>
          <p:cNvSpPr/>
          <p:nvPr/>
        </p:nvSpPr>
        <p:spPr>
          <a:xfrm>
            <a:off x="8295290" y="2238706"/>
            <a:ext cx="2307022" cy="168165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اقدامات قضایی آقای «ص»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075BBB5-81A8-E44C-F8B2-F7A5FA3BF03A}"/>
              </a:ext>
            </a:extLst>
          </p:cNvPr>
          <p:cNvSpPr/>
          <p:nvPr/>
        </p:nvSpPr>
        <p:spPr>
          <a:xfrm>
            <a:off x="2743199" y="1431049"/>
            <a:ext cx="4508948" cy="152071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500" dirty="0">
                <a:solidFill>
                  <a:schemeClr val="tx1"/>
                </a:solidFill>
                <a:cs typeface="B Koodak" panose="00000700000000000000" pitchFamily="2" charset="-78"/>
              </a:rPr>
              <a:t>دعوی حقوقی</a:t>
            </a:r>
          </a:p>
          <a:p>
            <a:pPr algn="just" rtl="1"/>
            <a:r>
              <a:rPr lang="fa-IR" sz="2500" dirty="0">
                <a:solidFill>
                  <a:schemeClr val="tx1"/>
                </a:solidFill>
                <a:cs typeface="B Koodak" panose="00000700000000000000" pitchFamily="2" charset="-78"/>
              </a:rPr>
              <a:t>1) اثبات قرارداد 1389/12/28 </a:t>
            </a:r>
          </a:p>
          <a:p>
            <a:pPr algn="just" rtl="1"/>
            <a:r>
              <a:rPr lang="fa-IR" sz="2500" dirty="0">
                <a:solidFill>
                  <a:schemeClr val="tx1"/>
                </a:solidFill>
                <a:cs typeface="B Koodak" panose="00000700000000000000" pitchFamily="2" charset="-78"/>
              </a:rPr>
              <a:t>2) الزام به تنظیم سند رسمی 1.5 دانگ</a:t>
            </a:r>
            <a:endParaRPr lang="en-GB" sz="2500" dirty="0">
              <a:solidFill>
                <a:schemeClr val="tx1"/>
              </a:solidFill>
              <a:cs typeface="B Koodak" panose="00000700000000000000" pitchFamily="2" charset="-78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9CE12F6-ADD1-AB8A-06FE-855008604AE0}"/>
              </a:ext>
            </a:extLst>
          </p:cNvPr>
          <p:cNvSpPr/>
          <p:nvPr/>
        </p:nvSpPr>
        <p:spPr>
          <a:xfrm>
            <a:off x="2743199" y="3375138"/>
            <a:ext cx="4508948" cy="152071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500" dirty="0">
                <a:solidFill>
                  <a:schemeClr val="tx1"/>
                </a:solidFill>
                <a:cs typeface="B Koodak" panose="00000700000000000000" pitchFamily="2" charset="-78"/>
              </a:rPr>
              <a:t>دعوی کیفری </a:t>
            </a:r>
          </a:p>
          <a:p>
            <a:pPr algn="ctr" rtl="1"/>
            <a:r>
              <a:rPr lang="fa-IR" sz="2500" dirty="0">
                <a:solidFill>
                  <a:schemeClr val="tx1"/>
                </a:solidFill>
                <a:cs typeface="B Koodak" panose="00000700000000000000" pitchFamily="2" charset="-78"/>
              </a:rPr>
              <a:t>(شکایت انتقال مال غیر علیه آقای «د»)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DDC36C4-EF41-BFA6-7126-9B8ECE6736A0}"/>
              </a:ext>
            </a:extLst>
          </p:cNvPr>
          <p:cNvCxnSpPr>
            <a:cxnSpLocks/>
            <a:stCxn id="2" idx="1"/>
            <a:endCxn id="3" idx="3"/>
          </p:cNvCxnSpPr>
          <p:nvPr/>
        </p:nvCxnSpPr>
        <p:spPr>
          <a:xfrm flipH="1" flipV="1">
            <a:off x="7252147" y="2191407"/>
            <a:ext cx="1043143" cy="8881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A051F8D-7E34-7467-C02E-85C5E545CB85}"/>
              </a:ext>
            </a:extLst>
          </p:cNvPr>
          <p:cNvCxnSpPr>
            <a:cxnSpLocks/>
            <a:stCxn id="2" idx="1"/>
            <a:endCxn id="4" idx="3"/>
          </p:cNvCxnSpPr>
          <p:nvPr/>
        </p:nvCxnSpPr>
        <p:spPr>
          <a:xfrm flipH="1">
            <a:off x="7252147" y="3079533"/>
            <a:ext cx="1043143" cy="10559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91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5597BB-8FDD-7CC6-2EA7-D7E6EA90B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3F3B643-5E49-046E-AA03-CEC3DBC7BFFD}"/>
              </a:ext>
            </a:extLst>
          </p:cNvPr>
          <p:cNvSpPr/>
          <p:nvPr/>
        </p:nvSpPr>
        <p:spPr>
          <a:xfrm>
            <a:off x="7436069" y="73573"/>
            <a:ext cx="4598277" cy="73572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اقدامات قضایی حقوقی  آقای «ص»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EFA0C31-BD8C-20A7-111F-96688107207F}"/>
              </a:ext>
            </a:extLst>
          </p:cNvPr>
          <p:cNvSpPr/>
          <p:nvPr/>
        </p:nvSpPr>
        <p:spPr>
          <a:xfrm>
            <a:off x="5160579" y="935424"/>
            <a:ext cx="6873767" cy="14517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500" dirty="0">
                <a:solidFill>
                  <a:srgbClr val="7030A0"/>
                </a:solidFill>
                <a:cs typeface="B Koodak" panose="00000700000000000000" pitchFamily="2" charset="-78"/>
              </a:rPr>
              <a:t>دعوی حقوقی (شعبه 50 مشهد)</a:t>
            </a:r>
          </a:p>
          <a:p>
            <a:pPr algn="just" rtl="1"/>
            <a:r>
              <a:rPr lang="fa-IR" sz="2500" dirty="0">
                <a:cs typeface="B Koodak" panose="00000700000000000000" pitchFamily="2" charset="-78"/>
              </a:rPr>
              <a:t>1) اثبات قرارداد 1389/12/28 </a:t>
            </a:r>
          </a:p>
          <a:p>
            <a:pPr algn="just" rtl="1"/>
            <a:r>
              <a:rPr lang="fa-IR" sz="2500" dirty="0">
                <a:cs typeface="B Koodak" panose="00000700000000000000" pitchFamily="2" charset="-78"/>
              </a:rPr>
              <a:t>2) الزام به تنظیم سند رسمی 1.5 دانگ</a:t>
            </a:r>
            <a:endParaRPr lang="en-GB" sz="2500" dirty="0">
              <a:cs typeface="B Koodak" panose="00000700000000000000" pitchFamily="2" charset="-78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3A83641-189B-0BA8-007F-E80A3D1F8E03}"/>
              </a:ext>
            </a:extLst>
          </p:cNvPr>
          <p:cNvCxnSpPr>
            <a:cxnSpLocks/>
            <a:stCxn id="3" idx="1"/>
            <a:endCxn id="16" idx="3"/>
          </p:cNvCxnSpPr>
          <p:nvPr/>
        </p:nvCxnSpPr>
        <p:spPr>
          <a:xfrm flipH="1">
            <a:off x="4219901" y="1661303"/>
            <a:ext cx="94067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94AD9FE-276D-E8A0-1C2A-46DDF2857EDE}"/>
              </a:ext>
            </a:extLst>
          </p:cNvPr>
          <p:cNvSpPr/>
          <p:nvPr/>
        </p:nvSpPr>
        <p:spPr>
          <a:xfrm>
            <a:off x="404648" y="935425"/>
            <a:ext cx="3815253" cy="14517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500" dirty="0">
                <a:solidFill>
                  <a:srgbClr val="7030A0"/>
                </a:solidFill>
                <a:cs typeface="B Koodak" panose="00000700000000000000" pitchFamily="2" charset="-78"/>
              </a:rPr>
              <a:t>نتیجه (دادنامه شماره 10):</a:t>
            </a:r>
          </a:p>
          <a:p>
            <a:pPr algn="ctr" rtl="1"/>
            <a:r>
              <a:rPr lang="fa-IR" sz="2500" dirty="0">
                <a:cs typeface="B Koodak" panose="00000700000000000000" pitchFamily="2" charset="-78"/>
              </a:rPr>
              <a:t>قرار عدم استماع دعوی</a:t>
            </a:r>
            <a:endParaRPr lang="en-GB" sz="2500" dirty="0">
              <a:cs typeface="B Koodak" panose="00000700000000000000" pitchFamily="2" charset="-78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6953974-5B03-1057-0887-98351869B61F}"/>
              </a:ext>
            </a:extLst>
          </p:cNvPr>
          <p:cNvSpPr/>
          <p:nvPr/>
        </p:nvSpPr>
        <p:spPr>
          <a:xfrm>
            <a:off x="5176348" y="2636132"/>
            <a:ext cx="6873767" cy="1205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500" dirty="0">
                <a:cs typeface="B Koodak" panose="00000700000000000000" pitchFamily="2" charset="-78"/>
              </a:rPr>
              <a:t>تجدیدنظرخواهی از قرار عدم استماع دعوی </a:t>
            </a:r>
            <a:r>
              <a:rPr lang="fa-IR" sz="2000" dirty="0">
                <a:solidFill>
                  <a:srgbClr val="7030A0"/>
                </a:solidFill>
                <a:cs typeface="B Koodak" panose="00000700000000000000" pitchFamily="2" charset="-78"/>
              </a:rPr>
              <a:t>(شعبه  11 تجدیدنظر)</a:t>
            </a:r>
            <a:endParaRPr lang="en-GB" sz="2000" dirty="0">
              <a:solidFill>
                <a:srgbClr val="7030A0"/>
              </a:solidFill>
              <a:cs typeface="B Koodak" panose="00000700000000000000" pitchFamily="2" charset="-78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FE91A63-A16B-16F5-2903-BB39603AFFC7}"/>
              </a:ext>
            </a:extLst>
          </p:cNvPr>
          <p:cNvSpPr/>
          <p:nvPr/>
        </p:nvSpPr>
        <p:spPr>
          <a:xfrm>
            <a:off x="420417" y="2636132"/>
            <a:ext cx="3815253" cy="1205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500" dirty="0">
                <a:solidFill>
                  <a:srgbClr val="7030A0"/>
                </a:solidFill>
                <a:cs typeface="B Koodak" panose="00000700000000000000" pitchFamily="2" charset="-78"/>
              </a:rPr>
              <a:t>نتیجه(دادنامه شماره 20):</a:t>
            </a:r>
          </a:p>
          <a:p>
            <a:pPr algn="ctr" rtl="1"/>
            <a:r>
              <a:rPr lang="fa-IR" sz="2500" dirty="0">
                <a:cs typeface="B Koodak" panose="00000700000000000000" pitchFamily="2" charset="-78"/>
              </a:rPr>
              <a:t>نقض قرار عدم استماع دعوی</a:t>
            </a:r>
            <a:endParaRPr lang="en-GB" sz="2500" dirty="0">
              <a:cs typeface="B Koodak" panose="00000700000000000000" pitchFamily="2" charset="-78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08F49B3-4647-849C-267A-BA43FC622D55}"/>
              </a:ext>
            </a:extLst>
          </p:cNvPr>
          <p:cNvCxnSpPr>
            <a:cxnSpLocks/>
            <a:stCxn id="32" idx="1"/>
            <a:endCxn id="33" idx="3"/>
          </p:cNvCxnSpPr>
          <p:nvPr/>
        </p:nvCxnSpPr>
        <p:spPr>
          <a:xfrm flipH="1">
            <a:off x="4235670" y="3238832"/>
            <a:ext cx="94067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E061B00-45BB-E90F-068A-55EFB02550B1}"/>
              </a:ext>
            </a:extLst>
          </p:cNvPr>
          <p:cNvSpPr/>
          <p:nvPr/>
        </p:nvSpPr>
        <p:spPr>
          <a:xfrm>
            <a:off x="5171090" y="4083258"/>
            <a:ext cx="6873767" cy="11666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500" dirty="0">
                <a:cs typeface="B Koodak" panose="00000700000000000000" pitchFamily="2" charset="-78"/>
              </a:rPr>
              <a:t>رسیدگی مجدد در دادگاه بدوی </a:t>
            </a:r>
            <a:r>
              <a:rPr lang="fa-IR" sz="2500" dirty="0">
                <a:solidFill>
                  <a:srgbClr val="7030A0"/>
                </a:solidFill>
                <a:cs typeface="B Koodak" panose="00000700000000000000" pitchFamily="2" charset="-78"/>
              </a:rPr>
              <a:t>(شعبه 50 مشهد)</a:t>
            </a:r>
            <a:endParaRPr lang="en-GB" sz="2500" dirty="0">
              <a:solidFill>
                <a:srgbClr val="7030A0"/>
              </a:solidFill>
              <a:cs typeface="B Koodak" panose="00000700000000000000" pitchFamily="2" charset="-78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79501468-105F-9BC6-1786-AD24203CFAE4}"/>
              </a:ext>
            </a:extLst>
          </p:cNvPr>
          <p:cNvSpPr/>
          <p:nvPr/>
        </p:nvSpPr>
        <p:spPr>
          <a:xfrm>
            <a:off x="415159" y="4083257"/>
            <a:ext cx="3815253" cy="116665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500" dirty="0">
                <a:solidFill>
                  <a:srgbClr val="7030A0"/>
                </a:solidFill>
                <a:cs typeface="B Koodak" panose="00000700000000000000" pitchFamily="2" charset="-78"/>
              </a:rPr>
              <a:t>نتیجه(دادنامه شماره 30):</a:t>
            </a:r>
          </a:p>
          <a:p>
            <a:pPr algn="ctr" rtl="1"/>
            <a:r>
              <a:rPr lang="fa-IR" sz="2500" dirty="0">
                <a:cs typeface="B Koodak" panose="00000700000000000000" pitchFamily="2" charset="-78"/>
              </a:rPr>
              <a:t>صدور حکم به نفع آقای «ص»</a:t>
            </a:r>
            <a:endParaRPr lang="en-GB" sz="2500" dirty="0">
              <a:cs typeface="B Koodak" panose="00000700000000000000" pitchFamily="2" charset="-78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C195695-D5AB-60BE-BF9D-E0B2C7A83D0B}"/>
              </a:ext>
            </a:extLst>
          </p:cNvPr>
          <p:cNvCxnSpPr>
            <a:cxnSpLocks/>
            <a:stCxn id="37" idx="1"/>
            <a:endCxn id="38" idx="3"/>
          </p:cNvCxnSpPr>
          <p:nvPr/>
        </p:nvCxnSpPr>
        <p:spPr>
          <a:xfrm flipH="1">
            <a:off x="4230412" y="4666587"/>
            <a:ext cx="94067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D13E8BB-459D-11BB-DD8B-10EAFA26B70D}"/>
              </a:ext>
            </a:extLst>
          </p:cNvPr>
          <p:cNvSpPr/>
          <p:nvPr/>
        </p:nvSpPr>
        <p:spPr>
          <a:xfrm>
            <a:off x="5160579" y="5465532"/>
            <a:ext cx="6873767" cy="107190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500" dirty="0">
                <a:cs typeface="B Koodak" panose="00000700000000000000" pitchFamily="2" charset="-78"/>
              </a:rPr>
              <a:t>تجدیدنظرخواهی آقای «ه» از حکم </a:t>
            </a:r>
            <a:r>
              <a:rPr lang="fa-IR" sz="2500" dirty="0">
                <a:solidFill>
                  <a:srgbClr val="7030A0"/>
                </a:solidFill>
                <a:cs typeface="B Koodak" panose="00000700000000000000" pitchFamily="2" charset="-78"/>
              </a:rPr>
              <a:t>(شعبه 11 تجدیدنظر)</a:t>
            </a:r>
            <a:endParaRPr lang="en-GB" sz="2500" dirty="0">
              <a:solidFill>
                <a:srgbClr val="7030A0"/>
              </a:solidFill>
              <a:cs typeface="B Koodak" panose="00000700000000000000" pitchFamily="2" charset="-78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046E412-1676-D6B5-0C9B-686380DD1DD7}"/>
              </a:ext>
            </a:extLst>
          </p:cNvPr>
          <p:cNvSpPr/>
          <p:nvPr/>
        </p:nvSpPr>
        <p:spPr>
          <a:xfrm>
            <a:off x="404648" y="5465532"/>
            <a:ext cx="3815253" cy="107190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500" dirty="0">
                <a:solidFill>
                  <a:srgbClr val="7030A0"/>
                </a:solidFill>
                <a:cs typeface="B Koodak" panose="00000700000000000000" pitchFamily="2" charset="-78"/>
              </a:rPr>
              <a:t>نتیجه(دادنامه شماره 40):</a:t>
            </a:r>
          </a:p>
          <a:p>
            <a:pPr algn="ctr" rtl="1"/>
            <a:r>
              <a:rPr lang="fa-IR" sz="2500" dirty="0">
                <a:cs typeface="B Koodak" panose="00000700000000000000" pitchFamily="2" charset="-78"/>
              </a:rPr>
              <a:t>تأیید حکم بدوی</a:t>
            </a:r>
            <a:endParaRPr lang="en-GB" sz="2500" dirty="0">
              <a:cs typeface="B Koodak" panose="00000700000000000000" pitchFamily="2" charset="-78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B982AC3-6F14-98AE-37A8-4EAD1EA499E6}"/>
              </a:ext>
            </a:extLst>
          </p:cNvPr>
          <p:cNvCxnSpPr>
            <a:cxnSpLocks/>
            <a:stCxn id="11" idx="1"/>
            <a:endCxn id="12" idx="3"/>
          </p:cNvCxnSpPr>
          <p:nvPr/>
        </p:nvCxnSpPr>
        <p:spPr>
          <a:xfrm flipH="1">
            <a:off x="4219901" y="6001485"/>
            <a:ext cx="94067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1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6" grpId="0" animBg="1"/>
      <p:bldP spid="32" grpId="0" animBg="1"/>
      <p:bldP spid="33" grpId="0" animBg="1"/>
      <p:bldP spid="37" grpId="0" animBg="1"/>
      <p:bldP spid="38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19677B-4E9A-6B14-236F-9B3A59439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AE26E77-0890-FB70-11ED-383A214EB025}"/>
              </a:ext>
            </a:extLst>
          </p:cNvPr>
          <p:cNvSpPr/>
          <p:nvPr/>
        </p:nvSpPr>
        <p:spPr>
          <a:xfrm>
            <a:off x="6852734" y="2517228"/>
            <a:ext cx="4508948" cy="295257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500" dirty="0">
                <a:solidFill>
                  <a:srgbClr val="002060"/>
                </a:solidFill>
                <a:cs typeface="B Koodak" panose="00000700000000000000" pitchFamily="2" charset="-78"/>
              </a:rPr>
              <a:t>دعوی کیفری</a:t>
            </a:r>
          </a:p>
          <a:p>
            <a:pPr algn="ctr" rtl="1"/>
            <a:r>
              <a:rPr lang="fa-IR" sz="3500" dirty="0">
                <a:solidFill>
                  <a:srgbClr val="002060"/>
                </a:solidFill>
                <a:cs typeface="B Koodak" panose="00000700000000000000" pitchFamily="2" charset="-78"/>
              </a:rPr>
              <a:t>(شکایت انتقال مال غیر)</a:t>
            </a:r>
          </a:p>
          <a:p>
            <a:pPr algn="ctr" rtl="1"/>
            <a:r>
              <a:rPr lang="fa-IR" sz="3500" dirty="0">
                <a:solidFill>
                  <a:srgbClr val="002060"/>
                </a:solidFill>
                <a:cs typeface="B Koodak" panose="00000700000000000000" pitchFamily="2" charset="-78"/>
              </a:rPr>
              <a:t>علیه آقای «د»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CFF672B-D3E7-2522-ACEE-444EFC3FAD61}"/>
              </a:ext>
            </a:extLst>
          </p:cNvPr>
          <p:cNvCxnSpPr>
            <a:cxnSpLocks/>
            <a:stCxn id="4" idx="1"/>
            <a:endCxn id="7" idx="3"/>
          </p:cNvCxnSpPr>
          <p:nvPr/>
        </p:nvCxnSpPr>
        <p:spPr>
          <a:xfrm flipH="1">
            <a:off x="5449611" y="3993517"/>
            <a:ext cx="140312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1DFA3C-22B1-1533-3D89-534AC6DBB320}"/>
              </a:ext>
            </a:extLst>
          </p:cNvPr>
          <p:cNvSpPr/>
          <p:nvPr/>
        </p:nvSpPr>
        <p:spPr>
          <a:xfrm>
            <a:off x="888118" y="2517229"/>
            <a:ext cx="4561493" cy="29525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500" dirty="0">
                <a:solidFill>
                  <a:srgbClr val="002060"/>
                </a:solidFill>
                <a:cs typeface="B Koodak" panose="00000700000000000000" pitchFamily="2" charset="-78"/>
              </a:rPr>
              <a:t>نتیجه:</a:t>
            </a:r>
          </a:p>
          <a:p>
            <a:pPr algn="ctr" rtl="1"/>
            <a:r>
              <a:rPr lang="fa-IR" sz="3500" dirty="0">
                <a:solidFill>
                  <a:srgbClr val="002060"/>
                </a:solidFill>
                <a:cs typeface="B Koodak" panose="00000700000000000000" pitchFamily="2" charset="-78"/>
              </a:rPr>
              <a:t>صدور قرار منع تعقیب </a:t>
            </a:r>
          </a:p>
          <a:p>
            <a:pPr algn="ctr" rtl="1"/>
            <a:r>
              <a:rPr lang="fa-IR" sz="3500" dirty="0">
                <a:solidFill>
                  <a:srgbClr val="002060"/>
                </a:solidFill>
                <a:cs typeface="B Koodak" panose="00000700000000000000" pitchFamily="2" charset="-78"/>
              </a:rPr>
              <a:t>(رد شکایت)</a:t>
            </a:r>
            <a:endParaRPr lang="en-GB" sz="3500" dirty="0">
              <a:solidFill>
                <a:srgbClr val="002060"/>
              </a:solidFill>
              <a:cs typeface="B Koodak" panose="00000700000000000000" pitchFamily="2" charset="-78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11D53DB-B7B5-CF66-B018-23D4A60BE739}"/>
              </a:ext>
            </a:extLst>
          </p:cNvPr>
          <p:cNvSpPr/>
          <p:nvPr/>
        </p:nvSpPr>
        <p:spPr>
          <a:xfrm>
            <a:off x="5864773" y="384051"/>
            <a:ext cx="6001408" cy="98755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dirty="0">
                <a:cs typeface="B Koodak" panose="00000700000000000000" pitchFamily="2" charset="-78"/>
              </a:rPr>
              <a:t>اقدامات قضایی کیفری آقای «ص»</a:t>
            </a:r>
            <a:endParaRPr lang="en-GB" sz="32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028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328587-68E4-74EE-0D14-707603161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ED955AC-E5D9-4CF8-E22A-B3ED7C37A20B}"/>
              </a:ext>
            </a:extLst>
          </p:cNvPr>
          <p:cNvSpPr/>
          <p:nvPr/>
        </p:nvSpPr>
        <p:spPr>
          <a:xfrm>
            <a:off x="4755930" y="394134"/>
            <a:ext cx="2506717" cy="238059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5000" b="1" dirty="0">
                <a:solidFill>
                  <a:schemeClr val="tx1"/>
                </a:solidFill>
                <a:cs typeface="B Zar" panose="00000400000000000000" pitchFamily="2" charset="-78"/>
              </a:rPr>
              <a:t>دو حکم قطعی</a:t>
            </a:r>
            <a:endParaRPr lang="en-GB" sz="50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cxnSp>
        <p:nvCxnSpPr>
          <p:cNvPr id="4" name="Connector: Curved 3">
            <a:extLst>
              <a:ext uri="{FF2B5EF4-FFF2-40B4-BE49-F238E27FC236}">
                <a16:creationId xmlns:a16="http://schemas.microsoft.com/office/drawing/2014/main" id="{ABF6A48A-C49A-93AE-7313-D7B2F85D80D2}"/>
              </a:ext>
            </a:extLst>
          </p:cNvPr>
          <p:cNvCxnSpPr>
            <a:cxnSpLocks/>
            <a:stCxn id="3" idx="6"/>
            <a:endCxn id="19" idx="0"/>
          </p:cNvCxnSpPr>
          <p:nvPr/>
        </p:nvCxnSpPr>
        <p:spPr>
          <a:xfrm>
            <a:off x="7262647" y="1584432"/>
            <a:ext cx="1810407" cy="1700044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9C583913-F8DA-200F-7DAF-15D03C9601BD}"/>
              </a:ext>
            </a:extLst>
          </p:cNvPr>
          <p:cNvCxnSpPr>
            <a:cxnSpLocks/>
            <a:stCxn id="3" idx="2"/>
            <a:endCxn id="20" idx="0"/>
          </p:cNvCxnSpPr>
          <p:nvPr/>
        </p:nvCxnSpPr>
        <p:spPr>
          <a:xfrm rot="10800000" flipV="1">
            <a:off x="2916620" y="1584431"/>
            <a:ext cx="1839310" cy="1700043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C468EBA-94E0-0643-8FDE-F3BB8FA43998}"/>
              </a:ext>
            </a:extLst>
          </p:cNvPr>
          <p:cNvSpPr/>
          <p:nvPr/>
        </p:nvSpPr>
        <p:spPr>
          <a:xfrm>
            <a:off x="6621516" y="3284476"/>
            <a:ext cx="4903076" cy="200222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b="1" dirty="0">
                <a:cs typeface="B Koodak" panose="00000700000000000000" pitchFamily="2" charset="-78"/>
              </a:rPr>
              <a:t>الزام آقای «ه» به تنظیم سند رسمی 6 دانگ به نفع خانم «ف» </a:t>
            </a:r>
            <a:endParaRPr lang="en-GB" sz="3000" b="1" dirty="0">
              <a:cs typeface="B Koodak" panose="00000700000000000000" pitchFamily="2" charset="-78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569923F-9862-4B5F-A717-109CAD0DC3EF}"/>
              </a:ext>
            </a:extLst>
          </p:cNvPr>
          <p:cNvSpPr/>
          <p:nvPr/>
        </p:nvSpPr>
        <p:spPr>
          <a:xfrm>
            <a:off x="465082" y="3284475"/>
            <a:ext cx="4903076" cy="200222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b="1" dirty="0">
                <a:cs typeface="B Koodak" panose="00000700000000000000" pitchFamily="2" charset="-78"/>
              </a:rPr>
              <a:t>الزام آقای «ه» به تنظیم سند رسمی 1.5 دانگ به نفع آقای «ص»</a:t>
            </a:r>
            <a:endParaRPr lang="en-GB" sz="3000" b="1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401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E7E3E2B-299B-D797-469C-BE480E7181BB}"/>
              </a:ext>
            </a:extLst>
          </p:cNvPr>
          <p:cNvSpPr/>
          <p:nvPr/>
        </p:nvSpPr>
        <p:spPr>
          <a:xfrm>
            <a:off x="8092964" y="257172"/>
            <a:ext cx="3668112" cy="8355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cs typeface="B Koodak" panose="00000700000000000000" pitchFamily="2" charset="-78"/>
              </a:rPr>
              <a:t>ابتکار عمل آقای «ص»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4DCF7-A5CB-7AA7-BC73-55FF6C0BF18B}"/>
              </a:ext>
            </a:extLst>
          </p:cNvPr>
          <p:cNvSpPr/>
          <p:nvPr/>
        </p:nvSpPr>
        <p:spPr>
          <a:xfrm>
            <a:off x="7252128" y="1695449"/>
            <a:ext cx="4508948" cy="200222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دعوی اعتراض ثالث نسبت به حکم شعبه 35  </a:t>
            </a:r>
          </a:p>
          <a:p>
            <a:pPr algn="ctr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(قسمتی از حکم)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D876CD2-7034-4D7E-E6FD-6666129D864A}"/>
              </a:ext>
            </a:extLst>
          </p:cNvPr>
          <p:cNvCxnSpPr>
            <a:cxnSpLocks/>
            <a:stCxn id="5" idx="1"/>
            <a:endCxn id="7" idx="3"/>
          </p:cNvCxnSpPr>
          <p:nvPr/>
        </p:nvCxnSpPr>
        <p:spPr>
          <a:xfrm flipH="1" flipV="1">
            <a:off x="6201102" y="2691305"/>
            <a:ext cx="1051026" cy="52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B8E9A32-467A-FECC-7265-49A7B9A3D02D}"/>
              </a:ext>
            </a:extLst>
          </p:cNvPr>
          <p:cNvSpPr/>
          <p:nvPr/>
        </p:nvSpPr>
        <p:spPr>
          <a:xfrm>
            <a:off x="525517" y="1690194"/>
            <a:ext cx="5675585" cy="200222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000" dirty="0">
                <a:cs typeface="B Koodak" panose="00000700000000000000" pitchFamily="2" charset="-78"/>
              </a:rPr>
              <a:t>نتیجه:</a:t>
            </a:r>
          </a:p>
          <a:p>
            <a:pPr algn="ctr" rtl="1"/>
            <a:r>
              <a:rPr lang="fa-IR" sz="3000" dirty="0">
                <a:cs typeface="B Koodak" panose="00000700000000000000" pitchFamily="2" charset="-78"/>
              </a:rPr>
              <a:t>صدورحکم به نفع آقای «ص» و الغاء قسمتی از حکم خانم «ف»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A09B5D8-9477-39D1-1300-577E5EF0B26F}"/>
              </a:ext>
            </a:extLst>
          </p:cNvPr>
          <p:cNvSpPr/>
          <p:nvPr/>
        </p:nvSpPr>
        <p:spPr>
          <a:xfrm>
            <a:off x="525517" y="4067508"/>
            <a:ext cx="5675585" cy="200222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000" dirty="0">
                <a:cs typeface="B Koodak" panose="00000700000000000000" pitchFamily="2" charset="-78"/>
              </a:rPr>
              <a:t>نتیجه:</a:t>
            </a:r>
          </a:p>
          <a:p>
            <a:pPr algn="ctr" rtl="1"/>
            <a:r>
              <a:rPr lang="fa-IR" sz="3000" dirty="0">
                <a:cs typeface="B Koodak" panose="00000700000000000000" pitchFamily="2" charset="-78"/>
              </a:rPr>
              <a:t>صدور سند 1.5 دانگ به نام آقای «ص»</a:t>
            </a:r>
            <a:endParaRPr lang="en-GB" sz="3000" dirty="0">
              <a:cs typeface="B Koodak" panose="00000700000000000000" pitchFamily="2" charset="-7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DD8390E-3B25-A17B-38B4-02F3323BBF84}"/>
              </a:ext>
            </a:extLst>
          </p:cNvPr>
          <p:cNvSpPr/>
          <p:nvPr/>
        </p:nvSpPr>
        <p:spPr>
          <a:xfrm>
            <a:off x="7252128" y="4067508"/>
            <a:ext cx="4508948" cy="200222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3000" dirty="0">
                <a:solidFill>
                  <a:schemeClr val="tx1"/>
                </a:solidFill>
                <a:cs typeface="B Koodak" panose="00000700000000000000" pitchFamily="2" charset="-78"/>
              </a:rPr>
              <a:t>درخواست اجرای حکم شعبه 50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E01082-EA6F-0AA4-5134-5FE0433F322B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>
            <a:off x="6201102" y="5068619"/>
            <a:ext cx="10510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86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551</Words>
  <Application>Microsoft Office PowerPoint</Application>
  <PresentationFormat>Widescreen</PresentationFormat>
  <Paragraphs>109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Aptos</vt:lpstr>
      <vt:lpstr>Aptos Display</vt:lpstr>
      <vt:lpstr>Arial</vt:lpstr>
      <vt:lpstr>B Jadid</vt:lpstr>
      <vt:lpstr>B Koodak</vt:lpstr>
      <vt:lpstr>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mohammad mirzaee</dc:creator>
  <cp:lastModifiedBy>mohammad mirzaee</cp:lastModifiedBy>
  <cp:revision>68</cp:revision>
  <dcterms:created xsi:type="dcterms:W3CDTF">2025-05-12T18:11:19Z</dcterms:created>
  <dcterms:modified xsi:type="dcterms:W3CDTF">2025-05-12T20:30:43Z</dcterms:modified>
</cp:coreProperties>
</file>