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972" r:id="rId1"/>
  </p:sldMasterIdLst>
  <p:notesMasterIdLst>
    <p:notesMasterId r:id="rId23"/>
  </p:notesMasterIdLst>
  <p:sldIdLst>
    <p:sldId id="257" r:id="rId2"/>
    <p:sldId id="629" r:id="rId3"/>
    <p:sldId id="576" r:id="rId4"/>
    <p:sldId id="613" r:id="rId5"/>
    <p:sldId id="569" r:id="rId6"/>
    <p:sldId id="625" r:id="rId7"/>
    <p:sldId id="626" r:id="rId8"/>
    <p:sldId id="623" r:id="rId9"/>
    <p:sldId id="580" r:id="rId10"/>
    <p:sldId id="636" r:id="rId11"/>
    <p:sldId id="630" r:id="rId12"/>
    <p:sldId id="627" r:id="rId13"/>
    <p:sldId id="634" r:id="rId14"/>
    <p:sldId id="628" r:id="rId15"/>
    <p:sldId id="632" r:id="rId16"/>
    <p:sldId id="631" r:id="rId17"/>
    <p:sldId id="635" r:id="rId18"/>
    <p:sldId id="566" r:id="rId19"/>
    <p:sldId id="572" r:id="rId20"/>
    <p:sldId id="612" r:id="rId21"/>
    <p:sldId id="575" r:id="rId22"/>
  </p:sldIdLst>
  <p:sldSz cx="9145588" cy="685958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6CCFF"/>
    <a:srgbClr val="66FF66"/>
    <a:srgbClr val="00CCFF"/>
    <a:srgbClr val="FA6500"/>
    <a:srgbClr val="FF3300"/>
    <a:srgbClr val="CEEAB0"/>
    <a:srgbClr val="FF66FF"/>
    <a:srgbClr val="B9FFD9"/>
    <a:srgbClr val="DDF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97687" autoAdjust="0"/>
  </p:normalViewPr>
  <p:slideViewPr>
    <p:cSldViewPr>
      <p:cViewPr>
        <p:scale>
          <a:sx n="70" d="100"/>
          <a:sy n="70" d="100"/>
        </p:scale>
        <p:origin x="-1374" y="-114"/>
      </p:cViewPr>
      <p:guideLst>
        <p:guide orient="horz" pos="2161"/>
        <p:guide pos="28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6AB708-A4DC-43E3-9373-2D268E03B9AB}" type="datetimeFigureOut">
              <a:rPr lang="ru-RU" smtClean="0"/>
              <a:t>28.03.2025</a:t>
            </a:fld>
            <a:endParaRPr lang="ru-RU"/>
          </a:p>
        </p:txBody>
      </p:sp>
      <p:sp>
        <p:nvSpPr>
          <p:cNvPr id="4" name="Образ слайда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F48143-9B58-45C6-BFAF-E29BBE200938}" type="slidenum">
              <a:rPr lang="ru-RU" smtClean="0"/>
              <a:t>‹#›</a:t>
            </a:fld>
            <a:endParaRPr lang="ru-RU"/>
          </a:p>
        </p:txBody>
      </p:sp>
    </p:spTree>
    <p:extLst>
      <p:ext uri="{BB962C8B-B14F-4D97-AF65-F5344CB8AC3E}">
        <p14:creationId xmlns:p14="http://schemas.microsoft.com/office/powerpoint/2010/main" val="756616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919" y="2130921"/>
            <a:ext cx="7773750" cy="147036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838" y="3887101"/>
            <a:ext cx="6401912" cy="175300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8E80666-FB37-4B36-9149-507F3B0178E3}" type="datetimeFigureOut">
              <a:rPr lang="en-US" smtClean="0"/>
              <a:pPr/>
              <a:t>3/28/2025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3526247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E80666-FB37-4B36-9149-507F3B0178E3}" type="datetimeFigureOut">
              <a:rPr lang="en-US" smtClean="0"/>
              <a:pPr/>
              <a:t>3/28/2025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156446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30552" y="274703"/>
            <a:ext cx="2057757" cy="585288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80" y="274703"/>
            <a:ext cx="6020846" cy="585288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E80666-FB37-4B36-9149-507F3B0178E3}" type="datetimeFigureOut">
              <a:rPr lang="en-US" smtClean="0"/>
              <a:pPr/>
              <a:t>3/28/2025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3664982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E80666-FB37-4B36-9149-507F3B0178E3}" type="datetimeFigureOut">
              <a:rPr lang="en-US" smtClean="0"/>
              <a:pPr/>
              <a:t>3/28/2025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1296718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8" y="4407924"/>
            <a:ext cx="7773750" cy="1362391"/>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438" y="2907386"/>
            <a:ext cx="7773750" cy="150053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8E80666-FB37-4B36-9149-507F3B0178E3}" type="datetimeFigureOut">
              <a:rPr lang="en-US" smtClean="0"/>
              <a:pPr/>
              <a:t>3/28/2025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363883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79" y="1600572"/>
            <a:ext cx="4039302"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9007" y="1600572"/>
            <a:ext cx="4039302"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8E80666-FB37-4B36-9149-507F3B0178E3}" type="datetimeFigureOut">
              <a:rPr lang="en-US" smtClean="0"/>
              <a:pPr/>
              <a:t>3/28/2025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29192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79" y="1535469"/>
            <a:ext cx="4040890" cy="6399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79" y="2175379"/>
            <a:ext cx="4040890"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834" y="1535469"/>
            <a:ext cx="4042477" cy="6399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834" y="2175379"/>
            <a:ext cx="4042477"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8E80666-FB37-4B36-9149-507F3B0178E3}" type="datetimeFigureOut">
              <a:rPr lang="en-US" smtClean="0"/>
              <a:pPr/>
              <a:t>3/28/2025</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1698541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8E80666-FB37-4B36-9149-507F3B0178E3}" type="datetimeFigureOut">
              <a:rPr lang="en-US" smtClean="0"/>
              <a:pPr/>
              <a:t>3/28/2025</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2493873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E80666-FB37-4B36-9149-507F3B0178E3}" type="datetimeFigureOut">
              <a:rPr lang="en-US" smtClean="0"/>
              <a:pPr/>
              <a:t>3/28/2025</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478348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82" y="273114"/>
            <a:ext cx="3008835" cy="1162319"/>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672" y="273115"/>
            <a:ext cx="5112637" cy="58544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82" y="1435434"/>
            <a:ext cx="3008835" cy="4692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8E80666-FB37-4B36-9149-507F3B0178E3}" type="datetimeFigureOut">
              <a:rPr lang="en-US" smtClean="0"/>
              <a:pPr/>
              <a:t>3/28/2025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32545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601" y="4801712"/>
            <a:ext cx="5487353" cy="56686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601" y="612917"/>
            <a:ext cx="5487353" cy="4115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601" y="5368581"/>
            <a:ext cx="5487353" cy="8050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8E80666-FB37-4B36-9149-507F3B0178E3}" type="datetimeFigureOut">
              <a:rPr lang="en-US" smtClean="0"/>
              <a:pPr/>
              <a:t>3/28/2025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361159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82" y="274702"/>
            <a:ext cx="8231029" cy="1143264"/>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82" y="1600572"/>
            <a:ext cx="8231029" cy="452701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80" y="6357823"/>
            <a:ext cx="2133971"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28E80666-FB37-4B36-9149-507F3B0178E3}" type="datetimeFigureOut">
              <a:rPr lang="en-US" smtClean="0"/>
              <a:pPr/>
              <a:t>3/28/2025</a:t>
            </a:fld>
            <a:endParaRPr lang="en-US" dirty="0"/>
          </a:p>
        </p:txBody>
      </p:sp>
      <p:sp>
        <p:nvSpPr>
          <p:cNvPr id="5" name="Нижний колонтитул 4"/>
          <p:cNvSpPr>
            <a:spLocks noGrp="1"/>
          </p:cNvSpPr>
          <p:nvPr>
            <p:ph type="ftr" sz="quarter" idx="3"/>
          </p:nvPr>
        </p:nvSpPr>
        <p:spPr>
          <a:xfrm>
            <a:off x="3124744" y="6357823"/>
            <a:ext cx="2896103"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p:cNvSpPr>
            <a:spLocks noGrp="1"/>
          </p:cNvSpPr>
          <p:nvPr>
            <p:ph type="sldNum" sz="quarter" idx="4"/>
          </p:nvPr>
        </p:nvSpPr>
        <p:spPr>
          <a:xfrm>
            <a:off x="6554339" y="6357823"/>
            <a:ext cx="2133971"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388414861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test-uz.r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stock.adobe.com/" TargetMode="External"/><Relationship Id="rId7" Type="http://schemas.openxmlformats.org/officeDocument/2006/relationships/hyperlink" Target="http://www.wellfix.ru/" TargetMode="External"/><Relationship Id="rId2" Type="http://schemas.openxmlformats.org/officeDocument/2006/relationships/hyperlink" Target="http://www.istockphoto.com/" TargetMode="External"/><Relationship Id="rId1" Type="http://schemas.openxmlformats.org/officeDocument/2006/relationships/slideLayout" Target="../slideLayouts/slideLayout2.xml"/><Relationship Id="rId6" Type="http://schemas.openxmlformats.org/officeDocument/2006/relationships/hyperlink" Target="http://www.zastavki.com/" TargetMode="External"/><Relationship Id="rId5" Type="http://schemas.openxmlformats.org/officeDocument/2006/relationships/hyperlink" Target="http://www.depositphotos.com/" TargetMode="External"/><Relationship Id="rId4" Type="http://schemas.openxmlformats.org/officeDocument/2006/relationships/hyperlink" Target="http://www.sciencing.com/"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t.me/geography_metho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ln>
            <a:solidFill>
              <a:srgbClr val="FF0000"/>
            </a:solidFill>
          </a:ln>
        </p:spPr>
        <p:style>
          <a:lnRef idx="2">
            <a:schemeClr val="accent2"/>
          </a:lnRef>
          <a:fillRef idx="1">
            <a:schemeClr val="lt1"/>
          </a:fillRef>
          <a:effectRef idx="0">
            <a:schemeClr val="accent2"/>
          </a:effectRef>
          <a:fontRef idx="minor">
            <a:schemeClr val="dk1"/>
          </a:fontRef>
        </p:style>
        <p:txBody>
          <a:bodyPr>
            <a:noAutofit/>
          </a:bodyPr>
          <a:lstStyle/>
          <a:p>
            <a:r>
              <a:rPr lang="en-US" sz="4200" dirty="0" smtClean="0">
                <a:solidFill>
                  <a:srgbClr val="00B0F0"/>
                </a:solidFill>
                <a:latin typeface="Times New Roman" pitchFamily="18" charset="0"/>
                <a:cs typeface="Times New Roman" pitchFamily="18" charset="0"/>
              </a:rPr>
              <a:t>ASSALOMU ALAYKUM !</a:t>
            </a:r>
            <a:endParaRPr lang="ru-RU" sz="4200" dirty="0">
              <a:solidFill>
                <a:srgbClr val="00B0F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en-US" dirty="0" smtClean="0"/>
          </a:p>
          <a:p>
            <a:endParaRPr lang="en-US" dirty="0"/>
          </a:p>
          <a:p>
            <a:r>
              <a:rPr lang="en-US" dirty="0" smtClean="0"/>
              <a:t>@</a:t>
            </a:r>
            <a:r>
              <a:rPr lang="en-US" dirty="0" err="1"/>
              <a:t>geography_method</a:t>
            </a:r>
            <a:endParaRPr lang="ru-RU" dirty="0"/>
          </a:p>
        </p:txBody>
      </p:sp>
      <p:sp>
        <p:nvSpPr>
          <p:cNvPr id="5" name="Прямоугольник 4"/>
          <p:cNvSpPr/>
          <p:nvPr/>
        </p:nvSpPr>
        <p:spPr>
          <a:xfrm>
            <a:off x="683688" y="332734"/>
            <a:ext cx="7922255" cy="3601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uz-Cyrl-UZ" dirty="0" smtClean="0">
                <a:solidFill>
                  <a:schemeClr val="tx1"/>
                </a:solidFill>
              </a:rPr>
              <a:t>Бисмиллаҳир Роҳманир Роҳийм</a:t>
            </a:r>
            <a:endParaRPr lang="ru-RU" dirty="0">
              <a:solidFill>
                <a:schemeClr val="tx1"/>
              </a:solidFill>
            </a:endParaRPr>
          </a:p>
        </p:txBody>
      </p:sp>
      <p:sp>
        <p:nvSpPr>
          <p:cNvPr id="6" name="Прямоугольник 5"/>
          <p:cNvSpPr/>
          <p:nvPr/>
        </p:nvSpPr>
        <p:spPr>
          <a:xfrm>
            <a:off x="2052077" y="6454831"/>
            <a:ext cx="5113456" cy="2160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Tree>
    <p:extLst>
      <p:ext uri="{BB962C8B-B14F-4D97-AF65-F5344CB8AC3E}">
        <p14:creationId xmlns:p14="http://schemas.microsoft.com/office/powerpoint/2010/main" val="24644609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82" y="1629594"/>
            <a:ext cx="8231029" cy="4497990"/>
          </a:xfrm>
        </p:spPr>
        <p:txBody>
          <a:bodyPr>
            <a:noAutofit/>
          </a:bodyPr>
          <a:lstStyle/>
          <a:p>
            <a:r>
              <a:rPr lang="en-US" sz="2600" dirty="0" err="1"/>
              <a:t>Bunday</a:t>
            </a:r>
            <a:r>
              <a:rPr lang="en-US" sz="2600" dirty="0"/>
              <a:t> </a:t>
            </a:r>
            <a:r>
              <a:rPr lang="en-US" sz="2600" dirty="0" err="1"/>
              <a:t>zanjirda</a:t>
            </a:r>
            <a:r>
              <a:rPr lang="en-US" sz="2600" dirty="0"/>
              <a:t> </a:t>
            </a:r>
            <a:r>
              <a:rPr lang="en-US" sz="2600" dirty="0" err="1"/>
              <a:t>har</a:t>
            </a:r>
            <a:r>
              <a:rPr lang="en-US" sz="2600" dirty="0"/>
              <a:t> </a:t>
            </a:r>
            <a:r>
              <a:rPr lang="en-US" sz="2600" dirty="0" err="1"/>
              <a:t>bir</a:t>
            </a:r>
            <a:r>
              <a:rPr lang="en-US" sz="2600" dirty="0"/>
              <a:t> </a:t>
            </a:r>
            <a:r>
              <a:rPr lang="en-US" sz="2600" dirty="0" err="1"/>
              <a:t>elementdan</a:t>
            </a:r>
            <a:r>
              <a:rPr lang="en-US" sz="2600" dirty="0"/>
              <a:t> </a:t>
            </a:r>
            <a:r>
              <a:rPr lang="en-US" sz="2600" dirty="0" err="1"/>
              <a:t>elektr</a:t>
            </a:r>
            <a:r>
              <a:rPr lang="en-US" sz="2600" dirty="0"/>
              <a:t> </a:t>
            </a:r>
            <a:r>
              <a:rPr lang="en-US" sz="2600" dirty="0" err="1"/>
              <a:t>toki</a:t>
            </a:r>
            <a:r>
              <a:rPr lang="en-US" sz="2600" dirty="0"/>
              <a:t> </a:t>
            </a:r>
            <a:r>
              <a:rPr lang="en-US" sz="2600" dirty="0" err="1"/>
              <a:t>alohida</a:t>
            </a:r>
            <a:r>
              <a:rPr lang="en-US" sz="2600" dirty="0"/>
              <a:t> </a:t>
            </a:r>
            <a:r>
              <a:rPr lang="en-US" sz="2600" dirty="0" err="1"/>
              <a:t>o‘tgani</a:t>
            </a:r>
            <a:r>
              <a:rPr lang="en-US" sz="2600" dirty="0"/>
              <a:t> </a:t>
            </a:r>
            <a:r>
              <a:rPr lang="en-US" sz="2600" dirty="0" err="1"/>
              <a:t>tufayli</a:t>
            </a:r>
            <a:r>
              <a:rPr lang="en-US" sz="2600" dirty="0"/>
              <a:t> </a:t>
            </a:r>
            <a:r>
              <a:rPr lang="en-US" sz="2600" dirty="0" err="1"/>
              <a:t>birorta</a:t>
            </a:r>
            <a:r>
              <a:rPr lang="en-US" sz="2600" dirty="0"/>
              <a:t> </a:t>
            </a:r>
            <a:r>
              <a:rPr lang="en-US" sz="2600" dirty="0" err="1"/>
              <a:t>elementda</a:t>
            </a:r>
            <a:r>
              <a:rPr lang="en-US" sz="2600" dirty="0"/>
              <a:t> </a:t>
            </a:r>
            <a:r>
              <a:rPr lang="en-US" sz="2600" dirty="0" err="1"/>
              <a:t>uzilish</a:t>
            </a:r>
            <a:r>
              <a:rPr lang="en-US" sz="2600" dirty="0"/>
              <a:t> </a:t>
            </a:r>
            <a:r>
              <a:rPr lang="en-US" sz="2600" dirty="0" err="1"/>
              <a:t>ro‘y</a:t>
            </a:r>
            <a:r>
              <a:rPr lang="en-US" sz="2600" dirty="0"/>
              <a:t> </a:t>
            </a:r>
            <a:r>
              <a:rPr lang="en-US" sz="2600" dirty="0" err="1"/>
              <a:t>bersa</a:t>
            </a:r>
            <a:r>
              <a:rPr lang="en-US" sz="2600" dirty="0"/>
              <a:t> ham, </a:t>
            </a:r>
            <a:r>
              <a:rPr lang="en-US" sz="2600" dirty="0" err="1"/>
              <a:t>boshqasi</a:t>
            </a:r>
            <a:r>
              <a:rPr lang="en-US" sz="2600" dirty="0"/>
              <a:t> </a:t>
            </a:r>
            <a:r>
              <a:rPr lang="en-US" sz="2600" dirty="0" err="1"/>
              <a:t>ishlayveradi</a:t>
            </a:r>
            <a:r>
              <a:rPr lang="en-US" sz="2600" dirty="0"/>
              <a:t>.</a:t>
            </a:r>
          </a:p>
        </p:txBody>
      </p:sp>
      <p:sp>
        <p:nvSpPr>
          <p:cNvPr id="6" name="Заголовок 5"/>
          <p:cNvSpPr>
            <a:spLocks noGrp="1"/>
          </p:cNvSpPr>
          <p:nvPr>
            <p:ph type="title"/>
          </p:nvPr>
        </p:nvSpPr>
        <p:spPr>
          <a:ln>
            <a:solidFill>
              <a:srgbClr val="FFFF00"/>
            </a:solidFill>
          </a:ln>
        </p:spPr>
        <p:txBody>
          <a:bodyPr>
            <a:normAutofit/>
          </a:bodyPr>
          <a:lstStyle/>
          <a:p>
            <a:r>
              <a:rPr lang="nn-NO" sz="2800" b="1" dirty="0"/>
              <a:t>Elementlari parallel ulangan elektr zanjir</a:t>
            </a:r>
            <a:endParaRPr lang="ru-RU" sz="2800" dirty="0">
              <a:ln>
                <a:solidFill>
                  <a:schemeClr val="bg1"/>
                </a:solidFill>
              </a:ln>
              <a:solidFill>
                <a:schemeClr val="bg1"/>
              </a:solidFill>
              <a:effectLst>
                <a:glow rad="228600">
                  <a:srgbClr val="FFC000"/>
                </a:glow>
              </a:effectLst>
            </a:endParaRPr>
          </a:p>
        </p:txBody>
      </p:sp>
      <p:pic>
        <p:nvPicPr>
          <p:cNvPr id="6146" name="Picture 2" descr="D:\Фото\5-класс Естественные науки\5 class Science\5 class Science\happy-cute-kids-basic-learning-method-set   istockphoto com.jpg"/>
          <p:cNvPicPr>
            <a:picLocks noChangeAspect="1" noChangeArrowheads="1"/>
          </p:cNvPicPr>
          <p:nvPr/>
        </p:nvPicPr>
        <p:blipFill rotWithShape="1">
          <a:blip r:embed="rId2">
            <a:extLst>
              <a:ext uri="{28A0092B-C50C-407E-A947-70E740481C1C}">
                <a14:useLocalDpi xmlns:a14="http://schemas.microsoft.com/office/drawing/2010/main" val="0"/>
              </a:ext>
            </a:extLst>
          </a:blip>
          <a:srcRect l="49724" r="25139" b="21888"/>
          <a:stretch/>
        </p:blipFill>
        <p:spPr bwMode="auto">
          <a:xfrm>
            <a:off x="612354" y="3434814"/>
            <a:ext cx="1753164" cy="306003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316440" y="4321301"/>
            <a:ext cx="720080" cy="26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2" descr="D:\Фото\5-класс Естественные науки\5 class Science\5 class Science\happy-cute-kids-basic-learning-method-set   istockphoto com.jpg"/>
          <p:cNvPicPr>
            <a:picLocks noChangeAspect="1" noChangeArrowheads="1"/>
          </p:cNvPicPr>
          <p:nvPr/>
        </p:nvPicPr>
        <p:blipFill rotWithShape="1">
          <a:blip r:embed="rId2">
            <a:extLst>
              <a:ext uri="{28A0092B-C50C-407E-A947-70E740481C1C}">
                <a14:useLocalDpi xmlns:a14="http://schemas.microsoft.com/office/drawing/2010/main" val="0"/>
              </a:ext>
            </a:extLst>
          </a:blip>
          <a:srcRect l="5511" r="72717" b="21888"/>
          <a:stretch/>
        </p:blipFill>
        <p:spPr bwMode="auto">
          <a:xfrm flipH="1">
            <a:off x="6949058" y="3390145"/>
            <a:ext cx="1518361" cy="306003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612" y="4321301"/>
            <a:ext cx="2537318" cy="2256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Овальная выноска 10"/>
          <p:cNvSpPr/>
          <p:nvPr/>
        </p:nvSpPr>
        <p:spPr>
          <a:xfrm flipH="1">
            <a:off x="5389385" y="3213770"/>
            <a:ext cx="1559673" cy="1299614"/>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ьная выноска 11"/>
          <p:cNvSpPr/>
          <p:nvPr/>
        </p:nvSpPr>
        <p:spPr>
          <a:xfrm>
            <a:off x="2005009" y="3213770"/>
            <a:ext cx="1559673" cy="1299614"/>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13" name="Овальная выноска 12"/>
          <p:cNvSpPr/>
          <p:nvPr/>
        </p:nvSpPr>
        <p:spPr>
          <a:xfrm>
            <a:off x="1620466" y="3141762"/>
            <a:ext cx="2279753" cy="1299614"/>
          </a:xfrm>
          <a:prstGeom prst="wedgeEllipse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Agar </a:t>
            </a:r>
            <a:r>
              <a:rPr lang="en-US" sz="1000" dirty="0" err="1">
                <a:solidFill>
                  <a:schemeClr val="tx1"/>
                </a:solidFill>
              </a:rPr>
              <a:t>zanjir</a:t>
            </a:r>
            <a:endParaRPr lang="en-US" sz="1000" dirty="0">
              <a:solidFill>
                <a:schemeClr val="tx1"/>
              </a:solidFill>
            </a:endParaRPr>
          </a:p>
          <a:p>
            <a:pPr algn="ctr"/>
            <a:r>
              <a:rPr lang="en-US" sz="1000" dirty="0" err="1">
                <a:solidFill>
                  <a:schemeClr val="tx1"/>
                </a:solidFill>
              </a:rPr>
              <a:t>elementlaridan</a:t>
            </a:r>
            <a:endParaRPr lang="en-US" sz="1000" dirty="0">
              <a:solidFill>
                <a:schemeClr val="tx1"/>
              </a:solidFill>
            </a:endParaRPr>
          </a:p>
          <a:p>
            <a:pPr algn="ctr"/>
            <a:r>
              <a:rPr lang="en-US" sz="1000" dirty="0" err="1">
                <a:solidFill>
                  <a:schemeClr val="tx1"/>
                </a:solidFill>
              </a:rPr>
              <a:t>biri</a:t>
            </a:r>
            <a:r>
              <a:rPr lang="en-US" sz="1000" dirty="0">
                <a:solidFill>
                  <a:schemeClr val="tx1"/>
                </a:solidFill>
              </a:rPr>
              <a:t> </a:t>
            </a:r>
            <a:r>
              <a:rPr lang="en-US" sz="1000" dirty="0" err="1">
                <a:solidFill>
                  <a:schemeClr val="tx1"/>
                </a:solidFill>
              </a:rPr>
              <a:t>ishlamay</a:t>
            </a:r>
            <a:r>
              <a:rPr lang="en-US" sz="1000" dirty="0">
                <a:solidFill>
                  <a:schemeClr val="tx1"/>
                </a:solidFill>
              </a:rPr>
              <a:t> </a:t>
            </a:r>
            <a:r>
              <a:rPr lang="en-US" sz="1000" dirty="0" err="1">
                <a:solidFill>
                  <a:schemeClr val="tx1"/>
                </a:solidFill>
              </a:rPr>
              <a:t>qolsa</a:t>
            </a:r>
            <a:r>
              <a:rPr lang="en-US" sz="1000" dirty="0">
                <a:solidFill>
                  <a:schemeClr val="tx1"/>
                </a:solidFill>
              </a:rPr>
              <a:t> </a:t>
            </a:r>
            <a:r>
              <a:rPr lang="en-US" sz="1000" dirty="0" err="1">
                <a:solidFill>
                  <a:schemeClr val="tx1"/>
                </a:solidFill>
              </a:rPr>
              <a:t>yoki</a:t>
            </a:r>
            <a:endParaRPr lang="en-US" sz="1000" dirty="0">
              <a:solidFill>
                <a:schemeClr val="tx1"/>
              </a:solidFill>
            </a:endParaRPr>
          </a:p>
          <a:p>
            <a:pPr algn="ctr"/>
            <a:r>
              <a:rPr lang="en-US" sz="1000" dirty="0" err="1">
                <a:solidFill>
                  <a:schemeClr val="tx1"/>
                </a:solidFill>
              </a:rPr>
              <a:t>zanjirda</a:t>
            </a:r>
            <a:r>
              <a:rPr lang="en-US" sz="1000" dirty="0">
                <a:solidFill>
                  <a:schemeClr val="tx1"/>
                </a:solidFill>
              </a:rPr>
              <a:t> </a:t>
            </a:r>
            <a:r>
              <a:rPr lang="en-US" sz="1000" dirty="0" err="1">
                <a:solidFill>
                  <a:schemeClr val="tx1"/>
                </a:solidFill>
              </a:rPr>
              <a:t>uzilish</a:t>
            </a:r>
            <a:r>
              <a:rPr lang="en-US" sz="1000" dirty="0">
                <a:solidFill>
                  <a:schemeClr val="tx1"/>
                </a:solidFill>
              </a:rPr>
              <a:t> </a:t>
            </a:r>
            <a:r>
              <a:rPr lang="en-US" sz="1000" dirty="0" err="1">
                <a:solidFill>
                  <a:schemeClr val="tx1"/>
                </a:solidFill>
              </a:rPr>
              <a:t>bo‘lsa</a:t>
            </a:r>
            <a:endParaRPr lang="en-US" sz="1000" dirty="0">
              <a:solidFill>
                <a:schemeClr val="tx1"/>
              </a:solidFill>
            </a:endParaRPr>
          </a:p>
          <a:p>
            <a:pPr algn="ctr"/>
            <a:r>
              <a:rPr lang="en-US" sz="1000" dirty="0">
                <a:solidFill>
                  <a:schemeClr val="tx1"/>
                </a:solidFill>
              </a:rPr>
              <a:t>ham, parallel </a:t>
            </a:r>
            <a:r>
              <a:rPr lang="en-US" sz="1000" dirty="0" err="1">
                <a:solidFill>
                  <a:schemeClr val="tx1"/>
                </a:solidFill>
              </a:rPr>
              <a:t>zanjir</a:t>
            </a:r>
            <a:endParaRPr lang="en-US" sz="1000" dirty="0">
              <a:solidFill>
                <a:schemeClr val="tx1"/>
              </a:solidFill>
            </a:endParaRPr>
          </a:p>
          <a:p>
            <a:pPr algn="ctr"/>
            <a:r>
              <a:rPr lang="en-US" sz="1000" dirty="0" err="1">
                <a:solidFill>
                  <a:schemeClr val="tx1"/>
                </a:solidFill>
              </a:rPr>
              <a:t>ishlashda</a:t>
            </a:r>
            <a:r>
              <a:rPr lang="en-US" sz="1000" dirty="0">
                <a:solidFill>
                  <a:schemeClr val="tx1"/>
                </a:solidFill>
              </a:rPr>
              <a:t> </a:t>
            </a:r>
            <a:r>
              <a:rPr lang="en-US" sz="1000" dirty="0" err="1">
                <a:solidFill>
                  <a:schemeClr val="tx1"/>
                </a:solidFill>
              </a:rPr>
              <a:t>davom</a:t>
            </a:r>
            <a:r>
              <a:rPr lang="en-US" sz="1000" dirty="0">
                <a:solidFill>
                  <a:schemeClr val="tx1"/>
                </a:solidFill>
              </a:rPr>
              <a:t> </a:t>
            </a:r>
            <a:r>
              <a:rPr lang="en-US" sz="1000" dirty="0" err="1">
                <a:solidFill>
                  <a:schemeClr val="tx1"/>
                </a:solidFill>
              </a:rPr>
              <a:t>etadi</a:t>
            </a:r>
            <a:r>
              <a:rPr lang="en-US" sz="1000" dirty="0">
                <a:solidFill>
                  <a:schemeClr val="tx1"/>
                </a:solidFill>
              </a:rPr>
              <a:t>.</a:t>
            </a:r>
            <a:endParaRPr lang="ru-RU" sz="1000" dirty="0">
              <a:solidFill>
                <a:schemeClr val="tx1"/>
              </a:solidFill>
            </a:endParaRPr>
          </a:p>
        </p:txBody>
      </p:sp>
      <p:sp>
        <p:nvSpPr>
          <p:cNvPr id="14" name="Овальная выноска 13"/>
          <p:cNvSpPr/>
          <p:nvPr/>
        </p:nvSpPr>
        <p:spPr>
          <a:xfrm>
            <a:off x="5029345" y="3282308"/>
            <a:ext cx="2279753" cy="1299614"/>
          </a:xfrm>
          <a:prstGeom prst="wedgeEllipse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Chunki</a:t>
            </a:r>
            <a:r>
              <a:rPr lang="en-US" sz="1200" dirty="0">
                <a:solidFill>
                  <a:schemeClr val="tx1"/>
                </a:solidFill>
              </a:rPr>
              <a:t> </a:t>
            </a:r>
            <a:r>
              <a:rPr lang="en-US" sz="1200" dirty="0" err="1">
                <a:solidFill>
                  <a:schemeClr val="tx1"/>
                </a:solidFill>
              </a:rPr>
              <a:t>biror</a:t>
            </a:r>
            <a:r>
              <a:rPr lang="en-US" sz="1200" dirty="0">
                <a:solidFill>
                  <a:schemeClr val="tx1"/>
                </a:solidFill>
              </a:rPr>
              <a:t> </a:t>
            </a:r>
            <a:r>
              <a:rPr lang="en-US" sz="1200" dirty="0" err="1">
                <a:solidFill>
                  <a:schemeClr val="tx1"/>
                </a:solidFill>
              </a:rPr>
              <a:t>qismi</a:t>
            </a:r>
            <a:endParaRPr lang="en-US" sz="1200" dirty="0">
              <a:solidFill>
                <a:schemeClr val="tx1"/>
              </a:solidFill>
            </a:endParaRPr>
          </a:p>
          <a:p>
            <a:pPr algn="ctr"/>
            <a:r>
              <a:rPr lang="en-US" sz="1200" dirty="0" err="1">
                <a:solidFill>
                  <a:schemeClr val="tx1"/>
                </a:solidFill>
              </a:rPr>
              <a:t>buzilsa</a:t>
            </a:r>
            <a:r>
              <a:rPr lang="en-US" sz="1200" dirty="0">
                <a:solidFill>
                  <a:schemeClr val="tx1"/>
                </a:solidFill>
              </a:rPr>
              <a:t> ham, </a:t>
            </a:r>
            <a:r>
              <a:rPr lang="en-US" sz="1200" dirty="0" err="1">
                <a:solidFill>
                  <a:schemeClr val="tx1"/>
                </a:solidFill>
              </a:rPr>
              <a:t>boshqasidan</a:t>
            </a:r>
            <a:endParaRPr lang="en-US" sz="1200" dirty="0">
              <a:solidFill>
                <a:schemeClr val="tx1"/>
              </a:solidFill>
            </a:endParaRPr>
          </a:p>
          <a:p>
            <a:pPr algn="ctr"/>
            <a:r>
              <a:rPr lang="en-US" sz="1200" dirty="0" err="1">
                <a:solidFill>
                  <a:schemeClr val="tx1"/>
                </a:solidFill>
              </a:rPr>
              <a:t>tok</a:t>
            </a:r>
            <a:r>
              <a:rPr lang="en-US" sz="1200" dirty="0">
                <a:solidFill>
                  <a:schemeClr val="tx1"/>
                </a:solidFill>
              </a:rPr>
              <a:t> </a:t>
            </a:r>
            <a:r>
              <a:rPr lang="en-US" sz="1200" dirty="0" err="1">
                <a:solidFill>
                  <a:schemeClr val="tx1"/>
                </a:solidFill>
              </a:rPr>
              <a:t>oqishda</a:t>
            </a:r>
            <a:r>
              <a:rPr lang="en-US" sz="1200" dirty="0">
                <a:solidFill>
                  <a:schemeClr val="tx1"/>
                </a:solidFill>
              </a:rPr>
              <a:t> </a:t>
            </a:r>
            <a:r>
              <a:rPr lang="en-US" sz="1200" dirty="0" err="1">
                <a:solidFill>
                  <a:schemeClr val="tx1"/>
                </a:solidFill>
              </a:rPr>
              <a:t>davom</a:t>
            </a:r>
            <a:endParaRPr lang="en-US" sz="1200" dirty="0">
              <a:solidFill>
                <a:schemeClr val="tx1"/>
              </a:solidFill>
            </a:endParaRPr>
          </a:p>
          <a:p>
            <a:pPr algn="ctr"/>
            <a:r>
              <a:rPr lang="en-US" sz="1200" dirty="0" err="1">
                <a:solidFill>
                  <a:schemeClr val="tx1"/>
                </a:solidFill>
              </a:rPr>
              <a:t>etadi</a:t>
            </a:r>
            <a:r>
              <a:rPr lang="en-US" sz="1200" dirty="0">
                <a:solidFill>
                  <a:schemeClr val="tx1"/>
                </a:solidFill>
              </a:rPr>
              <a:t>.</a:t>
            </a:r>
            <a:endParaRPr lang="ru-RU" sz="1200" dirty="0">
              <a:solidFill>
                <a:schemeClr val="tx1"/>
              </a:solidFill>
            </a:endParaRPr>
          </a:p>
        </p:txBody>
      </p:sp>
    </p:spTree>
    <p:extLst>
      <p:ext uri="{BB962C8B-B14F-4D97-AF65-F5344CB8AC3E}">
        <p14:creationId xmlns:p14="http://schemas.microsoft.com/office/powerpoint/2010/main" val="2039992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82" y="1629594"/>
            <a:ext cx="8231029" cy="4497990"/>
          </a:xfrm>
        </p:spPr>
        <p:txBody>
          <a:bodyPr>
            <a:noAutofit/>
          </a:bodyPr>
          <a:lstStyle/>
          <a:p>
            <a:r>
              <a:rPr lang="en-US" sz="2400" dirty="0" err="1"/>
              <a:t>Quyidagi</a:t>
            </a:r>
            <a:r>
              <a:rPr lang="en-US" sz="2400" dirty="0"/>
              <a:t> </a:t>
            </a:r>
            <a:r>
              <a:rPr lang="en-US" sz="2400" dirty="0" err="1"/>
              <a:t>zanjirga</a:t>
            </a:r>
            <a:r>
              <a:rPr lang="en-US" sz="2400" dirty="0"/>
              <a:t> </a:t>
            </a:r>
            <a:r>
              <a:rPr lang="en-US" sz="2400" dirty="0" err="1"/>
              <a:t>bir</a:t>
            </a:r>
            <a:r>
              <a:rPr lang="en-US" sz="2400" dirty="0"/>
              <a:t> </a:t>
            </a:r>
            <a:r>
              <a:rPr lang="en-US" sz="2400" dirty="0" err="1"/>
              <a:t>xil</a:t>
            </a:r>
            <a:r>
              <a:rPr lang="en-US" sz="2400" dirty="0"/>
              <a:t> </a:t>
            </a:r>
            <a:r>
              <a:rPr lang="en-US" sz="2400" dirty="0" err="1"/>
              <a:t>chiroqlar</a:t>
            </a:r>
            <a:r>
              <a:rPr lang="en-US" sz="2400" dirty="0"/>
              <a:t> </a:t>
            </a:r>
            <a:r>
              <a:rPr lang="en-US" sz="2400" dirty="0" err="1"/>
              <a:t>ketma-ket</a:t>
            </a:r>
            <a:r>
              <a:rPr lang="en-US" sz="2400" dirty="0"/>
              <a:t> </a:t>
            </a:r>
            <a:r>
              <a:rPr lang="en-US" sz="2400" dirty="0" err="1"/>
              <a:t>ulangan</a:t>
            </a:r>
            <a:r>
              <a:rPr lang="en-US" sz="2400" dirty="0"/>
              <a:t>. </a:t>
            </a:r>
            <a:r>
              <a:rPr lang="en-US" sz="2400" dirty="0" err="1"/>
              <a:t>Elektr</a:t>
            </a:r>
            <a:r>
              <a:rPr lang="en-US" sz="2400" dirty="0"/>
              <a:t> </a:t>
            </a:r>
            <a:r>
              <a:rPr lang="en-US" sz="2400" dirty="0" err="1"/>
              <a:t>toki</a:t>
            </a:r>
            <a:r>
              <a:rPr lang="en-US" sz="2400" dirty="0"/>
              <a:t> </a:t>
            </a:r>
            <a:r>
              <a:rPr lang="en-US" sz="2400" dirty="0" err="1"/>
              <a:t>rasmda</a:t>
            </a:r>
            <a:r>
              <a:rPr lang="en-US" sz="2400" dirty="0"/>
              <a:t> </a:t>
            </a:r>
            <a:r>
              <a:rPr lang="en-US" sz="2400" dirty="0" err="1"/>
              <a:t>strelkalar</a:t>
            </a:r>
            <a:r>
              <a:rPr lang="en-US" sz="2400" dirty="0"/>
              <a:t> </a:t>
            </a:r>
            <a:r>
              <a:rPr lang="en-US" sz="2400" dirty="0" err="1" smtClean="0"/>
              <a:t>bilan</a:t>
            </a:r>
            <a:r>
              <a:rPr lang="en-US" sz="2400" dirty="0" smtClean="0"/>
              <a:t> </a:t>
            </a:r>
            <a:r>
              <a:rPr lang="en-US" sz="2400" dirty="0" err="1" smtClean="0"/>
              <a:t>ko‘rsatilgan</a:t>
            </a:r>
            <a:r>
              <a:rPr lang="en-US" sz="2400" dirty="0" smtClean="0"/>
              <a:t> </a:t>
            </a:r>
            <a:r>
              <a:rPr lang="en-US" sz="2400" dirty="0" err="1"/>
              <a:t>yo‘nalishda</a:t>
            </a:r>
            <a:r>
              <a:rPr lang="en-US" sz="2400" dirty="0"/>
              <a:t> </a:t>
            </a:r>
            <a:r>
              <a:rPr lang="en-US" sz="2400" dirty="0" err="1"/>
              <a:t>oqadi</a:t>
            </a:r>
            <a:r>
              <a:rPr lang="en-US" sz="2400" dirty="0"/>
              <a:t>. </a:t>
            </a:r>
            <a:r>
              <a:rPr lang="en-US" sz="2400" dirty="0" err="1"/>
              <a:t>Chiroqlar</a:t>
            </a:r>
            <a:r>
              <a:rPr lang="en-US" sz="2400" dirty="0"/>
              <a:t> </a:t>
            </a:r>
            <a:r>
              <a:rPr lang="en-US" sz="2400" dirty="0" err="1"/>
              <a:t>batareyadan</a:t>
            </a:r>
            <a:r>
              <a:rPr lang="en-US" sz="2400" dirty="0"/>
              <a:t> </a:t>
            </a:r>
            <a:r>
              <a:rPr lang="en-US" sz="2400" dirty="0" err="1"/>
              <a:t>bir</a:t>
            </a:r>
            <a:r>
              <a:rPr lang="en-US" sz="2400" dirty="0"/>
              <a:t> </a:t>
            </a:r>
            <a:r>
              <a:rPr lang="en-US" sz="2400" dirty="0" err="1"/>
              <a:t>xil</a:t>
            </a:r>
            <a:r>
              <a:rPr lang="en-US" sz="2400" dirty="0"/>
              <a:t> </a:t>
            </a:r>
            <a:r>
              <a:rPr lang="en-US" sz="2400" dirty="0" err="1"/>
              <a:t>miqdorda</a:t>
            </a:r>
            <a:r>
              <a:rPr lang="en-US" sz="2400" dirty="0"/>
              <a:t> </a:t>
            </a:r>
            <a:r>
              <a:rPr lang="en-US" sz="2400" dirty="0" err="1"/>
              <a:t>energiya</a:t>
            </a:r>
            <a:r>
              <a:rPr lang="en-US" sz="2400" dirty="0"/>
              <a:t> </a:t>
            </a:r>
            <a:r>
              <a:rPr lang="en-US" sz="2400" dirty="0" err="1"/>
              <a:t>oladi</a:t>
            </a:r>
            <a:r>
              <a:rPr lang="en-US" sz="2400" dirty="0"/>
              <a:t>.</a:t>
            </a:r>
            <a:endParaRPr lang="en-US" sz="2400" dirty="0" smtClean="0"/>
          </a:p>
        </p:txBody>
      </p:sp>
      <p:sp>
        <p:nvSpPr>
          <p:cNvPr id="6" name="Заголовок 5"/>
          <p:cNvSpPr>
            <a:spLocks noGrp="1"/>
          </p:cNvSpPr>
          <p:nvPr>
            <p:ph type="title"/>
          </p:nvPr>
        </p:nvSpPr>
        <p:spPr>
          <a:ln>
            <a:solidFill>
              <a:srgbClr val="FFFF00"/>
            </a:solidFill>
          </a:ln>
        </p:spPr>
        <p:txBody>
          <a:bodyPr>
            <a:normAutofit/>
          </a:bodyPr>
          <a:lstStyle/>
          <a:p>
            <a:r>
              <a:rPr lang="en-US" sz="2800" b="1" dirty="0" err="1"/>
              <a:t>Qaysi</a:t>
            </a:r>
            <a:r>
              <a:rPr lang="en-US" sz="2800" b="1" dirty="0"/>
              <a:t> </a:t>
            </a:r>
            <a:r>
              <a:rPr lang="en-US" sz="2800" b="1" dirty="0" err="1"/>
              <a:t>elektr</a:t>
            </a:r>
            <a:r>
              <a:rPr lang="en-US" sz="2800" b="1" dirty="0"/>
              <a:t> </a:t>
            </a:r>
            <a:r>
              <a:rPr lang="en-US" sz="2800" b="1" dirty="0" err="1"/>
              <a:t>zanjirdagi</a:t>
            </a:r>
            <a:r>
              <a:rPr lang="en-US" sz="2800" b="1" dirty="0"/>
              <a:t> </a:t>
            </a:r>
            <a:r>
              <a:rPr lang="en-US" sz="2800" b="1" dirty="0" err="1"/>
              <a:t>chiroqlar</a:t>
            </a:r>
            <a:r>
              <a:rPr lang="en-US" sz="2800" b="1" dirty="0"/>
              <a:t> </a:t>
            </a:r>
            <a:r>
              <a:rPr lang="en-US" sz="2800" b="1" dirty="0" err="1"/>
              <a:t>yorqinroq</a:t>
            </a:r>
            <a:r>
              <a:rPr lang="en-US" sz="2800" b="1" dirty="0"/>
              <a:t> </a:t>
            </a:r>
            <a:r>
              <a:rPr lang="en-US" sz="2800" b="1" dirty="0" err="1"/>
              <a:t>yonadi</a:t>
            </a:r>
            <a:r>
              <a:rPr lang="en-US" sz="2800" b="1" dirty="0" smtClean="0"/>
              <a:t>?</a:t>
            </a:r>
            <a:endParaRPr lang="ru-RU" sz="2800" dirty="0">
              <a:ln>
                <a:solidFill>
                  <a:schemeClr val="bg1"/>
                </a:solidFill>
              </a:ln>
              <a:solidFill>
                <a:schemeClr val="bg1"/>
              </a:solidFill>
              <a:effectLst>
                <a:glow rad="228600">
                  <a:srgbClr val="FFC000"/>
                </a:glow>
              </a:effectLs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490" y="2925738"/>
            <a:ext cx="527595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490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68338" y="2460196"/>
            <a:ext cx="8280920" cy="3777910"/>
          </a:xfrm>
        </p:spPr>
        <p:txBody>
          <a:bodyPr>
            <a:noAutofit/>
          </a:bodyPr>
          <a:lstStyle/>
          <a:p>
            <a:pPr marL="0" indent="0">
              <a:buNone/>
            </a:pPr>
            <a:endParaRPr lang="en-US" sz="2000" dirty="0"/>
          </a:p>
        </p:txBody>
      </p:sp>
      <p:sp>
        <p:nvSpPr>
          <p:cNvPr id="6" name="Заголовок 5"/>
          <p:cNvSpPr>
            <a:spLocks noGrp="1"/>
          </p:cNvSpPr>
          <p:nvPr>
            <p:ph type="title"/>
          </p:nvPr>
        </p:nvSpPr>
        <p:spPr>
          <a:xfrm>
            <a:off x="457282" y="274702"/>
            <a:ext cx="8231029" cy="2016000"/>
          </a:xfrm>
          <a:ln>
            <a:solidFill>
              <a:srgbClr val="FFFF00"/>
            </a:solidFill>
          </a:ln>
        </p:spPr>
        <p:txBody>
          <a:bodyPr>
            <a:noAutofit/>
          </a:bodyPr>
          <a:lstStyle/>
          <a:p>
            <a:r>
              <a:rPr lang="en-US" sz="2800" dirty="0" err="1"/>
              <a:t>Quyidagi</a:t>
            </a:r>
            <a:r>
              <a:rPr lang="en-US" sz="2800" dirty="0"/>
              <a:t> </a:t>
            </a:r>
            <a:r>
              <a:rPr lang="en-US" sz="2800" dirty="0" err="1"/>
              <a:t>zanjirda</a:t>
            </a:r>
            <a:r>
              <a:rPr lang="en-US" sz="2800" dirty="0"/>
              <a:t> </a:t>
            </a:r>
            <a:r>
              <a:rPr lang="en-US" sz="2800" dirty="0" err="1"/>
              <a:t>bir</a:t>
            </a:r>
            <a:r>
              <a:rPr lang="en-US" sz="2800" dirty="0"/>
              <a:t> </a:t>
            </a:r>
            <a:r>
              <a:rPr lang="en-US" sz="2800" dirty="0" err="1"/>
              <a:t>xil</a:t>
            </a:r>
            <a:r>
              <a:rPr lang="en-US" sz="2800" dirty="0"/>
              <a:t> </a:t>
            </a:r>
            <a:r>
              <a:rPr lang="en-US" sz="2800" dirty="0" err="1"/>
              <a:t>chiroqlar</a:t>
            </a:r>
            <a:r>
              <a:rPr lang="en-US" sz="2800" dirty="0"/>
              <a:t> parallel </a:t>
            </a:r>
            <a:r>
              <a:rPr lang="en-US" sz="2800" dirty="0" err="1"/>
              <a:t>ulangan</a:t>
            </a:r>
            <a:r>
              <a:rPr lang="en-US" sz="2800" dirty="0"/>
              <a:t>. </a:t>
            </a:r>
            <a:r>
              <a:rPr lang="en-US" sz="2800" dirty="0" err="1"/>
              <a:t>Elektr</a:t>
            </a:r>
            <a:r>
              <a:rPr lang="en-US" sz="2800" dirty="0"/>
              <a:t> </a:t>
            </a:r>
            <a:r>
              <a:rPr lang="en-US" sz="2800" dirty="0" err="1"/>
              <a:t>toki</a:t>
            </a:r>
            <a:r>
              <a:rPr lang="en-US" sz="2800" dirty="0"/>
              <a:t> </a:t>
            </a:r>
            <a:r>
              <a:rPr lang="en-US" sz="2800" dirty="0" err="1"/>
              <a:t>rasmda</a:t>
            </a:r>
            <a:r>
              <a:rPr lang="en-US" sz="2800" dirty="0"/>
              <a:t> </a:t>
            </a:r>
            <a:r>
              <a:rPr lang="en-US" sz="2800" dirty="0" err="1"/>
              <a:t>strelkalar</a:t>
            </a:r>
            <a:r>
              <a:rPr lang="en-US" sz="2800" dirty="0"/>
              <a:t> </a:t>
            </a:r>
            <a:r>
              <a:rPr lang="en-US" sz="2800" dirty="0" err="1"/>
              <a:t>bilan</a:t>
            </a:r>
            <a:r>
              <a:rPr lang="en-US" sz="2800" dirty="0"/>
              <a:t> </a:t>
            </a:r>
            <a:r>
              <a:rPr lang="en-US" sz="2800" dirty="0" err="1"/>
              <a:t>ko‘rsatilgan</a:t>
            </a:r>
            <a:r>
              <a:rPr lang="en-US" sz="2800" dirty="0"/>
              <a:t/>
            </a:r>
            <a:br>
              <a:rPr lang="en-US" sz="2800" dirty="0"/>
            </a:br>
            <a:r>
              <a:rPr lang="en-US" sz="2800" dirty="0" err="1"/>
              <a:t>yo‘nalishlarda</a:t>
            </a:r>
            <a:r>
              <a:rPr lang="en-US" sz="2800" dirty="0"/>
              <a:t> </a:t>
            </a:r>
            <a:r>
              <a:rPr lang="en-US" sz="2800" dirty="0" err="1"/>
              <a:t>oqadi</a:t>
            </a:r>
            <a:r>
              <a:rPr lang="en-US" sz="2800" dirty="0"/>
              <a:t>. </a:t>
            </a:r>
            <a:r>
              <a:rPr lang="en-US" sz="2800" dirty="0" err="1"/>
              <a:t>Chiroqlar</a:t>
            </a:r>
            <a:r>
              <a:rPr lang="en-US" sz="2800" dirty="0"/>
              <a:t> </a:t>
            </a:r>
            <a:r>
              <a:rPr lang="en-US" sz="2800" dirty="0" err="1"/>
              <a:t>batareyadan</a:t>
            </a:r>
            <a:r>
              <a:rPr lang="en-US" sz="2800" dirty="0"/>
              <a:t> </a:t>
            </a:r>
            <a:r>
              <a:rPr lang="en-US" sz="2800" dirty="0" err="1"/>
              <a:t>bir</a:t>
            </a:r>
            <a:r>
              <a:rPr lang="en-US" sz="2800" dirty="0"/>
              <a:t> </a:t>
            </a:r>
            <a:r>
              <a:rPr lang="en-US" sz="2800" dirty="0" err="1"/>
              <a:t>xil</a:t>
            </a:r>
            <a:r>
              <a:rPr lang="en-US" sz="2800" dirty="0"/>
              <a:t> </a:t>
            </a:r>
            <a:r>
              <a:rPr lang="en-US" sz="2800" dirty="0" err="1"/>
              <a:t>miqdorda</a:t>
            </a:r>
            <a:r>
              <a:rPr lang="en-US" sz="2800" dirty="0"/>
              <a:t> </a:t>
            </a:r>
            <a:r>
              <a:rPr lang="en-US" sz="2800" dirty="0" err="1"/>
              <a:t>energiya</a:t>
            </a:r>
            <a:r>
              <a:rPr lang="en-US" sz="2800" dirty="0"/>
              <a:t> </a:t>
            </a:r>
            <a:r>
              <a:rPr lang="en-US" sz="2800" dirty="0" err="1" smtClean="0"/>
              <a:t>oladi</a:t>
            </a:r>
            <a:r>
              <a:rPr lang="en-US" sz="2800" dirty="0" smtClean="0"/>
              <a:t>. </a:t>
            </a:r>
            <a:endParaRPr lang="ru-RU" sz="2800" dirty="0">
              <a:ln>
                <a:solidFill>
                  <a:schemeClr val="bg1"/>
                </a:solidFill>
              </a:ln>
              <a:solidFill>
                <a:schemeClr val="bg1"/>
              </a:solidFill>
              <a:effectLst>
                <a:glow rad="228600">
                  <a:srgbClr val="FFC000"/>
                </a:glow>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46" y="2614379"/>
            <a:ext cx="8083699" cy="362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633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68338" y="2781722"/>
            <a:ext cx="8219973" cy="3345862"/>
          </a:xfrm>
        </p:spPr>
        <p:txBody>
          <a:bodyPr>
            <a:noAutofit/>
          </a:bodyPr>
          <a:lstStyle/>
          <a:p>
            <a:pPr marL="0" indent="0">
              <a:buNone/>
            </a:pPr>
            <a:endParaRPr lang="en-US" sz="2000" dirty="0"/>
          </a:p>
        </p:txBody>
      </p:sp>
      <p:sp>
        <p:nvSpPr>
          <p:cNvPr id="6" name="Заголовок 5"/>
          <p:cNvSpPr>
            <a:spLocks noGrp="1"/>
          </p:cNvSpPr>
          <p:nvPr>
            <p:ph type="title"/>
          </p:nvPr>
        </p:nvSpPr>
        <p:spPr>
          <a:xfrm>
            <a:off x="457282" y="274702"/>
            <a:ext cx="8231029" cy="2363004"/>
          </a:xfrm>
          <a:ln>
            <a:solidFill>
              <a:srgbClr val="FFFF00"/>
            </a:solidFill>
          </a:ln>
        </p:spPr>
        <p:txBody>
          <a:bodyPr>
            <a:noAutofit/>
          </a:bodyPr>
          <a:lstStyle/>
          <a:p>
            <a:r>
              <a:rPr lang="en-US" sz="2800" dirty="0" err="1" smtClean="0"/>
              <a:t>Chiroqlar</a:t>
            </a:r>
            <a:r>
              <a:rPr lang="en-US" sz="2800" dirty="0" smtClean="0"/>
              <a:t> </a:t>
            </a:r>
            <a:r>
              <a:rPr lang="en-US" sz="2800" dirty="0" err="1"/>
              <a:t>va</a:t>
            </a:r>
            <a:r>
              <a:rPr lang="en-US" sz="2800" dirty="0"/>
              <a:t> </a:t>
            </a:r>
            <a:r>
              <a:rPr lang="en-US" sz="2800" dirty="0" err="1"/>
              <a:t>batareyalarning</a:t>
            </a:r>
            <a:r>
              <a:rPr lang="en-US" sz="2800" dirty="0"/>
              <a:t> </a:t>
            </a:r>
            <a:r>
              <a:rPr lang="en-US" sz="2800" dirty="0" err="1"/>
              <a:t>soni</a:t>
            </a:r>
            <a:r>
              <a:rPr lang="en-US" sz="2800" dirty="0"/>
              <a:t> </a:t>
            </a:r>
            <a:r>
              <a:rPr lang="en-US" sz="2800" dirty="0" err="1"/>
              <a:t>bir</a:t>
            </a:r>
            <a:r>
              <a:rPr lang="en-US" sz="2800" dirty="0"/>
              <a:t> </a:t>
            </a:r>
            <a:r>
              <a:rPr lang="en-US" sz="2800" dirty="0" err="1"/>
              <a:t>xil</a:t>
            </a:r>
            <a:r>
              <a:rPr lang="en-US" sz="2800" dirty="0"/>
              <a:t> </a:t>
            </a:r>
            <a:r>
              <a:rPr lang="en-US" sz="2800" dirty="0" err="1"/>
              <a:t>bo‘lsa</a:t>
            </a:r>
            <a:r>
              <a:rPr lang="en-US" sz="2800" dirty="0"/>
              <a:t> ham, parallel </a:t>
            </a:r>
            <a:r>
              <a:rPr lang="en-US" sz="2800" dirty="0" err="1"/>
              <a:t>zanjirdagi</a:t>
            </a:r>
            <a:r>
              <a:rPr lang="en-US" sz="2800" dirty="0"/>
              <a:t> </a:t>
            </a:r>
            <a:r>
              <a:rPr lang="en-US" sz="2800" dirty="0" err="1"/>
              <a:t>chiroqlar</a:t>
            </a:r>
            <a:r>
              <a:rPr lang="en-US" sz="2800" dirty="0"/>
              <a:t> </a:t>
            </a:r>
            <a:r>
              <a:rPr lang="en-US" sz="2800" dirty="0" err="1" smtClean="0"/>
              <a:t>ketma-ket</a:t>
            </a:r>
            <a:r>
              <a:rPr lang="en-US" sz="2800" dirty="0"/>
              <a:t> </a:t>
            </a:r>
            <a:r>
              <a:rPr lang="en-US" sz="2800" dirty="0" err="1" smtClean="0"/>
              <a:t>zanjirdagi</a:t>
            </a:r>
            <a:r>
              <a:rPr lang="en-US" sz="2800" dirty="0" smtClean="0"/>
              <a:t> </a:t>
            </a:r>
            <a:r>
              <a:rPr lang="en-US" sz="2800" dirty="0" err="1"/>
              <a:t>chiroqlarga</a:t>
            </a:r>
            <a:r>
              <a:rPr lang="en-US" sz="2800" dirty="0"/>
              <a:t> </a:t>
            </a:r>
            <a:r>
              <a:rPr lang="en-US" sz="2800" dirty="0" err="1"/>
              <a:t>nisbatan</a:t>
            </a:r>
            <a:r>
              <a:rPr lang="en-US" sz="2800" dirty="0"/>
              <a:t> </a:t>
            </a:r>
            <a:r>
              <a:rPr lang="en-US" sz="2800" dirty="0" err="1"/>
              <a:t>yorqinroq</a:t>
            </a:r>
            <a:r>
              <a:rPr lang="en-US" sz="2800" dirty="0"/>
              <a:t> </a:t>
            </a:r>
            <a:r>
              <a:rPr lang="en-US" sz="2800" dirty="0" err="1"/>
              <a:t>yonadi</a:t>
            </a:r>
            <a:r>
              <a:rPr lang="en-US" sz="2800" dirty="0" smtClean="0"/>
              <a:t>.</a:t>
            </a:r>
            <a:br>
              <a:rPr lang="en-US" sz="2800" dirty="0" smtClean="0"/>
            </a:br>
            <a:r>
              <a:rPr lang="en-US" sz="2800" dirty="0" err="1"/>
              <a:t>Yuqorida</a:t>
            </a:r>
            <a:r>
              <a:rPr lang="en-US" sz="2800" dirty="0"/>
              <a:t> </a:t>
            </a:r>
            <a:r>
              <a:rPr lang="en-US" sz="2800" dirty="0" err="1"/>
              <a:t>ko‘rsatilgan</a:t>
            </a:r>
            <a:r>
              <a:rPr lang="en-US" sz="2800" dirty="0"/>
              <a:t> </a:t>
            </a:r>
            <a:r>
              <a:rPr lang="en-US" sz="2800" dirty="0" err="1"/>
              <a:t>ketma-ket</a:t>
            </a:r>
            <a:r>
              <a:rPr lang="en-US" sz="2800" dirty="0"/>
              <a:t> </a:t>
            </a:r>
            <a:r>
              <a:rPr lang="en-US" sz="2800" dirty="0" err="1"/>
              <a:t>va</a:t>
            </a:r>
            <a:r>
              <a:rPr lang="en-US" sz="2800" dirty="0"/>
              <a:t> parallel </a:t>
            </a:r>
            <a:r>
              <a:rPr lang="en-US" sz="2800" dirty="0" err="1"/>
              <a:t>zanjirlarni</a:t>
            </a:r>
            <a:r>
              <a:rPr lang="en-US" sz="2800" dirty="0"/>
              <a:t> </a:t>
            </a:r>
            <a:r>
              <a:rPr lang="en-US" sz="2800" dirty="0" err="1"/>
              <a:t>tuzing</a:t>
            </a:r>
            <a:r>
              <a:rPr lang="en-US" sz="2800" dirty="0"/>
              <a:t> </a:t>
            </a:r>
            <a:r>
              <a:rPr lang="en-US" sz="2800" dirty="0" err="1"/>
              <a:t>hamda</a:t>
            </a:r>
            <a:r>
              <a:rPr lang="en-US" sz="2800" dirty="0"/>
              <a:t> </a:t>
            </a:r>
            <a:r>
              <a:rPr lang="en-US" sz="2800" dirty="0" err="1"/>
              <a:t>chiroqlarning</a:t>
            </a:r>
            <a:r>
              <a:rPr lang="en-US" sz="2800" dirty="0"/>
              <a:t> </a:t>
            </a:r>
            <a:r>
              <a:rPr lang="en-US" sz="2800" dirty="0" err="1" smtClean="0"/>
              <a:t>yorqinligini</a:t>
            </a:r>
            <a:r>
              <a:rPr lang="en-US" sz="2800" dirty="0" smtClean="0"/>
              <a:t> </a:t>
            </a:r>
            <a:r>
              <a:rPr lang="en-US" sz="2800" dirty="0" err="1" smtClean="0"/>
              <a:t>taqqoslang</a:t>
            </a:r>
            <a:r>
              <a:rPr lang="en-US" sz="2800" dirty="0"/>
              <a:t>.</a:t>
            </a:r>
            <a:endParaRPr lang="ru-RU" sz="2800" dirty="0">
              <a:ln>
                <a:solidFill>
                  <a:schemeClr val="bg1"/>
                </a:solidFill>
              </a:ln>
              <a:solidFill>
                <a:schemeClr val="bg1"/>
              </a:solidFill>
              <a:effectLst>
                <a:glow rad="228600">
                  <a:srgbClr val="FFC000"/>
                </a:glow>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54" y="3501803"/>
            <a:ext cx="3121854" cy="21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698" y="3501804"/>
            <a:ext cx="4915348" cy="220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738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68337" y="2061642"/>
            <a:ext cx="8208913" cy="4065942"/>
          </a:xfrm>
        </p:spPr>
        <p:txBody>
          <a:bodyPr>
            <a:noAutofit/>
          </a:bodyPr>
          <a:lstStyle/>
          <a:p>
            <a:pPr marL="0" indent="0">
              <a:buNone/>
            </a:pPr>
            <a:endParaRPr lang="en-US" sz="1400" dirty="0"/>
          </a:p>
        </p:txBody>
      </p:sp>
      <p:sp>
        <p:nvSpPr>
          <p:cNvPr id="8" name="Прямоугольник с двумя скругленными противолежащими углами 7"/>
          <p:cNvSpPr/>
          <p:nvPr/>
        </p:nvSpPr>
        <p:spPr>
          <a:xfrm>
            <a:off x="5292874" y="4906106"/>
            <a:ext cx="3240923" cy="1332000"/>
          </a:xfrm>
          <a:prstGeom prst="round2Diag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r>
              <a:rPr lang="en-US" sz="2400" b="1" dirty="0" err="1">
                <a:solidFill>
                  <a:schemeClr val="tx1"/>
                </a:solidFill>
              </a:rPr>
              <a:t>Mashq</a:t>
            </a:r>
            <a:r>
              <a:rPr lang="en-US" sz="2400" b="1" dirty="0">
                <a:solidFill>
                  <a:schemeClr val="tx1"/>
                </a:solidFill>
              </a:rPr>
              <a:t> </a:t>
            </a:r>
            <a:r>
              <a:rPr lang="en-US" sz="2400" b="1" dirty="0" err="1">
                <a:solidFill>
                  <a:schemeClr val="tx1"/>
                </a:solidFill>
              </a:rPr>
              <a:t>daftari</a:t>
            </a:r>
            <a:endParaRPr lang="en-US" sz="2400" b="1" dirty="0">
              <a:solidFill>
                <a:schemeClr val="tx1"/>
              </a:solidFill>
            </a:endParaRPr>
          </a:p>
          <a:p>
            <a:r>
              <a:rPr lang="en-US" sz="2400" dirty="0">
                <a:solidFill>
                  <a:schemeClr val="tx1"/>
                </a:solidFill>
              </a:rPr>
              <a:t>9.3-amaliy </a:t>
            </a:r>
            <a:r>
              <a:rPr lang="en-US" sz="2400" dirty="0" err="1">
                <a:solidFill>
                  <a:schemeClr val="tx1"/>
                </a:solidFill>
              </a:rPr>
              <a:t>ish</a:t>
            </a:r>
            <a:r>
              <a:rPr lang="en-US" sz="2400" dirty="0">
                <a:solidFill>
                  <a:schemeClr val="tx1"/>
                </a:solidFill>
              </a:rPr>
              <a:t>, 100-bet</a:t>
            </a:r>
          </a:p>
        </p:txBody>
      </p:sp>
      <p:pic>
        <p:nvPicPr>
          <p:cNvPr id="16"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r="19239"/>
          <a:stretch/>
        </p:blipFill>
        <p:spPr bwMode="auto">
          <a:xfrm flipH="1">
            <a:off x="5148858" y="177765"/>
            <a:ext cx="3774566" cy="467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2274495"/>
            <a:ext cx="4325786" cy="374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5508898" y="2133650"/>
            <a:ext cx="1584000" cy="1515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Bir</a:t>
            </a:r>
            <a:r>
              <a:rPr lang="en-US" sz="1200" dirty="0">
                <a:solidFill>
                  <a:schemeClr val="tx1"/>
                </a:solidFill>
              </a:rPr>
              <a:t> </a:t>
            </a:r>
            <a:r>
              <a:rPr lang="en-US" sz="1200" dirty="0" err="1">
                <a:solidFill>
                  <a:schemeClr val="tx1"/>
                </a:solidFill>
              </a:rPr>
              <a:t>nechta</a:t>
            </a:r>
            <a:r>
              <a:rPr lang="en-US" sz="1200" dirty="0">
                <a:solidFill>
                  <a:schemeClr val="tx1"/>
                </a:solidFill>
              </a:rPr>
              <a:t> </a:t>
            </a:r>
            <a:r>
              <a:rPr lang="en-US" sz="1200" dirty="0" err="1">
                <a:solidFill>
                  <a:schemeClr val="tx1"/>
                </a:solidFill>
              </a:rPr>
              <a:t>chiroqlari</a:t>
            </a:r>
            <a:endParaRPr lang="en-US" sz="1200" dirty="0">
              <a:solidFill>
                <a:schemeClr val="tx1"/>
              </a:solidFill>
            </a:endParaRPr>
          </a:p>
          <a:p>
            <a:pPr algn="ctr"/>
            <a:r>
              <a:rPr lang="en-US" sz="1200" dirty="0" err="1">
                <a:solidFill>
                  <a:schemeClr val="tx1"/>
                </a:solidFill>
              </a:rPr>
              <a:t>bo‘lgan</a:t>
            </a:r>
            <a:r>
              <a:rPr lang="en-US" sz="1200" dirty="0">
                <a:solidFill>
                  <a:schemeClr val="tx1"/>
                </a:solidFill>
              </a:rPr>
              <a:t> shift </a:t>
            </a:r>
            <a:r>
              <a:rPr lang="en-US" sz="1200" dirty="0" err="1">
                <a:solidFill>
                  <a:schemeClr val="tx1"/>
                </a:solidFill>
              </a:rPr>
              <a:t>rasmiga</a:t>
            </a:r>
            <a:r>
              <a:rPr lang="en-US" sz="1200" dirty="0">
                <a:solidFill>
                  <a:schemeClr val="tx1"/>
                </a:solidFill>
              </a:rPr>
              <a:t> </a:t>
            </a:r>
            <a:r>
              <a:rPr lang="en-US" sz="1200" dirty="0" err="1">
                <a:solidFill>
                  <a:schemeClr val="tx1"/>
                </a:solidFill>
              </a:rPr>
              <a:t>qarang</a:t>
            </a:r>
            <a:r>
              <a:rPr lang="en-US" sz="1200" dirty="0">
                <a:solidFill>
                  <a:schemeClr val="tx1"/>
                </a:solidFill>
              </a:rPr>
              <a:t>.</a:t>
            </a:r>
          </a:p>
          <a:p>
            <a:pPr algn="ctr"/>
            <a:r>
              <a:rPr lang="en-US" sz="1200" dirty="0" err="1">
                <a:solidFill>
                  <a:schemeClr val="tx1"/>
                </a:solidFill>
              </a:rPr>
              <a:t>Elektr</a:t>
            </a:r>
            <a:r>
              <a:rPr lang="en-US" sz="1200" dirty="0">
                <a:solidFill>
                  <a:schemeClr val="tx1"/>
                </a:solidFill>
              </a:rPr>
              <a:t> </a:t>
            </a:r>
            <a:r>
              <a:rPr lang="en-US" sz="1200" dirty="0" err="1">
                <a:solidFill>
                  <a:schemeClr val="tx1"/>
                </a:solidFill>
              </a:rPr>
              <a:t>chiroqlar</a:t>
            </a:r>
            <a:r>
              <a:rPr lang="en-US" sz="1200" dirty="0">
                <a:solidFill>
                  <a:schemeClr val="tx1"/>
                </a:solidFill>
              </a:rPr>
              <a:t> </a:t>
            </a:r>
            <a:r>
              <a:rPr lang="en-US" sz="1200" dirty="0" err="1">
                <a:solidFill>
                  <a:schemeClr val="tx1"/>
                </a:solidFill>
              </a:rPr>
              <a:t>ketma-ket</a:t>
            </a:r>
            <a:r>
              <a:rPr lang="en-US" sz="1200" dirty="0">
                <a:solidFill>
                  <a:schemeClr val="tx1"/>
                </a:solidFill>
              </a:rPr>
              <a:t> </a:t>
            </a:r>
            <a:r>
              <a:rPr lang="en-US" sz="1200" dirty="0" err="1" smtClean="0">
                <a:solidFill>
                  <a:schemeClr val="tx1"/>
                </a:solidFill>
              </a:rPr>
              <a:t>ulanganmi</a:t>
            </a:r>
            <a:r>
              <a:rPr lang="en-US" sz="1200" dirty="0">
                <a:solidFill>
                  <a:schemeClr val="tx1"/>
                </a:solidFill>
              </a:rPr>
              <a:t> </a:t>
            </a:r>
            <a:r>
              <a:rPr lang="en-US" sz="1200" dirty="0" err="1" smtClean="0">
                <a:solidFill>
                  <a:schemeClr val="tx1"/>
                </a:solidFill>
              </a:rPr>
              <a:t>yoki</a:t>
            </a:r>
            <a:r>
              <a:rPr lang="en-US" sz="1200" dirty="0" smtClean="0">
                <a:solidFill>
                  <a:schemeClr val="tx1"/>
                </a:solidFill>
              </a:rPr>
              <a:t> </a:t>
            </a:r>
            <a:r>
              <a:rPr lang="en-US" sz="1200" dirty="0">
                <a:solidFill>
                  <a:schemeClr val="tx1"/>
                </a:solidFill>
              </a:rPr>
              <a:t>parallel? </a:t>
            </a:r>
            <a:endParaRPr lang="en-US" sz="1200" dirty="0" smtClean="0">
              <a:solidFill>
                <a:schemeClr val="tx1"/>
              </a:solidFill>
            </a:endParaRPr>
          </a:p>
          <a:p>
            <a:pPr algn="ctr"/>
            <a:r>
              <a:rPr lang="en-US" sz="1200" dirty="0" err="1" smtClean="0">
                <a:solidFill>
                  <a:schemeClr val="tx1"/>
                </a:solidFill>
              </a:rPr>
              <a:t>Nima</a:t>
            </a:r>
            <a:r>
              <a:rPr lang="en-US" sz="1200" dirty="0" smtClean="0">
                <a:solidFill>
                  <a:schemeClr val="tx1"/>
                </a:solidFill>
              </a:rPr>
              <a:t> </a:t>
            </a:r>
            <a:r>
              <a:rPr lang="en-US" sz="1200" dirty="0" err="1">
                <a:solidFill>
                  <a:schemeClr val="tx1"/>
                </a:solidFill>
              </a:rPr>
              <a:t>uchun</a:t>
            </a:r>
            <a:r>
              <a:rPr lang="en-US" sz="1200" dirty="0">
                <a:solidFill>
                  <a:schemeClr val="tx1"/>
                </a:solidFill>
              </a:rPr>
              <a:t>?</a:t>
            </a:r>
            <a:endParaRPr lang="ru-RU" sz="1200" dirty="0">
              <a:solidFill>
                <a:schemeClr val="tx1"/>
              </a:solidFill>
            </a:endParaRPr>
          </a:p>
        </p:txBody>
      </p:sp>
      <p:sp>
        <p:nvSpPr>
          <p:cNvPr id="17" name="Заголовок 5"/>
          <p:cNvSpPr txBox="1">
            <a:spLocks/>
          </p:cNvSpPr>
          <p:nvPr/>
        </p:nvSpPr>
        <p:spPr>
          <a:xfrm>
            <a:off x="457282" y="274702"/>
            <a:ext cx="4835591" cy="1692000"/>
          </a:xfrm>
          <a:prstGeom prst="rect">
            <a:avLst/>
          </a:prstGeom>
          <a:ln>
            <a:solidFill>
              <a:srgbClr val="FFFF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err="1" smtClean="0"/>
              <a:t>Atrofimizda</a:t>
            </a:r>
            <a:r>
              <a:rPr lang="en-US" sz="2600" dirty="0" smtClean="0"/>
              <a:t> </a:t>
            </a:r>
            <a:r>
              <a:rPr lang="en-US" sz="2600" dirty="0" err="1" smtClean="0"/>
              <a:t>ishlab</a:t>
            </a:r>
            <a:r>
              <a:rPr lang="en-US" sz="2600" dirty="0" smtClean="0"/>
              <a:t> </a:t>
            </a:r>
            <a:r>
              <a:rPr lang="en-US" sz="2600" dirty="0" err="1" smtClean="0"/>
              <a:t>turgan</a:t>
            </a:r>
            <a:r>
              <a:rPr lang="en-US" sz="2600" dirty="0" smtClean="0"/>
              <a:t> </a:t>
            </a:r>
            <a:r>
              <a:rPr lang="en-US" sz="2600" dirty="0" err="1" smtClean="0"/>
              <a:t>turli</a:t>
            </a:r>
            <a:r>
              <a:rPr lang="en-US" sz="2600" dirty="0" smtClean="0"/>
              <a:t> </a:t>
            </a:r>
            <a:r>
              <a:rPr lang="en-US" sz="2600" dirty="0" err="1" smtClean="0"/>
              <a:t>elektr</a:t>
            </a:r>
            <a:r>
              <a:rPr lang="en-US" sz="2600" dirty="0" smtClean="0"/>
              <a:t> </a:t>
            </a:r>
            <a:r>
              <a:rPr lang="en-US" sz="2600" dirty="0" err="1" smtClean="0"/>
              <a:t>jihozlardagi</a:t>
            </a:r>
            <a:r>
              <a:rPr lang="en-US" sz="2600" dirty="0" smtClean="0"/>
              <a:t> </a:t>
            </a:r>
            <a:r>
              <a:rPr lang="en-US" sz="2600" dirty="0" err="1" smtClean="0"/>
              <a:t>elementlar</a:t>
            </a:r>
            <a:r>
              <a:rPr lang="en-US" sz="2600" dirty="0" smtClean="0"/>
              <a:t> </a:t>
            </a:r>
            <a:r>
              <a:rPr lang="en-US" sz="2600" dirty="0" err="1" smtClean="0"/>
              <a:t>ketma-ket</a:t>
            </a:r>
            <a:r>
              <a:rPr lang="en-US" sz="2600" dirty="0" smtClean="0"/>
              <a:t> </a:t>
            </a:r>
            <a:r>
              <a:rPr lang="en-US" sz="2600" dirty="0" err="1" smtClean="0"/>
              <a:t>yoki</a:t>
            </a:r>
            <a:r>
              <a:rPr lang="en-US" sz="2600" dirty="0" smtClean="0"/>
              <a:t> parallel </a:t>
            </a:r>
            <a:r>
              <a:rPr lang="en-US" sz="2600" dirty="0" err="1" smtClean="0"/>
              <a:t>zanjirlar</a:t>
            </a:r>
            <a:r>
              <a:rPr lang="en-US" sz="2600" dirty="0" smtClean="0"/>
              <a:t> </a:t>
            </a:r>
            <a:r>
              <a:rPr lang="en-US" sz="2600" dirty="0" err="1" smtClean="0"/>
              <a:t>orqali</a:t>
            </a:r>
            <a:r>
              <a:rPr lang="en-US" sz="2600" dirty="0" smtClean="0"/>
              <a:t> </a:t>
            </a:r>
            <a:r>
              <a:rPr lang="en-US" sz="2600" dirty="0" err="1" smtClean="0"/>
              <a:t>ulangan</a:t>
            </a:r>
            <a:r>
              <a:rPr lang="en-US" sz="2600" dirty="0" smtClean="0"/>
              <a:t>.</a:t>
            </a:r>
            <a:endParaRPr lang="ru-RU" sz="2600" dirty="0">
              <a:ln>
                <a:solidFill>
                  <a:schemeClr val="bg1"/>
                </a:solidFill>
              </a:ln>
              <a:solidFill>
                <a:schemeClr val="bg1"/>
              </a:solidFill>
              <a:effectLst>
                <a:glow rad="228600">
                  <a:srgbClr val="FFC000"/>
                </a:glow>
              </a:effectLst>
            </a:endParaRPr>
          </a:p>
        </p:txBody>
      </p:sp>
    </p:spTree>
    <p:extLst>
      <p:ext uri="{BB962C8B-B14F-4D97-AF65-F5344CB8AC3E}">
        <p14:creationId xmlns:p14="http://schemas.microsoft.com/office/powerpoint/2010/main" val="1744309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68339" y="3285778"/>
            <a:ext cx="8208912" cy="2841806"/>
          </a:xfrm>
        </p:spPr>
        <p:txBody>
          <a:bodyPr>
            <a:noAutofit/>
          </a:bodyPr>
          <a:lstStyle/>
          <a:p>
            <a:pPr marL="0" indent="0">
              <a:buNone/>
            </a:pPr>
            <a:endParaRPr lang="en-US" sz="1400" dirty="0"/>
          </a:p>
        </p:txBody>
      </p:sp>
      <p:sp>
        <p:nvSpPr>
          <p:cNvPr id="6" name="Заголовок 5"/>
          <p:cNvSpPr>
            <a:spLocks noGrp="1"/>
          </p:cNvSpPr>
          <p:nvPr>
            <p:ph type="title"/>
          </p:nvPr>
        </p:nvSpPr>
        <p:spPr>
          <a:xfrm>
            <a:off x="457282" y="274702"/>
            <a:ext cx="8231029" cy="2507020"/>
          </a:xfrm>
          <a:ln>
            <a:solidFill>
              <a:srgbClr val="FFFF00"/>
            </a:solidFill>
          </a:ln>
        </p:spPr>
        <p:txBody>
          <a:bodyPr>
            <a:noAutofit/>
          </a:bodyPr>
          <a:lstStyle/>
          <a:p>
            <a:r>
              <a:rPr lang="en-US" sz="2400" dirty="0" err="1"/>
              <a:t>Tasavvur</a:t>
            </a:r>
            <a:r>
              <a:rPr lang="en-US" sz="2400" dirty="0"/>
              <a:t> </a:t>
            </a:r>
            <a:r>
              <a:rPr lang="en-US" sz="2400" dirty="0" err="1"/>
              <a:t>qiling</a:t>
            </a:r>
            <a:r>
              <a:rPr lang="en-US" sz="2400" dirty="0"/>
              <a:t>, </a:t>
            </a:r>
            <a:r>
              <a:rPr lang="en-US" sz="2400" dirty="0" err="1"/>
              <a:t>oila</a:t>
            </a:r>
            <a:r>
              <a:rPr lang="en-US" sz="2400" dirty="0"/>
              <a:t> </a:t>
            </a:r>
            <a:r>
              <a:rPr lang="en-US" sz="2400" dirty="0" err="1"/>
              <a:t>a’zolaringiz</a:t>
            </a:r>
            <a:r>
              <a:rPr lang="en-US" sz="2400" dirty="0"/>
              <a:t> </a:t>
            </a:r>
            <a:r>
              <a:rPr lang="en-US" sz="2400" dirty="0" err="1"/>
              <a:t>xonani</a:t>
            </a:r>
            <a:r>
              <a:rPr lang="en-US" sz="2400" dirty="0"/>
              <a:t> </a:t>
            </a:r>
            <a:r>
              <a:rPr lang="en-US" sz="2400" dirty="0" err="1"/>
              <a:t>bezatish</a:t>
            </a:r>
            <a:r>
              <a:rPr lang="en-US" sz="2400" dirty="0"/>
              <a:t> </a:t>
            </a:r>
            <a:r>
              <a:rPr lang="en-US" sz="2400" dirty="0" err="1"/>
              <a:t>uchun</a:t>
            </a:r>
            <a:r>
              <a:rPr lang="en-US" sz="2400" dirty="0"/>
              <a:t> </a:t>
            </a:r>
            <a:r>
              <a:rPr lang="en-US" sz="2400" dirty="0" err="1"/>
              <a:t>osma</a:t>
            </a:r>
            <a:r>
              <a:rPr lang="en-US" sz="2400" dirty="0"/>
              <a:t> </a:t>
            </a:r>
            <a:r>
              <a:rPr lang="en-US" sz="2400" dirty="0" err="1" smtClean="0"/>
              <a:t>elektr</a:t>
            </a:r>
            <a:r>
              <a:rPr lang="en-US" sz="2400" dirty="0"/>
              <a:t> </a:t>
            </a:r>
            <a:r>
              <a:rPr lang="en-US" sz="2400" dirty="0" err="1" smtClean="0"/>
              <a:t>chiroqlar</a:t>
            </a:r>
            <a:r>
              <a:rPr lang="en-US" sz="2400" dirty="0" smtClean="0"/>
              <a:t> </a:t>
            </a:r>
            <a:r>
              <a:rPr lang="en-US" sz="2400" dirty="0" err="1"/>
              <a:t>sotib</a:t>
            </a:r>
            <a:r>
              <a:rPr lang="en-US" sz="2400" dirty="0"/>
              <a:t> </a:t>
            </a:r>
            <a:r>
              <a:rPr lang="en-US" sz="2400" dirty="0" err="1"/>
              <a:t>oldi</a:t>
            </a:r>
            <a:r>
              <a:rPr lang="en-US" sz="2400" dirty="0"/>
              <a:t>. </a:t>
            </a:r>
            <a:r>
              <a:rPr lang="en-US" sz="2400" dirty="0" err="1"/>
              <a:t>Osma</a:t>
            </a:r>
            <a:r>
              <a:rPr lang="en-US" sz="2400" dirty="0"/>
              <a:t> </a:t>
            </a:r>
            <a:r>
              <a:rPr lang="en-US" sz="2400" dirty="0" err="1"/>
              <a:t>elektr</a:t>
            </a:r>
            <a:r>
              <a:rPr lang="en-US" sz="2400" dirty="0"/>
              <a:t> </a:t>
            </a:r>
            <a:r>
              <a:rPr lang="en-US" sz="2400" dirty="0" err="1"/>
              <a:t>chiroqlar</a:t>
            </a:r>
            <a:r>
              <a:rPr lang="en-US" sz="2400" dirty="0"/>
              <a:t> </a:t>
            </a:r>
            <a:r>
              <a:rPr lang="en-US" sz="2400" dirty="0" err="1"/>
              <a:t>manbaga</a:t>
            </a:r>
            <a:r>
              <a:rPr lang="en-US" sz="2400" dirty="0"/>
              <a:t> </a:t>
            </a:r>
            <a:r>
              <a:rPr lang="en-US" sz="2400" dirty="0" err="1"/>
              <a:t>ulanganda</a:t>
            </a:r>
            <a:r>
              <a:rPr lang="en-US" sz="2400" dirty="0"/>
              <a:t> </a:t>
            </a:r>
            <a:r>
              <a:rPr lang="en-US" sz="2400" dirty="0" err="1" smtClean="0"/>
              <a:t>ular</a:t>
            </a:r>
            <a:r>
              <a:rPr lang="en-US" sz="2400" dirty="0"/>
              <a:t> </a:t>
            </a:r>
            <a:r>
              <a:rPr lang="en-US" sz="2400" dirty="0" err="1" smtClean="0"/>
              <a:t>yonmadi</a:t>
            </a:r>
            <a:r>
              <a:rPr lang="en-US" sz="2400" dirty="0"/>
              <a:t>. </a:t>
            </a:r>
            <a:r>
              <a:rPr lang="en-US" sz="2400" dirty="0" err="1"/>
              <a:t>Chiroqlar</a:t>
            </a:r>
            <a:r>
              <a:rPr lang="en-US" sz="2400" dirty="0"/>
              <a:t> </a:t>
            </a:r>
            <a:r>
              <a:rPr lang="en-US" sz="2400" dirty="0" err="1"/>
              <a:t>tekshirilganda</a:t>
            </a:r>
            <a:r>
              <a:rPr lang="en-US" sz="2400" dirty="0"/>
              <a:t> </a:t>
            </a:r>
            <a:r>
              <a:rPr lang="en-US" sz="2400" dirty="0" err="1"/>
              <a:t>ulardan</a:t>
            </a:r>
            <a:r>
              <a:rPr lang="en-US" sz="2400" dirty="0"/>
              <a:t> </a:t>
            </a:r>
            <a:r>
              <a:rPr lang="en-US" sz="2400" dirty="0" err="1"/>
              <a:t>biri</a:t>
            </a:r>
            <a:r>
              <a:rPr lang="en-US" sz="2400" dirty="0"/>
              <a:t> </a:t>
            </a:r>
            <a:r>
              <a:rPr lang="en-US" sz="2400" dirty="0" err="1"/>
              <a:t>buzilganini</a:t>
            </a:r>
            <a:r>
              <a:rPr lang="en-US" sz="2400" dirty="0"/>
              <a:t> </a:t>
            </a:r>
            <a:r>
              <a:rPr lang="en-US" sz="2400" dirty="0" err="1" smtClean="0"/>
              <a:t>sezib</a:t>
            </a:r>
            <a:r>
              <a:rPr lang="en-US" sz="2400" dirty="0"/>
              <a:t> </a:t>
            </a:r>
            <a:r>
              <a:rPr lang="en-US" sz="2400" dirty="0" err="1" smtClean="0"/>
              <a:t>qoldingiz</a:t>
            </a:r>
            <a:r>
              <a:rPr lang="en-US" sz="2400" dirty="0"/>
              <a:t>. </a:t>
            </a:r>
            <a:r>
              <a:rPr lang="en-US" sz="2400" dirty="0" err="1"/>
              <a:t>Nima</a:t>
            </a:r>
            <a:r>
              <a:rPr lang="en-US" sz="2400" dirty="0"/>
              <a:t> </a:t>
            </a:r>
            <a:r>
              <a:rPr lang="en-US" sz="2400" dirty="0" err="1"/>
              <a:t>uchun</a:t>
            </a:r>
            <a:r>
              <a:rPr lang="en-US" sz="2400" dirty="0"/>
              <a:t> </a:t>
            </a:r>
            <a:r>
              <a:rPr lang="en-US" sz="2400" dirty="0" err="1"/>
              <a:t>qolgan</a:t>
            </a:r>
            <a:r>
              <a:rPr lang="en-US" sz="2400" dirty="0"/>
              <a:t> </a:t>
            </a:r>
            <a:r>
              <a:rPr lang="en-US" sz="2400" dirty="0" err="1"/>
              <a:t>chiroqlar</a:t>
            </a:r>
            <a:r>
              <a:rPr lang="en-US" sz="2400" dirty="0"/>
              <a:t> ham </a:t>
            </a:r>
            <a:r>
              <a:rPr lang="en-US" sz="2400" dirty="0" err="1" smtClean="0"/>
              <a:t>yonmadi</a:t>
            </a:r>
            <a:r>
              <a:rPr lang="en-US" sz="2400" dirty="0" smtClean="0"/>
              <a:t>? </a:t>
            </a:r>
            <a:r>
              <a:rPr lang="en-US" sz="2400" dirty="0" err="1" smtClean="0"/>
              <a:t>Qanday</a:t>
            </a:r>
            <a:r>
              <a:rPr lang="en-US" sz="2400" dirty="0" smtClean="0"/>
              <a:t> </a:t>
            </a:r>
            <a:r>
              <a:rPr lang="en-US" sz="2400" dirty="0" err="1"/>
              <a:t>turdagi</a:t>
            </a:r>
            <a:r>
              <a:rPr lang="en-US" sz="2400" dirty="0"/>
              <a:t> </a:t>
            </a:r>
            <a:r>
              <a:rPr lang="en-US" sz="2400" dirty="0" err="1"/>
              <a:t>zanjir</a:t>
            </a:r>
            <a:r>
              <a:rPr lang="en-US" sz="2400" dirty="0"/>
              <a:t> </a:t>
            </a:r>
            <a:r>
              <a:rPr lang="en-US" sz="2400" dirty="0" err="1"/>
              <a:t>buning</a:t>
            </a:r>
            <a:r>
              <a:rPr lang="en-US" sz="2400" dirty="0"/>
              <a:t> </a:t>
            </a:r>
            <a:r>
              <a:rPr lang="en-US" sz="2400" dirty="0" err="1"/>
              <a:t>oldini</a:t>
            </a:r>
            <a:r>
              <a:rPr lang="en-US" sz="2400" dirty="0"/>
              <a:t> </a:t>
            </a:r>
            <a:r>
              <a:rPr lang="en-US" sz="2400" dirty="0" err="1"/>
              <a:t>olishi</a:t>
            </a:r>
            <a:r>
              <a:rPr lang="en-US" sz="2400" dirty="0"/>
              <a:t> </a:t>
            </a:r>
            <a:r>
              <a:rPr lang="en-US" sz="2400" dirty="0" err="1"/>
              <a:t>mumkin</a:t>
            </a:r>
            <a:r>
              <a:rPr lang="en-US" sz="2400" dirty="0"/>
              <a:t> </a:t>
            </a:r>
            <a:r>
              <a:rPr lang="en-US" sz="2400" dirty="0" err="1"/>
              <a:t>edi</a:t>
            </a:r>
            <a:r>
              <a:rPr lang="en-US" sz="2400" dirty="0"/>
              <a:t>?</a:t>
            </a:r>
            <a:br>
              <a:rPr lang="en-US" sz="2400" dirty="0"/>
            </a:br>
            <a:r>
              <a:rPr lang="en-US" sz="2400" dirty="0" err="1"/>
              <a:t>Daftaringizga</a:t>
            </a:r>
            <a:r>
              <a:rPr lang="en-US" sz="2400" dirty="0"/>
              <a:t> </a:t>
            </a:r>
            <a:r>
              <a:rPr lang="en-US" sz="2400" dirty="0" err="1"/>
              <a:t>javobingizni</a:t>
            </a:r>
            <a:r>
              <a:rPr lang="en-US" sz="2400" dirty="0"/>
              <a:t> </a:t>
            </a:r>
            <a:r>
              <a:rPr lang="en-US" sz="2400" dirty="0" err="1"/>
              <a:t>ifodalovchi</a:t>
            </a:r>
            <a:r>
              <a:rPr lang="en-US" sz="2400" dirty="0"/>
              <a:t> </a:t>
            </a:r>
            <a:r>
              <a:rPr lang="en-US" sz="2400" dirty="0" err="1"/>
              <a:t>rasm</a:t>
            </a:r>
            <a:r>
              <a:rPr lang="en-US" sz="2400" dirty="0"/>
              <a:t> </a:t>
            </a:r>
            <a:r>
              <a:rPr lang="en-US" sz="2400" dirty="0" err="1"/>
              <a:t>chizing</a:t>
            </a:r>
            <a:r>
              <a:rPr lang="en-US" sz="2400" dirty="0"/>
              <a:t>.</a:t>
            </a:r>
            <a:endParaRPr lang="ru-RU" sz="2400" dirty="0">
              <a:ln>
                <a:solidFill>
                  <a:schemeClr val="bg1"/>
                </a:solidFill>
              </a:ln>
              <a:solidFill>
                <a:schemeClr val="bg1"/>
              </a:solidFill>
              <a:effectLst>
                <a:glow rad="228600">
                  <a:srgbClr val="FFC000"/>
                </a:glow>
              </a:effectLst>
            </a:endParaRPr>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685" y="3231844"/>
            <a:ext cx="2723965" cy="300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D:\Fleshka\New File\Science\difference-between-series-and-parallel-circuits-Updated1Difference Between Series and Parallel Circuits with its Practical ...byjus.com .png"/>
          <p:cNvPicPr>
            <a:picLocks noChangeAspect="1" noChangeArrowheads="1"/>
          </p:cNvPicPr>
          <p:nvPr/>
        </p:nvPicPr>
        <p:blipFill rotWithShape="1">
          <a:blip r:embed="rId3">
            <a:extLst>
              <a:ext uri="{28A0092B-C50C-407E-A947-70E740481C1C}">
                <a14:useLocalDpi xmlns:a14="http://schemas.microsoft.com/office/drawing/2010/main" val="0"/>
              </a:ext>
            </a:extLst>
          </a:blip>
          <a:srcRect t="8455" b="16703"/>
          <a:stretch/>
        </p:blipFill>
        <p:spPr bwMode="auto">
          <a:xfrm>
            <a:off x="3365069" y="3231844"/>
            <a:ext cx="5240173" cy="3000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049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82" y="260708"/>
            <a:ext cx="8231029" cy="1260000"/>
          </a:xfrm>
          <a:noFill/>
          <a:ln>
            <a:noFill/>
          </a:ln>
          <a:effectLst/>
        </p:spPr>
        <p:style>
          <a:lnRef idx="1">
            <a:schemeClr val="accent6"/>
          </a:lnRef>
          <a:fillRef idx="2">
            <a:schemeClr val="accent6"/>
          </a:fillRef>
          <a:effectRef idx="1">
            <a:schemeClr val="accent6"/>
          </a:effectRef>
          <a:fontRef idx="minor">
            <a:schemeClr val="dk1"/>
          </a:fontRef>
        </p:style>
        <p:txBody>
          <a:bodyPr>
            <a:noAutofit/>
          </a:bodyPr>
          <a:lstStyle/>
          <a:p>
            <a:pPr algn="l"/>
            <a:r>
              <a:rPr lang="en-US" sz="3200" b="1" dirty="0" smtClean="0"/>
              <a:t>                  </a:t>
            </a:r>
            <a:r>
              <a:rPr lang="en-US" sz="3200" dirty="0" err="1"/>
              <a:t>Texnologiya</a:t>
            </a:r>
            <a:r>
              <a:rPr lang="en-US" sz="3200" dirty="0"/>
              <a:t> </a:t>
            </a:r>
            <a:r>
              <a:rPr lang="en-US" sz="3200" dirty="0" err="1"/>
              <a:t>haqida</a:t>
            </a:r>
            <a:r>
              <a:rPr lang="en-US" sz="3200" dirty="0"/>
              <a:t> </a:t>
            </a:r>
            <a:r>
              <a:rPr lang="en-US" sz="3200" dirty="0" err="1"/>
              <a:t>suhbat</a:t>
            </a:r>
            <a:endParaRPr lang="en-US" sz="3200" b="1" dirty="0"/>
          </a:p>
        </p:txBody>
      </p:sp>
      <p:sp>
        <p:nvSpPr>
          <p:cNvPr id="4" name="Объект 3"/>
          <p:cNvSpPr>
            <a:spLocks noGrp="1"/>
          </p:cNvSpPr>
          <p:nvPr>
            <p:ph idx="1"/>
          </p:nvPr>
        </p:nvSpPr>
        <p:spPr/>
        <p:txBody>
          <a:bodyPr/>
          <a:lstStyle/>
          <a:p>
            <a:endParaRPr lang="ru-RU" dirty="0"/>
          </a:p>
        </p:txBody>
      </p:sp>
      <p:sp>
        <p:nvSpPr>
          <p:cNvPr id="3" name="Прямоугольник с двумя вырезанными противолежащими углами 2"/>
          <p:cNvSpPr/>
          <p:nvPr/>
        </p:nvSpPr>
        <p:spPr>
          <a:xfrm>
            <a:off x="468338" y="405458"/>
            <a:ext cx="8229600" cy="6156000"/>
          </a:xfrm>
          <a:prstGeom prst="snip2Diag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бъект 4"/>
          <p:cNvSpPr txBox="1">
            <a:spLocks/>
          </p:cNvSpPr>
          <p:nvPr/>
        </p:nvSpPr>
        <p:spPr>
          <a:xfrm>
            <a:off x="1044402" y="3717826"/>
            <a:ext cx="7704856" cy="18722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err="1"/>
              <a:t>Uyali</a:t>
            </a:r>
            <a:r>
              <a:rPr lang="en-US" sz="1400" dirty="0"/>
              <a:t> </a:t>
            </a:r>
            <a:r>
              <a:rPr lang="en-US" sz="1400" dirty="0" err="1"/>
              <a:t>telefonlarni</a:t>
            </a:r>
            <a:r>
              <a:rPr lang="en-US" sz="1400" dirty="0"/>
              <a:t> </a:t>
            </a:r>
            <a:r>
              <a:rPr lang="en-US" sz="1400" dirty="0" err="1"/>
              <a:t>quvvatlash</a:t>
            </a:r>
            <a:r>
              <a:rPr lang="en-US" sz="1400" dirty="0"/>
              <a:t> </a:t>
            </a:r>
            <a:r>
              <a:rPr lang="en-US" sz="1400" dirty="0" err="1"/>
              <a:t>uchun</a:t>
            </a:r>
            <a:r>
              <a:rPr lang="en-US" sz="1400" dirty="0"/>
              <a:t> </a:t>
            </a:r>
            <a:r>
              <a:rPr lang="en-US" sz="1400" dirty="0" err="1"/>
              <a:t>kurtka</a:t>
            </a:r>
            <a:r>
              <a:rPr lang="en-US" sz="1400" dirty="0"/>
              <a:t>, </a:t>
            </a:r>
            <a:r>
              <a:rPr lang="en-US" sz="1400" dirty="0" err="1"/>
              <a:t>poyabzal</a:t>
            </a:r>
            <a:r>
              <a:rPr lang="en-US" sz="1400" dirty="0"/>
              <a:t> </a:t>
            </a:r>
            <a:r>
              <a:rPr lang="en-US" sz="1400" dirty="0" err="1"/>
              <a:t>va</a:t>
            </a:r>
            <a:r>
              <a:rPr lang="en-US" sz="1400" dirty="0"/>
              <a:t> </a:t>
            </a:r>
            <a:r>
              <a:rPr lang="en-US" sz="1400" dirty="0" err="1"/>
              <a:t>hatto</a:t>
            </a:r>
            <a:r>
              <a:rPr lang="en-US" sz="1400" dirty="0"/>
              <a:t> </a:t>
            </a:r>
            <a:r>
              <a:rPr lang="en-US" sz="1400" dirty="0" err="1"/>
              <a:t>futbol</a:t>
            </a:r>
            <a:r>
              <a:rPr lang="en-US" sz="1400" dirty="0"/>
              <a:t> </a:t>
            </a:r>
            <a:r>
              <a:rPr lang="en-US" sz="1400" dirty="0" err="1"/>
              <a:t>to‘pi</a:t>
            </a:r>
            <a:r>
              <a:rPr lang="en-US" sz="1400" dirty="0"/>
              <a:t> </a:t>
            </a:r>
            <a:r>
              <a:rPr lang="en-US" sz="1400" dirty="0" err="1"/>
              <a:t>kabi</a:t>
            </a:r>
            <a:endParaRPr lang="en-US" sz="1400" dirty="0"/>
          </a:p>
          <a:p>
            <a:r>
              <a:rPr lang="en-US" sz="1400" dirty="0" err="1"/>
              <a:t>oddiy</a:t>
            </a:r>
            <a:r>
              <a:rPr lang="en-US" sz="1400" dirty="0"/>
              <a:t> </a:t>
            </a:r>
            <a:r>
              <a:rPr lang="en-US" sz="1400" dirty="0" err="1"/>
              <a:t>narsalardan</a:t>
            </a:r>
            <a:r>
              <a:rPr lang="en-US" sz="1400" dirty="0"/>
              <a:t> </a:t>
            </a:r>
            <a:r>
              <a:rPr lang="en-US" sz="1400" dirty="0" err="1"/>
              <a:t>foydalanish</a:t>
            </a:r>
            <a:r>
              <a:rPr lang="en-US" sz="1400" dirty="0"/>
              <a:t> </a:t>
            </a:r>
            <a:r>
              <a:rPr lang="en-US" sz="1400" dirty="0" err="1"/>
              <a:t>mumkinligini</a:t>
            </a:r>
            <a:r>
              <a:rPr lang="en-US" sz="1400" dirty="0"/>
              <a:t> </a:t>
            </a:r>
            <a:r>
              <a:rPr lang="en-US" sz="1400" dirty="0" err="1"/>
              <a:t>bilasizmi</a:t>
            </a:r>
            <a:r>
              <a:rPr lang="en-US" sz="1400" dirty="0"/>
              <a:t>?</a:t>
            </a:r>
          </a:p>
          <a:p>
            <a:r>
              <a:rPr lang="en-US" sz="1400" dirty="0" err="1"/>
              <a:t>Olimlar</a:t>
            </a:r>
            <a:r>
              <a:rPr lang="en-US" sz="1400" dirty="0"/>
              <a:t> biz </a:t>
            </a:r>
            <a:r>
              <a:rPr lang="en-US" sz="1400" dirty="0" err="1"/>
              <a:t>kiyadigan</a:t>
            </a:r>
            <a:r>
              <a:rPr lang="en-US" sz="1400" dirty="0"/>
              <a:t> </a:t>
            </a:r>
            <a:r>
              <a:rPr lang="en-US" sz="1400" dirty="0" err="1"/>
              <a:t>yoki</a:t>
            </a:r>
            <a:r>
              <a:rPr lang="en-US" sz="1400" dirty="0"/>
              <a:t> </a:t>
            </a:r>
            <a:r>
              <a:rPr lang="en-US" sz="1400" dirty="0" err="1"/>
              <a:t>foydalanadigan</a:t>
            </a:r>
            <a:r>
              <a:rPr lang="en-US" sz="1400" dirty="0"/>
              <a:t> </a:t>
            </a:r>
            <a:r>
              <a:rPr lang="en-US" sz="1400" dirty="0" err="1"/>
              <a:t>buyumlardan</a:t>
            </a:r>
            <a:r>
              <a:rPr lang="en-US" sz="1400" dirty="0"/>
              <a:t> </a:t>
            </a:r>
            <a:r>
              <a:rPr lang="en-US" sz="1400" dirty="0" err="1"/>
              <a:t>ba’zi</a:t>
            </a:r>
            <a:r>
              <a:rPr lang="en-US" sz="1400" dirty="0"/>
              <a:t> </a:t>
            </a:r>
            <a:r>
              <a:rPr lang="en-US" sz="1400" dirty="0" err="1"/>
              <a:t>elektr</a:t>
            </a:r>
            <a:r>
              <a:rPr lang="en-US" sz="1400" dirty="0"/>
              <a:t> </a:t>
            </a:r>
            <a:r>
              <a:rPr lang="en-US" sz="1400" dirty="0" err="1"/>
              <a:t>jihozlarni</a:t>
            </a:r>
            <a:endParaRPr lang="en-US" sz="1400" dirty="0"/>
          </a:p>
          <a:p>
            <a:r>
              <a:rPr lang="en-US" sz="1400" dirty="0" err="1"/>
              <a:t>quvvatlash</a:t>
            </a:r>
            <a:r>
              <a:rPr lang="en-US" sz="1400" dirty="0"/>
              <a:t> </a:t>
            </a:r>
            <a:r>
              <a:rPr lang="en-US" sz="1400" dirty="0" err="1"/>
              <a:t>uchun</a:t>
            </a:r>
            <a:r>
              <a:rPr lang="en-US" sz="1400" dirty="0"/>
              <a:t> </a:t>
            </a:r>
            <a:r>
              <a:rPr lang="en-US" sz="1400" dirty="0" err="1"/>
              <a:t>ishlatsa</a:t>
            </a:r>
            <a:r>
              <a:rPr lang="en-US" sz="1400" dirty="0"/>
              <a:t> </a:t>
            </a:r>
            <a:r>
              <a:rPr lang="en-US" sz="1400" dirty="0" err="1"/>
              <a:t>bo‘ladigan</a:t>
            </a:r>
            <a:r>
              <a:rPr lang="en-US" sz="1400" dirty="0"/>
              <a:t> </a:t>
            </a:r>
            <a:r>
              <a:rPr lang="en-US" sz="1400" dirty="0" err="1"/>
              <a:t>maxsus</a:t>
            </a:r>
            <a:r>
              <a:rPr lang="en-US" sz="1400" dirty="0"/>
              <a:t> material </a:t>
            </a:r>
            <a:r>
              <a:rPr lang="en-US" sz="1400" dirty="0" err="1"/>
              <a:t>yaratdilar</a:t>
            </a:r>
            <a:r>
              <a:rPr lang="en-US" sz="1400" dirty="0"/>
              <a:t>. </a:t>
            </a:r>
            <a:r>
              <a:rPr lang="en-US" sz="1400" dirty="0" err="1"/>
              <a:t>Ushbu</a:t>
            </a:r>
            <a:r>
              <a:rPr lang="en-US" sz="1400" dirty="0"/>
              <a:t> material </a:t>
            </a:r>
            <a:r>
              <a:rPr lang="en-US" sz="1400" dirty="0" err="1"/>
              <a:t>bizning</a:t>
            </a:r>
            <a:endParaRPr lang="en-US" sz="1400" dirty="0"/>
          </a:p>
          <a:p>
            <a:r>
              <a:rPr lang="en-US" sz="1400" dirty="0" err="1"/>
              <a:t>harakatlarimizdan</a:t>
            </a:r>
            <a:r>
              <a:rPr lang="en-US" sz="1400" dirty="0"/>
              <a:t> </a:t>
            </a:r>
            <a:r>
              <a:rPr lang="en-US" sz="1400" dirty="0" err="1"/>
              <a:t>elektr</a:t>
            </a:r>
            <a:r>
              <a:rPr lang="en-US" sz="1400" dirty="0"/>
              <a:t> </a:t>
            </a:r>
            <a:r>
              <a:rPr lang="en-US" sz="1400" dirty="0" err="1"/>
              <a:t>energiyasi</a:t>
            </a:r>
            <a:r>
              <a:rPr lang="en-US" sz="1400" dirty="0"/>
              <a:t> </a:t>
            </a:r>
            <a:r>
              <a:rPr lang="en-US" sz="1400" dirty="0" err="1"/>
              <a:t>ishlab</a:t>
            </a:r>
            <a:r>
              <a:rPr lang="en-US" sz="1400" dirty="0"/>
              <a:t> </a:t>
            </a:r>
            <a:r>
              <a:rPr lang="en-US" sz="1400" dirty="0" err="1"/>
              <a:t>chiqaradi</a:t>
            </a:r>
            <a:r>
              <a:rPr lang="en-US" sz="1400" dirty="0"/>
              <a:t>. </a:t>
            </a:r>
            <a:r>
              <a:rPr lang="en-US" sz="1400" dirty="0" err="1"/>
              <a:t>Masalan</a:t>
            </a:r>
            <a:r>
              <a:rPr lang="en-US" sz="1400" dirty="0"/>
              <a:t>, </a:t>
            </a:r>
            <a:r>
              <a:rPr lang="en-US" sz="1400" dirty="0" err="1"/>
              <a:t>har</a:t>
            </a:r>
            <a:r>
              <a:rPr lang="en-US" sz="1400" dirty="0"/>
              <a:t> </a:t>
            </a:r>
            <a:r>
              <a:rPr lang="en-US" sz="1400" dirty="0" err="1"/>
              <a:t>bir</a:t>
            </a:r>
            <a:r>
              <a:rPr lang="en-US" sz="1400" dirty="0"/>
              <a:t> </a:t>
            </a:r>
            <a:r>
              <a:rPr lang="en-US" sz="1400" dirty="0" err="1"/>
              <a:t>bosilgan</a:t>
            </a:r>
            <a:r>
              <a:rPr lang="en-US" sz="1400" dirty="0"/>
              <a:t> </a:t>
            </a:r>
            <a:r>
              <a:rPr lang="en-US" sz="1400" dirty="0" err="1"/>
              <a:t>qadam</a:t>
            </a:r>
            <a:endParaRPr lang="en-US" sz="1400" dirty="0"/>
          </a:p>
          <a:p>
            <a:r>
              <a:rPr lang="en-US" sz="1400" dirty="0" err="1"/>
              <a:t>tufayli</a:t>
            </a:r>
            <a:r>
              <a:rPr lang="en-US" sz="1400" dirty="0"/>
              <a:t> </a:t>
            </a:r>
            <a:r>
              <a:rPr lang="en-US" sz="1400" dirty="0" err="1"/>
              <a:t>krossovkada</a:t>
            </a:r>
            <a:r>
              <a:rPr lang="en-US" sz="1400" dirty="0"/>
              <a:t> </a:t>
            </a:r>
            <a:r>
              <a:rPr lang="en-US" sz="1400" dirty="0" err="1"/>
              <a:t>elektr</a:t>
            </a:r>
            <a:r>
              <a:rPr lang="en-US" sz="1400" dirty="0"/>
              <a:t> </a:t>
            </a:r>
            <a:r>
              <a:rPr lang="en-US" sz="1400" dirty="0" err="1"/>
              <a:t>energiyasi</a:t>
            </a:r>
            <a:r>
              <a:rPr lang="en-US" sz="1400" dirty="0"/>
              <a:t> </a:t>
            </a:r>
            <a:r>
              <a:rPr lang="en-US" sz="1400" dirty="0" err="1"/>
              <a:t>ishlab</a:t>
            </a:r>
            <a:r>
              <a:rPr lang="en-US" sz="1400" dirty="0"/>
              <a:t> </a:t>
            </a:r>
            <a:r>
              <a:rPr lang="en-US" sz="1400" dirty="0" err="1"/>
              <a:t>chiqarilishi</a:t>
            </a:r>
            <a:r>
              <a:rPr lang="en-US" sz="1400" dirty="0"/>
              <a:t> </a:t>
            </a:r>
            <a:r>
              <a:rPr lang="en-US" sz="1400" dirty="0" err="1"/>
              <a:t>mumkin</a:t>
            </a:r>
            <a:r>
              <a:rPr lang="en-US" sz="1400" dirty="0"/>
              <a:t>. </a:t>
            </a:r>
            <a:r>
              <a:rPr lang="en-US" sz="1400" dirty="0" err="1"/>
              <a:t>Hosil</a:t>
            </a:r>
            <a:r>
              <a:rPr lang="en-US" sz="1400" dirty="0"/>
              <a:t> </a:t>
            </a:r>
            <a:r>
              <a:rPr lang="en-US" sz="1400" dirty="0" err="1"/>
              <a:t>bo‘lgan</a:t>
            </a:r>
            <a:r>
              <a:rPr lang="en-US" sz="1400" dirty="0"/>
              <a:t> </a:t>
            </a:r>
            <a:r>
              <a:rPr lang="en-US" sz="1400" dirty="0" err="1"/>
              <a:t>elektr</a:t>
            </a:r>
            <a:endParaRPr lang="en-US" sz="1400" dirty="0"/>
          </a:p>
          <a:p>
            <a:r>
              <a:rPr lang="en-US" sz="1400" dirty="0" err="1"/>
              <a:t>energiyasi</a:t>
            </a:r>
            <a:r>
              <a:rPr lang="en-US" sz="1400" dirty="0"/>
              <a:t> </a:t>
            </a:r>
            <a:r>
              <a:rPr lang="en-US" sz="1400" dirty="0" err="1"/>
              <a:t>batareyada</a:t>
            </a:r>
            <a:r>
              <a:rPr lang="en-US" sz="1400" dirty="0"/>
              <a:t> </a:t>
            </a:r>
            <a:r>
              <a:rPr lang="en-US" sz="1400" dirty="0" err="1"/>
              <a:t>saqlanadi</a:t>
            </a:r>
            <a:r>
              <a:rPr lang="en-US" sz="1400" dirty="0"/>
              <a:t>. Biz </a:t>
            </a:r>
            <a:r>
              <a:rPr lang="en-US" sz="1400" dirty="0" err="1"/>
              <a:t>telefon</a:t>
            </a:r>
            <a:r>
              <a:rPr lang="en-US" sz="1400" dirty="0"/>
              <a:t> </a:t>
            </a:r>
            <a:r>
              <a:rPr lang="en-US" sz="1400" dirty="0" err="1"/>
              <a:t>yoki</a:t>
            </a:r>
            <a:r>
              <a:rPr lang="en-US" sz="1400" dirty="0"/>
              <a:t> </a:t>
            </a:r>
            <a:r>
              <a:rPr lang="en-US" sz="1400" dirty="0" err="1"/>
              <a:t>chiroqlarni</a:t>
            </a:r>
            <a:r>
              <a:rPr lang="en-US" sz="1400" dirty="0"/>
              <a:t> </a:t>
            </a:r>
            <a:r>
              <a:rPr lang="en-US" sz="1400" dirty="0" err="1"/>
              <a:t>poyabzaldagi</a:t>
            </a:r>
            <a:r>
              <a:rPr lang="en-US" sz="1400" dirty="0"/>
              <a:t> USB </a:t>
            </a:r>
            <a:r>
              <a:rPr lang="en-US" sz="1400" dirty="0" err="1"/>
              <a:t>portga</a:t>
            </a:r>
            <a:endParaRPr lang="en-US" sz="1400" dirty="0"/>
          </a:p>
          <a:p>
            <a:r>
              <a:rPr lang="en-US" sz="1400" dirty="0" err="1"/>
              <a:t>ulab</a:t>
            </a:r>
            <a:r>
              <a:rPr lang="en-US" sz="1400" dirty="0"/>
              <a:t>, </a:t>
            </a:r>
            <a:r>
              <a:rPr lang="en-US" sz="1400" dirty="0" err="1"/>
              <a:t>quvvatlay</a:t>
            </a:r>
            <a:r>
              <a:rPr lang="en-US" sz="1400" dirty="0"/>
              <a:t> </a:t>
            </a:r>
            <a:r>
              <a:rPr lang="en-US" sz="1400" dirty="0" err="1"/>
              <a:t>olamiz</a:t>
            </a:r>
            <a:r>
              <a:rPr lang="en-US" sz="1400" dirty="0"/>
              <a:t>.</a:t>
            </a:r>
          </a:p>
          <a:p>
            <a:r>
              <a:rPr lang="en-US" sz="1400" dirty="0" err="1"/>
              <a:t>Siz</a:t>
            </a:r>
            <a:r>
              <a:rPr lang="en-US" sz="1400" dirty="0"/>
              <a:t> </a:t>
            </a:r>
            <a:r>
              <a:rPr lang="en-US" sz="1400" dirty="0" err="1"/>
              <a:t>yashaydigan</a:t>
            </a:r>
            <a:r>
              <a:rPr lang="en-US" sz="1400" dirty="0"/>
              <a:t> </a:t>
            </a:r>
            <a:r>
              <a:rPr lang="en-US" sz="1400" dirty="0" err="1"/>
              <a:t>hududda</a:t>
            </a:r>
            <a:r>
              <a:rPr lang="en-US" sz="1400" dirty="0"/>
              <a:t> ham </a:t>
            </a:r>
            <a:r>
              <a:rPr lang="en-US" sz="1400" dirty="0" err="1"/>
              <a:t>shunday</a:t>
            </a:r>
            <a:r>
              <a:rPr lang="en-US" sz="1400" dirty="0"/>
              <a:t> </a:t>
            </a:r>
            <a:r>
              <a:rPr lang="en-US" sz="1400" dirty="0" err="1"/>
              <a:t>texnologiya</a:t>
            </a:r>
            <a:r>
              <a:rPr lang="en-US" sz="1400" dirty="0"/>
              <a:t> </a:t>
            </a:r>
            <a:r>
              <a:rPr lang="en-US" sz="1400" dirty="0" err="1"/>
              <a:t>qo‘llanadimi</a:t>
            </a:r>
            <a:r>
              <a:rPr lang="en-US" sz="1400" dirty="0"/>
              <a:t>? </a:t>
            </a:r>
            <a:r>
              <a:rPr lang="en-US" sz="1400" dirty="0" err="1"/>
              <a:t>Bunday</a:t>
            </a:r>
            <a:r>
              <a:rPr lang="en-US" sz="1400" dirty="0"/>
              <a:t> </a:t>
            </a:r>
            <a:r>
              <a:rPr lang="en-US" sz="1400" dirty="0" err="1"/>
              <a:t>texnologiya</a:t>
            </a:r>
            <a:endParaRPr lang="en-US" sz="1400" dirty="0"/>
          </a:p>
          <a:p>
            <a:r>
              <a:rPr lang="en-US" sz="1400" dirty="0" err="1"/>
              <a:t>atrof-muhitga</a:t>
            </a:r>
            <a:r>
              <a:rPr lang="en-US" sz="1400" dirty="0"/>
              <a:t> </a:t>
            </a:r>
            <a:r>
              <a:rPr lang="en-US" sz="1400" dirty="0" err="1"/>
              <a:t>qanday</a:t>
            </a:r>
            <a:r>
              <a:rPr lang="en-US" sz="1400" dirty="0"/>
              <a:t> </a:t>
            </a:r>
            <a:r>
              <a:rPr lang="en-US" sz="1400" dirty="0" err="1"/>
              <a:t>ta’sir</a:t>
            </a:r>
            <a:r>
              <a:rPr lang="en-US" sz="1400" dirty="0"/>
              <a:t> </a:t>
            </a:r>
            <a:r>
              <a:rPr lang="en-US" sz="1400" dirty="0" err="1"/>
              <a:t>ko‘rsatishi</a:t>
            </a:r>
            <a:r>
              <a:rPr lang="en-US" sz="1400" dirty="0"/>
              <a:t> </a:t>
            </a:r>
            <a:r>
              <a:rPr lang="en-US" sz="1400" dirty="0" err="1"/>
              <a:t>mumkin</a:t>
            </a:r>
            <a:r>
              <a:rPr lang="en-US" sz="1400" dirty="0"/>
              <a:t>?</a:t>
            </a:r>
            <a:endParaRPr lang="ru-RU" sz="1400" dirty="0"/>
          </a:p>
        </p:txBody>
      </p:sp>
      <p:pic>
        <p:nvPicPr>
          <p:cNvPr id="7" name="Picture 4" descr="D:\Фото\5-класс Естественные науки\5 class Science\5 class Science\men-hand-is-holding-small-earth-vector-13518765   vectorstock co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137"/>
          <a:stretch/>
        </p:blipFill>
        <p:spPr bwMode="auto">
          <a:xfrm>
            <a:off x="6733034" y="477466"/>
            <a:ext cx="900788" cy="9000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G:\Учебник\Light\20b966efea7078ae79307ddb1b30fe24 Американский подросток изобрел обувь, которая заряжает смартфон ...focus.ua   .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402" y="1701602"/>
            <a:ext cx="2918851" cy="19440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G:\Учебник\Light\6-2    Кинетическая обувь, которая будет заряжать гаджеты во время ходьбы.www.wellfix.r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858" y="1701602"/>
            <a:ext cx="3026226" cy="19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982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80" y="2781572"/>
            <a:ext cx="8231029" cy="3346010"/>
          </a:xfrm>
        </p:spPr>
        <p:txBody>
          <a:bodyPr>
            <a:noAutofit/>
          </a:bodyPr>
          <a:lstStyle/>
          <a:p>
            <a:endParaRPr lang="en-US" sz="1800" dirty="0"/>
          </a:p>
        </p:txBody>
      </p:sp>
      <p:sp>
        <p:nvSpPr>
          <p:cNvPr id="5" name="Заголовок 4"/>
          <p:cNvSpPr>
            <a:spLocks noGrp="1"/>
          </p:cNvSpPr>
          <p:nvPr>
            <p:ph type="title"/>
          </p:nvPr>
        </p:nvSpPr>
        <p:spPr/>
        <p:txBody>
          <a:bodyPr>
            <a:noAutofit/>
          </a:bodyPr>
          <a:lstStyle/>
          <a:p>
            <a:endParaRPr lang="ru-RU" sz="2000"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786365" y="260709"/>
            <a:ext cx="5818877" cy="292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с одним вырезанным углом 3"/>
          <p:cNvSpPr/>
          <p:nvPr/>
        </p:nvSpPr>
        <p:spPr>
          <a:xfrm flipV="1">
            <a:off x="495214" y="1269054"/>
            <a:ext cx="5517991" cy="1296444"/>
          </a:xfrm>
          <a:prstGeom prst="snip1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r>
              <a:rPr lang="en-US" dirty="0" smtClean="0"/>
              <a:t/>
            </a:r>
            <a:br>
              <a:rPr lang="en-US" dirty="0" smtClean="0"/>
            </a:br>
            <a:r>
              <a:rPr lang="en-US" dirty="0" smtClean="0"/>
              <a:t/>
            </a:r>
            <a:br>
              <a:rPr lang="en-US" dirty="0" smtClean="0"/>
            </a:br>
            <a:endParaRPr lang="ru-RU" dirty="0"/>
          </a:p>
        </p:txBody>
      </p:sp>
      <p:sp>
        <p:nvSpPr>
          <p:cNvPr id="9" name="Заголовок 4"/>
          <p:cNvSpPr txBox="1">
            <a:spLocks/>
          </p:cNvSpPr>
          <p:nvPr/>
        </p:nvSpPr>
        <p:spPr>
          <a:xfrm>
            <a:off x="683687" y="1341078"/>
            <a:ext cx="5113456" cy="1143265"/>
          </a:xfrm>
          <a:prstGeom prst="rect">
            <a:avLst/>
          </a:prstGeom>
        </p:spPr>
        <p:txBody>
          <a:bodyPr vert="horz" lIns="91449" tIns="45725" rIns="91449" bIns="4572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err="1"/>
              <a:t>Ketma-ket</a:t>
            </a:r>
            <a:r>
              <a:rPr lang="en-US" sz="2400" dirty="0"/>
              <a:t> </a:t>
            </a:r>
            <a:r>
              <a:rPr lang="en-US" sz="2400" dirty="0" err="1"/>
              <a:t>zanjirga</a:t>
            </a:r>
            <a:r>
              <a:rPr lang="en-US" sz="2400" dirty="0"/>
              <a:t> </a:t>
            </a:r>
            <a:r>
              <a:rPr lang="en-US" sz="2400" dirty="0" err="1"/>
              <a:t>nisbatan</a:t>
            </a:r>
            <a:r>
              <a:rPr lang="en-US" sz="2400" dirty="0"/>
              <a:t> parallel</a:t>
            </a:r>
          </a:p>
          <a:p>
            <a:r>
              <a:rPr lang="en-US" sz="2400" dirty="0" err="1"/>
              <a:t>zanjirdan</a:t>
            </a:r>
            <a:r>
              <a:rPr lang="en-US" sz="2400" dirty="0"/>
              <a:t> </a:t>
            </a:r>
            <a:r>
              <a:rPr lang="en-US" sz="2400" dirty="0" err="1"/>
              <a:t>foydalanishning</a:t>
            </a:r>
            <a:r>
              <a:rPr lang="en-US" sz="2400" dirty="0"/>
              <a:t> </a:t>
            </a:r>
            <a:r>
              <a:rPr lang="en-US" sz="2400" dirty="0" err="1"/>
              <a:t>qanday</a:t>
            </a:r>
            <a:r>
              <a:rPr lang="en-US" sz="2400" dirty="0"/>
              <a:t> </a:t>
            </a:r>
            <a:r>
              <a:rPr lang="en-US" sz="2400" dirty="0" err="1" smtClean="0"/>
              <a:t>afzalligi</a:t>
            </a:r>
            <a:r>
              <a:rPr lang="en-US" sz="2400" dirty="0"/>
              <a:t> </a:t>
            </a:r>
            <a:r>
              <a:rPr lang="en-US" sz="2400" dirty="0" err="1" smtClean="0"/>
              <a:t>bor</a:t>
            </a:r>
            <a:r>
              <a:rPr lang="en-US" sz="2400" dirty="0"/>
              <a:t>? </a:t>
            </a:r>
            <a:r>
              <a:rPr lang="en-US" sz="2400" dirty="0" err="1"/>
              <a:t>Ikkita</a:t>
            </a:r>
            <a:r>
              <a:rPr lang="en-US" sz="2400" dirty="0"/>
              <a:t> </a:t>
            </a:r>
            <a:r>
              <a:rPr lang="en-US" sz="2400" dirty="0" err="1"/>
              <a:t>misol</a:t>
            </a:r>
            <a:r>
              <a:rPr lang="en-US" sz="2400" dirty="0"/>
              <a:t> </a:t>
            </a:r>
            <a:r>
              <a:rPr lang="en-US" sz="2400" dirty="0" err="1"/>
              <a:t>keltiring</a:t>
            </a:r>
            <a:r>
              <a:rPr lang="en-US" sz="2400" dirty="0"/>
              <a:t>.</a:t>
            </a:r>
            <a:endParaRPr lang="ru-RU" sz="2400" dirty="0"/>
          </a:p>
        </p:txBody>
      </p:sp>
      <p:sp>
        <p:nvSpPr>
          <p:cNvPr id="13" name="Прямоугольник с двумя скругленными противолежащими углами 12"/>
          <p:cNvSpPr/>
          <p:nvPr/>
        </p:nvSpPr>
        <p:spPr>
          <a:xfrm>
            <a:off x="468257" y="260709"/>
            <a:ext cx="5688988" cy="1025178"/>
          </a:xfrm>
          <a:prstGeom prst="round2Diag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nSpc>
                <a:spcPct val="150000"/>
              </a:lnSpc>
            </a:pPr>
            <a:r>
              <a:rPr lang="en-US" sz="3600" b="1" dirty="0"/>
              <a:t>  </a:t>
            </a:r>
            <a:r>
              <a:rPr lang="en-US" sz="3600" b="1" dirty="0" err="1"/>
              <a:t>Bilimingizni</a:t>
            </a:r>
            <a:r>
              <a:rPr lang="en-US" sz="3600" b="1" dirty="0"/>
              <a:t> </a:t>
            </a:r>
            <a:r>
              <a:rPr lang="en-US" sz="3600" b="1" dirty="0" err="1"/>
              <a:t>sinab</a:t>
            </a:r>
            <a:r>
              <a:rPr lang="en-US" sz="3600" b="1" dirty="0"/>
              <a:t> </a:t>
            </a:r>
            <a:r>
              <a:rPr lang="en-US" sz="3600" b="1" dirty="0" err="1"/>
              <a:t>ko'ring</a:t>
            </a:r>
            <a:r>
              <a:rPr lang="en-US" sz="3600" b="1" dirty="0"/>
              <a:t>!</a:t>
            </a:r>
            <a:endParaRPr lang="ru-RU" sz="3600" b="1" dirty="0">
              <a:solidFill>
                <a:schemeClr val="tx1"/>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82" y="4883321"/>
            <a:ext cx="5500423" cy="157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83" y="3285778"/>
            <a:ext cx="538165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914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80" y="1701602"/>
            <a:ext cx="8231029" cy="4425980"/>
          </a:xfrm>
        </p:spPr>
        <p:txBody>
          <a:bodyPr>
            <a:noAutofit/>
          </a:bodyPr>
          <a:lstStyle/>
          <a:p>
            <a:pPr marL="0" indent="0">
              <a:buNone/>
            </a:pPr>
            <a:r>
              <a:rPr lang="en-US" sz="2000" i="1" dirty="0" err="1" smtClean="0"/>
              <a:t>Javoblarni</a:t>
            </a:r>
            <a:r>
              <a:rPr lang="en-US" sz="2000" i="1" dirty="0" smtClean="0"/>
              <a:t> </a:t>
            </a:r>
            <a:r>
              <a:rPr lang="en-US" sz="2000" i="1" dirty="0" err="1"/>
              <a:t>daftaringizga</a:t>
            </a:r>
            <a:r>
              <a:rPr lang="en-US" sz="2000" i="1" dirty="0"/>
              <a:t> </a:t>
            </a:r>
            <a:r>
              <a:rPr lang="en-US" sz="2000" i="1" dirty="0" err="1"/>
              <a:t>belgilang</a:t>
            </a:r>
            <a:r>
              <a:rPr lang="en-US" sz="2000" i="1" dirty="0"/>
              <a:t>.</a:t>
            </a:r>
          </a:p>
          <a:p>
            <a:pPr marL="0" indent="0">
              <a:buNone/>
            </a:pPr>
            <a:r>
              <a:rPr lang="en-US" sz="2000" b="1" dirty="0"/>
              <a:t>1. </a:t>
            </a:r>
            <a:r>
              <a:rPr lang="en-US" sz="2000" dirty="0" err="1"/>
              <a:t>Elementlari</a:t>
            </a:r>
            <a:r>
              <a:rPr lang="en-US" sz="2000" dirty="0"/>
              <a:t> </a:t>
            </a:r>
            <a:r>
              <a:rPr lang="en-US" sz="2000" dirty="0" err="1"/>
              <a:t>ketma-ket</a:t>
            </a:r>
            <a:r>
              <a:rPr lang="en-US" sz="2000" dirty="0"/>
              <a:t> </a:t>
            </a:r>
            <a:r>
              <a:rPr lang="en-US" sz="2000" dirty="0" err="1"/>
              <a:t>va</a:t>
            </a:r>
            <a:r>
              <a:rPr lang="en-US" sz="2000" dirty="0"/>
              <a:t> parallel </a:t>
            </a:r>
            <a:r>
              <a:rPr lang="en-US" sz="2000" dirty="0" err="1"/>
              <a:t>ulangan</a:t>
            </a:r>
            <a:r>
              <a:rPr lang="en-US" sz="2000" dirty="0"/>
              <a:t> </a:t>
            </a:r>
            <a:r>
              <a:rPr lang="en-US" sz="2000" dirty="0" err="1"/>
              <a:t>elektr</a:t>
            </a:r>
            <a:r>
              <a:rPr lang="en-US" sz="2000" dirty="0"/>
              <a:t> </a:t>
            </a:r>
            <a:r>
              <a:rPr lang="en-US" sz="2000" dirty="0" err="1"/>
              <a:t>zanjirlarni</a:t>
            </a:r>
            <a:r>
              <a:rPr lang="en-US" sz="2000" dirty="0"/>
              <a:t> </a:t>
            </a:r>
            <a:r>
              <a:rPr lang="en-US" sz="2000" dirty="0" err="1"/>
              <a:t>tuza</a:t>
            </a:r>
            <a:r>
              <a:rPr lang="en-US" sz="2000" dirty="0"/>
              <a:t> </a:t>
            </a:r>
            <a:r>
              <a:rPr lang="en-US" sz="2000" dirty="0" err="1"/>
              <a:t>olaman</a:t>
            </a:r>
            <a:r>
              <a:rPr lang="en-US" sz="2000" dirty="0"/>
              <a:t>.</a:t>
            </a:r>
          </a:p>
          <a:p>
            <a:pPr marL="0" indent="0">
              <a:buNone/>
            </a:pPr>
            <a:r>
              <a:rPr lang="en-US" sz="2000" b="1" dirty="0"/>
              <a:t>2. </a:t>
            </a:r>
            <a:r>
              <a:rPr lang="en-US" sz="2000" dirty="0" err="1"/>
              <a:t>Elektr</a:t>
            </a:r>
            <a:r>
              <a:rPr lang="en-US" sz="2000" dirty="0"/>
              <a:t> </a:t>
            </a:r>
            <a:r>
              <a:rPr lang="en-US" sz="2000" dirty="0" err="1"/>
              <a:t>zanjirga</a:t>
            </a:r>
            <a:r>
              <a:rPr lang="en-US" sz="2000" dirty="0"/>
              <a:t> </a:t>
            </a:r>
            <a:r>
              <a:rPr lang="en-US" sz="2000" dirty="0" err="1"/>
              <a:t>ketma-ket</a:t>
            </a:r>
            <a:r>
              <a:rPr lang="en-US" sz="2000" dirty="0"/>
              <a:t> </a:t>
            </a:r>
            <a:r>
              <a:rPr lang="en-US" sz="2000" dirty="0" err="1"/>
              <a:t>va</a:t>
            </a:r>
            <a:r>
              <a:rPr lang="en-US" sz="2000" dirty="0"/>
              <a:t> parallel </a:t>
            </a:r>
            <a:r>
              <a:rPr lang="en-US" sz="2000" dirty="0" err="1"/>
              <a:t>ulangan</a:t>
            </a:r>
            <a:r>
              <a:rPr lang="en-US" sz="2000" dirty="0"/>
              <a:t> </a:t>
            </a:r>
            <a:r>
              <a:rPr lang="en-US" sz="2000" dirty="0" err="1"/>
              <a:t>elektr</a:t>
            </a:r>
            <a:r>
              <a:rPr lang="en-US" sz="2000" dirty="0"/>
              <a:t> </a:t>
            </a:r>
            <a:r>
              <a:rPr lang="en-US" sz="2000" dirty="0" err="1"/>
              <a:t>chiroqlarning</a:t>
            </a:r>
            <a:r>
              <a:rPr lang="en-US" sz="2000" dirty="0"/>
              <a:t> </a:t>
            </a:r>
            <a:r>
              <a:rPr lang="en-US" sz="2000" dirty="0" err="1" smtClean="0"/>
              <a:t>yorqinligini</a:t>
            </a:r>
            <a:r>
              <a:rPr lang="en-US" sz="2000" dirty="0" smtClean="0"/>
              <a:t> </a:t>
            </a:r>
            <a:r>
              <a:rPr lang="en-US" sz="2000" dirty="0" err="1" smtClean="0"/>
              <a:t>taqqoslay</a:t>
            </a:r>
            <a:r>
              <a:rPr lang="en-US" sz="2000" dirty="0" smtClean="0"/>
              <a:t> </a:t>
            </a:r>
            <a:r>
              <a:rPr lang="en-US" sz="2000" dirty="0" err="1"/>
              <a:t>olaman</a:t>
            </a:r>
            <a:r>
              <a:rPr lang="en-US" sz="2000" dirty="0"/>
              <a:t>.</a:t>
            </a:r>
          </a:p>
          <a:p>
            <a:pPr marL="0" indent="0">
              <a:buNone/>
            </a:pPr>
            <a:r>
              <a:rPr lang="en-US" sz="2000" b="1" dirty="0"/>
              <a:t>3. </a:t>
            </a:r>
            <a:r>
              <a:rPr lang="en-US" sz="2000" dirty="0" err="1"/>
              <a:t>Egallagan</a:t>
            </a:r>
            <a:r>
              <a:rPr lang="en-US" sz="2000" dirty="0"/>
              <a:t> </a:t>
            </a:r>
            <a:r>
              <a:rPr lang="en-US" sz="2000" dirty="0" err="1"/>
              <a:t>bilimlarimni</a:t>
            </a:r>
            <a:r>
              <a:rPr lang="en-US" sz="2000" dirty="0"/>
              <a:t> </a:t>
            </a:r>
            <a:r>
              <a:rPr lang="en-US" sz="2000" dirty="0" err="1"/>
              <a:t>qo‘llab</a:t>
            </a:r>
            <a:r>
              <a:rPr lang="en-US" sz="2000" dirty="0"/>
              <a:t> </a:t>
            </a:r>
            <a:r>
              <a:rPr lang="en-US" sz="2000" dirty="0" err="1"/>
              <a:t>tadqiqot</a:t>
            </a:r>
            <a:r>
              <a:rPr lang="en-US" sz="2000" dirty="0"/>
              <a:t> </a:t>
            </a:r>
            <a:r>
              <a:rPr lang="en-US" sz="2000" dirty="0" err="1"/>
              <a:t>natijalarini</a:t>
            </a:r>
            <a:r>
              <a:rPr lang="en-US" sz="2000" dirty="0"/>
              <a:t> </a:t>
            </a:r>
            <a:r>
              <a:rPr lang="en-US" sz="2000" dirty="0" err="1"/>
              <a:t>bashorat</a:t>
            </a:r>
            <a:r>
              <a:rPr lang="en-US" sz="2000" dirty="0"/>
              <a:t> </a:t>
            </a:r>
            <a:r>
              <a:rPr lang="en-US" sz="2000" dirty="0" err="1"/>
              <a:t>qila</a:t>
            </a:r>
            <a:r>
              <a:rPr lang="en-US" sz="2000" dirty="0"/>
              <a:t> </a:t>
            </a:r>
            <a:r>
              <a:rPr lang="en-US" sz="2000" dirty="0" err="1"/>
              <a:t>olaman</a:t>
            </a:r>
            <a:r>
              <a:rPr lang="en-US" sz="2000" dirty="0"/>
              <a:t>.</a:t>
            </a:r>
          </a:p>
          <a:p>
            <a:pPr marL="0" indent="0">
              <a:buNone/>
            </a:pPr>
            <a:r>
              <a:rPr lang="en-US" sz="2000" b="1" dirty="0"/>
              <a:t>4. </a:t>
            </a:r>
            <a:r>
              <a:rPr lang="en-US" sz="2000" dirty="0" err="1"/>
              <a:t>Amaliy</a:t>
            </a:r>
            <a:r>
              <a:rPr lang="en-US" sz="2000" dirty="0"/>
              <a:t> </a:t>
            </a:r>
            <a:r>
              <a:rPr lang="en-US" sz="2000" dirty="0" err="1"/>
              <a:t>ishni</a:t>
            </a:r>
            <a:r>
              <a:rPr lang="en-US" sz="2000" dirty="0"/>
              <a:t> </a:t>
            </a:r>
            <a:r>
              <a:rPr lang="en-US" sz="2000" dirty="0" err="1"/>
              <a:t>bajarish</a:t>
            </a:r>
            <a:r>
              <a:rPr lang="en-US" sz="2000" dirty="0"/>
              <a:t> </a:t>
            </a:r>
            <a:r>
              <a:rPr lang="en-US" sz="2000" dirty="0" err="1"/>
              <a:t>davomida</a:t>
            </a:r>
            <a:r>
              <a:rPr lang="en-US" sz="2000" dirty="0"/>
              <a:t> </a:t>
            </a:r>
            <a:r>
              <a:rPr lang="en-US" sz="2000" dirty="0" err="1"/>
              <a:t>xavfsizlik</a:t>
            </a:r>
            <a:r>
              <a:rPr lang="en-US" sz="2000" dirty="0"/>
              <a:t> </a:t>
            </a:r>
            <a:r>
              <a:rPr lang="en-US" sz="2000" dirty="0" err="1"/>
              <a:t>qoidalariga</a:t>
            </a:r>
            <a:r>
              <a:rPr lang="en-US" sz="2000" dirty="0"/>
              <a:t> </a:t>
            </a:r>
            <a:r>
              <a:rPr lang="en-US" sz="2000" dirty="0" err="1"/>
              <a:t>rioya</a:t>
            </a:r>
            <a:r>
              <a:rPr lang="en-US" sz="2000" dirty="0"/>
              <a:t> </a:t>
            </a:r>
            <a:r>
              <a:rPr lang="en-US" sz="2000" dirty="0" err="1"/>
              <a:t>qilaman</a:t>
            </a:r>
            <a:r>
              <a:rPr lang="en-US" sz="2000" dirty="0"/>
              <a:t>.</a:t>
            </a:r>
          </a:p>
          <a:p>
            <a:pPr marL="0" indent="0">
              <a:buNone/>
            </a:pPr>
            <a:r>
              <a:rPr lang="en-US" sz="2000" b="1" dirty="0"/>
              <a:t>5. </a:t>
            </a:r>
            <a:r>
              <a:rPr lang="en-US" sz="2000" dirty="0" err="1"/>
              <a:t>Tadqiqot</a:t>
            </a:r>
            <a:r>
              <a:rPr lang="en-US" sz="2000" dirty="0"/>
              <a:t> </a:t>
            </a:r>
            <a:r>
              <a:rPr lang="en-US" sz="2000" dirty="0" err="1"/>
              <a:t>natijalariga</a:t>
            </a:r>
            <a:r>
              <a:rPr lang="en-US" sz="2000" dirty="0"/>
              <a:t> </a:t>
            </a:r>
            <a:r>
              <a:rPr lang="en-US" sz="2000" dirty="0" err="1"/>
              <a:t>asoslanib</a:t>
            </a:r>
            <a:r>
              <a:rPr lang="en-US" sz="2000" dirty="0"/>
              <a:t> </a:t>
            </a:r>
            <a:r>
              <a:rPr lang="en-US" sz="2000" dirty="0" err="1"/>
              <a:t>bashoratning</a:t>
            </a:r>
            <a:r>
              <a:rPr lang="en-US" sz="2000" dirty="0"/>
              <a:t> </a:t>
            </a:r>
            <a:r>
              <a:rPr lang="en-US" sz="2000" dirty="0" err="1"/>
              <a:t>aniqligini</a:t>
            </a:r>
            <a:r>
              <a:rPr lang="en-US" sz="2000" dirty="0"/>
              <a:t> </a:t>
            </a:r>
            <a:r>
              <a:rPr lang="en-US" sz="2000" dirty="0" err="1"/>
              <a:t>bayon</a:t>
            </a:r>
            <a:r>
              <a:rPr lang="en-US" sz="2000" dirty="0"/>
              <a:t> </a:t>
            </a:r>
            <a:r>
              <a:rPr lang="en-US" sz="2000" dirty="0" smtClean="0"/>
              <a:t>eta </a:t>
            </a:r>
            <a:r>
              <a:rPr lang="en-US" sz="2000" dirty="0" err="1" smtClean="0"/>
              <a:t>olaman</a:t>
            </a:r>
            <a:r>
              <a:rPr lang="en-US" sz="2000" dirty="0"/>
              <a:t>.</a:t>
            </a:r>
          </a:p>
          <a:p>
            <a:pPr marL="0" indent="0">
              <a:buNone/>
            </a:pPr>
            <a:r>
              <a:rPr lang="en-US" sz="2000" b="1" dirty="0"/>
              <a:t>6. </a:t>
            </a:r>
            <a:r>
              <a:rPr lang="en-US" sz="2000" dirty="0" err="1"/>
              <a:t>Tadqiqot</a:t>
            </a:r>
            <a:r>
              <a:rPr lang="en-US" sz="2000" dirty="0"/>
              <a:t> </a:t>
            </a:r>
            <a:r>
              <a:rPr lang="en-US" sz="2000" dirty="0" err="1"/>
              <a:t>natijalaridagi</a:t>
            </a:r>
            <a:r>
              <a:rPr lang="en-US" sz="2000" dirty="0"/>
              <a:t> </a:t>
            </a:r>
            <a:r>
              <a:rPr lang="en-US" sz="2000" dirty="0" err="1"/>
              <a:t>qonuniyatni</a:t>
            </a:r>
            <a:r>
              <a:rPr lang="en-US" sz="2000" dirty="0"/>
              <a:t> </a:t>
            </a:r>
            <a:r>
              <a:rPr lang="en-US" sz="2000" dirty="0" err="1"/>
              <a:t>bayon</a:t>
            </a:r>
            <a:r>
              <a:rPr lang="en-US" sz="2000" dirty="0"/>
              <a:t> </a:t>
            </a:r>
            <a:r>
              <a:rPr lang="en-US" sz="2000" dirty="0" err="1"/>
              <a:t>etaman</a:t>
            </a:r>
            <a:r>
              <a:rPr lang="en-US" sz="2000" dirty="0"/>
              <a:t> </a:t>
            </a:r>
            <a:r>
              <a:rPr lang="en-US" sz="2000" dirty="0" err="1"/>
              <a:t>hamda</a:t>
            </a:r>
            <a:r>
              <a:rPr lang="en-US" sz="2000" dirty="0"/>
              <a:t> </a:t>
            </a:r>
            <a:r>
              <a:rPr lang="en-US" sz="2000" dirty="0" err="1"/>
              <a:t>kutilmagan</a:t>
            </a:r>
            <a:r>
              <a:rPr lang="en-US" sz="2000" dirty="0"/>
              <a:t> </a:t>
            </a:r>
            <a:r>
              <a:rPr lang="en-US" sz="2000" dirty="0" err="1"/>
              <a:t>natijalarni</a:t>
            </a:r>
            <a:r>
              <a:rPr lang="en-US" sz="2000" dirty="0"/>
              <a:t> </a:t>
            </a:r>
            <a:r>
              <a:rPr lang="en-US" sz="2000" dirty="0" err="1"/>
              <a:t>aniqlay</a:t>
            </a:r>
            <a:r>
              <a:rPr lang="en-US" sz="2000" dirty="0"/>
              <a:t> </a:t>
            </a:r>
            <a:r>
              <a:rPr lang="en-US" sz="2000" dirty="0" err="1"/>
              <a:t>olaman</a:t>
            </a:r>
            <a:r>
              <a:rPr lang="en-US" sz="2000" dirty="0"/>
              <a:t>.</a:t>
            </a:r>
          </a:p>
          <a:p>
            <a:pPr marL="0" indent="0">
              <a:buNone/>
            </a:pPr>
            <a:r>
              <a:rPr lang="en-US" sz="2000" b="1" dirty="0"/>
              <a:t>7. </a:t>
            </a:r>
            <a:r>
              <a:rPr lang="en-US" sz="2000" dirty="0" err="1"/>
              <a:t>Bahs-munozarada</a:t>
            </a:r>
            <a:r>
              <a:rPr lang="en-US" sz="2000" dirty="0"/>
              <a:t> </a:t>
            </a:r>
            <a:r>
              <a:rPr lang="en-US" sz="2000" dirty="0" err="1"/>
              <a:t>o‘z</a:t>
            </a:r>
            <a:r>
              <a:rPr lang="en-US" sz="2000" dirty="0"/>
              <a:t> </a:t>
            </a:r>
            <a:r>
              <a:rPr lang="en-US" sz="2000" dirty="0" err="1"/>
              <a:t>nuqtayi</a:t>
            </a:r>
            <a:r>
              <a:rPr lang="en-US" sz="2000" dirty="0"/>
              <a:t> </a:t>
            </a:r>
            <a:r>
              <a:rPr lang="en-US" sz="2000" dirty="0" err="1"/>
              <a:t>nazarimni</a:t>
            </a:r>
            <a:r>
              <a:rPr lang="en-US" sz="2000" dirty="0"/>
              <a:t> </a:t>
            </a:r>
            <a:r>
              <a:rPr lang="en-US" sz="2000" dirty="0" err="1"/>
              <a:t>ilmiy</a:t>
            </a:r>
            <a:r>
              <a:rPr lang="en-US" sz="2000" dirty="0"/>
              <a:t> </a:t>
            </a:r>
            <a:r>
              <a:rPr lang="en-US" sz="2000" dirty="0" err="1"/>
              <a:t>dalillardan</a:t>
            </a:r>
            <a:r>
              <a:rPr lang="en-US" sz="2000" dirty="0"/>
              <a:t> </a:t>
            </a:r>
            <a:r>
              <a:rPr lang="en-US" sz="2000" dirty="0" err="1"/>
              <a:t>foydalanib</a:t>
            </a:r>
            <a:r>
              <a:rPr lang="en-US" sz="2000" dirty="0"/>
              <a:t> </a:t>
            </a:r>
            <a:r>
              <a:rPr lang="en-US" sz="2000" dirty="0" err="1"/>
              <a:t>asoslay</a:t>
            </a:r>
            <a:r>
              <a:rPr lang="en-US" sz="2000" dirty="0"/>
              <a:t> </a:t>
            </a:r>
            <a:r>
              <a:rPr lang="en-US" sz="2000" dirty="0" err="1"/>
              <a:t>olaman</a:t>
            </a:r>
            <a:r>
              <a:rPr lang="en-US" sz="2000" dirty="0"/>
              <a:t>.</a:t>
            </a:r>
          </a:p>
          <a:p>
            <a:pPr marL="0" indent="0">
              <a:buNone/>
            </a:pPr>
            <a:r>
              <a:rPr lang="en-US" sz="2000" b="1" dirty="0"/>
              <a:t>8. </a:t>
            </a:r>
            <a:r>
              <a:rPr lang="en-US" sz="2000" dirty="0"/>
              <a:t>Fan </a:t>
            </a:r>
            <a:r>
              <a:rPr lang="en-US" sz="2000" dirty="0" err="1"/>
              <a:t>va</a:t>
            </a:r>
            <a:r>
              <a:rPr lang="en-US" sz="2000" dirty="0"/>
              <a:t> </a:t>
            </a:r>
            <a:r>
              <a:rPr lang="en-US" sz="2000" dirty="0" err="1"/>
              <a:t>texnologiya</a:t>
            </a:r>
            <a:r>
              <a:rPr lang="en-US" sz="2000" dirty="0"/>
              <a:t> </a:t>
            </a:r>
            <a:r>
              <a:rPr lang="en-US" sz="2000" dirty="0" err="1"/>
              <a:t>yutuqlaridan</a:t>
            </a:r>
            <a:r>
              <a:rPr lang="en-US" sz="2000" dirty="0"/>
              <a:t> </a:t>
            </a:r>
            <a:r>
              <a:rPr lang="en-US" sz="2000" dirty="0" err="1"/>
              <a:t>foydalanishning</a:t>
            </a:r>
            <a:r>
              <a:rPr lang="en-US" sz="2000" dirty="0"/>
              <a:t> </a:t>
            </a:r>
            <a:r>
              <a:rPr lang="en-US" sz="2000" dirty="0" err="1"/>
              <a:t>atrof-muhitga</a:t>
            </a:r>
            <a:r>
              <a:rPr lang="en-US" sz="2000" dirty="0"/>
              <a:t> </a:t>
            </a:r>
            <a:r>
              <a:rPr lang="en-US" sz="2000" dirty="0" err="1"/>
              <a:t>ijobiy</a:t>
            </a:r>
            <a:r>
              <a:rPr lang="en-US" sz="2000" dirty="0"/>
              <a:t> </a:t>
            </a:r>
            <a:r>
              <a:rPr lang="en-US" sz="2000" dirty="0" err="1" smtClean="0"/>
              <a:t>ta’sirini</a:t>
            </a:r>
            <a:r>
              <a:rPr lang="en-US" sz="2000" dirty="0" smtClean="0"/>
              <a:t> </a:t>
            </a:r>
            <a:r>
              <a:rPr lang="en-US" sz="2000" dirty="0" err="1" smtClean="0"/>
              <a:t>muhokama</a:t>
            </a:r>
            <a:r>
              <a:rPr lang="en-US" sz="2000" dirty="0" smtClean="0"/>
              <a:t> </a:t>
            </a:r>
            <a:r>
              <a:rPr lang="en-US" sz="2000" dirty="0" err="1"/>
              <a:t>qila</a:t>
            </a:r>
            <a:r>
              <a:rPr lang="en-US" sz="2000" dirty="0"/>
              <a:t> </a:t>
            </a:r>
            <a:r>
              <a:rPr lang="en-US" sz="2000" dirty="0" err="1"/>
              <a:t>olaman</a:t>
            </a:r>
            <a:r>
              <a:rPr lang="en-US" sz="2000" dirty="0"/>
              <a:t>.</a:t>
            </a:r>
          </a:p>
        </p:txBody>
      </p:sp>
      <p:sp>
        <p:nvSpPr>
          <p:cNvPr id="5" name="Заголовок 4"/>
          <p:cNvSpPr>
            <a:spLocks noGrp="1"/>
          </p:cNvSpPr>
          <p:nvPr>
            <p:ph type="title"/>
          </p:nvPr>
        </p:nvSpPr>
        <p:spPr/>
        <p:txBody>
          <a:bodyPr>
            <a:noAutofit/>
          </a:bodyPr>
          <a:lstStyle/>
          <a:p>
            <a:r>
              <a:rPr lang="en-US" sz="2800" b="1" dirty="0" err="1"/>
              <a:t>Quyidagi</a:t>
            </a:r>
            <a:r>
              <a:rPr lang="en-US" sz="2800" b="1" dirty="0"/>
              <a:t> </a:t>
            </a:r>
            <a:r>
              <a:rPr lang="en-US" sz="2800" b="1" dirty="0" err="1"/>
              <a:t>qaysi</a:t>
            </a:r>
            <a:r>
              <a:rPr lang="en-US" sz="2800" b="1" dirty="0"/>
              <a:t> </a:t>
            </a:r>
            <a:r>
              <a:rPr lang="en-US" sz="2800" b="1" dirty="0" err="1"/>
              <a:t>ko‘nikmalarni</a:t>
            </a:r>
            <a:r>
              <a:rPr lang="en-US" sz="2800" b="1" dirty="0"/>
              <a:t> </a:t>
            </a:r>
            <a:r>
              <a:rPr lang="en-US" sz="2800" b="1" dirty="0" err="1"/>
              <a:t>egalladingiz</a:t>
            </a:r>
            <a:r>
              <a:rPr lang="en-US" sz="2800" b="1" dirty="0"/>
              <a:t>?</a:t>
            </a:r>
          </a:p>
        </p:txBody>
      </p:sp>
      <p:sp>
        <p:nvSpPr>
          <p:cNvPr id="9" name="Заголовок 4"/>
          <p:cNvSpPr txBox="1">
            <a:spLocks/>
          </p:cNvSpPr>
          <p:nvPr/>
        </p:nvSpPr>
        <p:spPr>
          <a:xfrm>
            <a:off x="683687" y="1341078"/>
            <a:ext cx="5113456" cy="1143265"/>
          </a:xfrm>
          <a:prstGeom prst="rect">
            <a:avLst/>
          </a:prstGeom>
        </p:spPr>
        <p:txBody>
          <a:bodyPr vert="horz" lIns="91449" tIns="45725" rIns="91449" bIns="4572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400" dirty="0"/>
          </a:p>
        </p:txBody>
      </p:sp>
    </p:spTree>
    <p:extLst>
      <p:ext uri="{BB962C8B-B14F-4D97-AF65-F5344CB8AC3E}">
        <p14:creationId xmlns:p14="http://schemas.microsoft.com/office/powerpoint/2010/main" val="480282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Foydalanilgan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adabiyotlar</a:t>
            </a:r>
            <a:r>
              <a:rPr lang="en-US" sz="2800" b="1" dirty="0" smtClean="0">
                <a:latin typeface="Times New Roman" pitchFamily="18" charset="0"/>
                <a:cs typeface="Times New Roman" pitchFamily="18" charset="0"/>
              </a:rPr>
              <a:t>:</a:t>
            </a: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a:xfrm>
            <a:off x="457282" y="1600572"/>
            <a:ext cx="8231029" cy="4527011"/>
          </a:xfrm>
          <a:prstGeom prst="rect">
            <a:avLst/>
          </a:prstGeom>
        </p:spPr>
        <p:txBody>
          <a:bodyPr>
            <a:normAutofit fontScale="92500" lnSpcReduction="20000"/>
          </a:bodyPr>
          <a:lstStyle/>
          <a:p>
            <a:r>
              <a:rPr lang="en-US" sz="2800" dirty="0" err="1" smtClean="0"/>
              <a:t>Jasvinder</a:t>
            </a:r>
            <a:r>
              <a:rPr lang="en-US" sz="2800" dirty="0" smtClean="0"/>
              <a:t> K. </a:t>
            </a:r>
            <a:r>
              <a:rPr lang="en-US" sz="2800" dirty="0" err="1" smtClean="0"/>
              <a:t>Randhava</a:t>
            </a:r>
            <a:r>
              <a:rPr lang="en-US" sz="2800" dirty="0" smtClean="0"/>
              <a:t>, Natasha Mehta  </a:t>
            </a:r>
            <a:r>
              <a:rPr lang="en-US" sz="2800" dirty="0"/>
              <a:t>–</a:t>
            </a:r>
            <a:r>
              <a:rPr lang="en-US" sz="2800" b="1" dirty="0"/>
              <a:t> </a:t>
            </a:r>
            <a:r>
              <a:rPr lang="en-US" sz="2800" dirty="0" err="1">
                <a:latin typeface="Times New Roman" pitchFamily="18" charset="0"/>
                <a:cs typeface="Times New Roman" pitchFamily="18" charset="0"/>
              </a:rPr>
              <a:t>Tabiiy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fanlar</a:t>
            </a:r>
            <a:r>
              <a:rPr lang="en-US" sz="2800" dirty="0">
                <a:latin typeface="Times New Roman" pitchFamily="18" charset="0"/>
                <a:cs typeface="Times New Roman" pitchFamily="18" charset="0"/>
              </a:rPr>
              <a:t>:</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umumiy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o‘rta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ta’lim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maktablarining</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6-sinfi </a:t>
            </a:r>
            <a:r>
              <a:rPr lang="en-US" sz="2800" dirty="0" err="1">
                <a:latin typeface="Times New Roman" pitchFamily="18" charset="0"/>
                <a:cs typeface="Times New Roman" pitchFamily="18" charset="0"/>
              </a:rPr>
              <a:t>uchun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darslik</a:t>
            </a:r>
            <a:r>
              <a:rPr lang="en-US" sz="2800" dirty="0">
                <a:latin typeface="Times New Roman" pitchFamily="18" charset="0"/>
                <a:cs typeface="Times New Roman" pitchFamily="18" charset="0"/>
              </a:rPr>
              <a:t> – Toshkent: </a:t>
            </a:r>
            <a:r>
              <a:rPr lang="en-US" sz="2800" dirty="0" err="1">
                <a:latin typeface="Times New Roman" pitchFamily="18" charset="0"/>
                <a:cs typeface="Times New Roman" pitchFamily="18" charset="0"/>
              </a:rPr>
              <a:t>Novda</a:t>
            </a:r>
            <a:r>
              <a:rPr lang="en-US" sz="2800" dirty="0">
                <a:latin typeface="Times New Roman" pitchFamily="18" charset="0"/>
                <a:cs typeface="Times New Roman" pitchFamily="18" charset="0"/>
              </a:rPr>
              <a:t> Edutainment, 2024 </a:t>
            </a:r>
            <a:r>
              <a:rPr lang="ru-RU"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rtm_metodik_xizmat</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©“Marshal Cavendish Education </a:t>
            </a:r>
            <a:r>
              <a:rPr lang="en-US" sz="2800" dirty="0" err="1">
                <a:latin typeface="Times New Roman" pitchFamily="18" charset="0"/>
                <a:cs typeface="Times New Roman" pitchFamily="18" charset="0"/>
              </a:rPr>
              <a:t>Pte</a:t>
            </a:r>
            <a:r>
              <a:rPr lang="en-US" sz="2800" dirty="0">
                <a:latin typeface="Times New Roman" pitchFamily="18" charset="0"/>
                <a:cs typeface="Times New Roman" pitchFamily="18" charset="0"/>
              </a:rPr>
              <a:t> Ltd”</a:t>
            </a:r>
          </a:p>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Novda</a:t>
            </a:r>
            <a:r>
              <a:rPr lang="en-US" sz="2800" dirty="0">
                <a:latin typeface="Times New Roman" pitchFamily="18" charset="0"/>
                <a:cs typeface="Times New Roman" pitchFamily="18" charset="0"/>
              </a:rPr>
              <a:t> Edutainment”, </a:t>
            </a:r>
            <a:r>
              <a:rPr lang="en-US" sz="2800" dirty="0" smtClean="0">
                <a:latin typeface="Times New Roman" pitchFamily="18" charset="0"/>
                <a:cs typeface="Times New Roman" pitchFamily="18" charset="0"/>
              </a:rPr>
              <a:t>2024</a:t>
            </a:r>
          </a:p>
          <a:p>
            <a:pPr>
              <a:spcBef>
                <a:spcPts val="0"/>
              </a:spcBef>
            </a:pPr>
            <a:endParaRPr lang="en-US" sz="2800" dirty="0"/>
          </a:p>
          <a:p>
            <a:pPr>
              <a:spcBef>
                <a:spcPts val="0"/>
              </a:spcBef>
            </a:pPr>
            <a:r>
              <a:rPr lang="en-US" sz="2800" dirty="0"/>
              <a:t>Z. B. </a:t>
            </a:r>
            <a:r>
              <a:rPr lang="en-US" sz="2800" dirty="0" err="1"/>
              <a:t>Sangirova</a:t>
            </a:r>
            <a:r>
              <a:rPr lang="en-US" sz="2800" dirty="0"/>
              <a:t>, K. T. </a:t>
            </a:r>
            <a:r>
              <a:rPr lang="en-US" sz="2800" dirty="0" err="1"/>
              <a:t>Suyarov</a:t>
            </a:r>
            <a:r>
              <a:rPr lang="en-US" sz="2800" dirty="0"/>
              <a:t>, </a:t>
            </a:r>
            <a:r>
              <a:rPr lang="en-US" sz="2800" dirty="0" err="1"/>
              <a:t>M.T.Umaraliyeva</a:t>
            </a:r>
            <a:r>
              <a:rPr lang="en-US" sz="2800" dirty="0"/>
              <a:t>,</a:t>
            </a:r>
          </a:p>
          <a:p>
            <a:pPr>
              <a:spcBef>
                <a:spcPts val="0"/>
              </a:spcBef>
            </a:pPr>
            <a:r>
              <a:rPr lang="en-US" sz="2800" dirty="0"/>
              <a:t>S. G‘. </a:t>
            </a:r>
            <a:r>
              <a:rPr lang="en-US" sz="2800" dirty="0" err="1"/>
              <a:t>Xasanova</a:t>
            </a:r>
            <a:r>
              <a:rPr lang="en-US" sz="2800" dirty="0"/>
              <a:t>, </a:t>
            </a:r>
            <a:r>
              <a:rPr lang="en-US" sz="2800" dirty="0" err="1"/>
              <a:t>D.T.Hasanova</a:t>
            </a:r>
            <a:r>
              <a:rPr lang="en-US" sz="2800" dirty="0"/>
              <a:t>, </a:t>
            </a:r>
            <a:r>
              <a:rPr lang="en-US" sz="2800" dirty="0" err="1"/>
              <a:t>M.K.Yuldasheva</a:t>
            </a:r>
            <a:r>
              <a:rPr lang="en-US" sz="2800" dirty="0"/>
              <a:t> –</a:t>
            </a:r>
            <a:r>
              <a:rPr lang="en-US" sz="2800" b="1" dirty="0"/>
              <a:t> </a:t>
            </a:r>
            <a:endParaRPr lang="en-US" sz="2800" dirty="0">
              <a:latin typeface="Times New Roman" pitchFamily="18" charset="0"/>
              <a:cs typeface="Times New Roman" pitchFamily="18" charset="0"/>
            </a:endParaRPr>
          </a:p>
          <a:p>
            <a:pPr>
              <a:spcBef>
                <a:spcPts val="0"/>
              </a:spcBef>
            </a:pPr>
            <a:r>
              <a:rPr lang="en-US" sz="2800" dirty="0" err="1">
                <a:latin typeface="Times New Roman" pitchFamily="18" charset="0"/>
                <a:cs typeface="Times New Roman" pitchFamily="18" charset="0"/>
              </a:rPr>
              <a:t>Tabiiy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fanlar</a:t>
            </a:r>
            <a:r>
              <a:rPr lang="en-US" sz="2800" dirty="0">
                <a:latin typeface="Times New Roman" pitchFamily="18" charset="0"/>
                <a:cs typeface="Times New Roman" pitchFamily="18" charset="0"/>
              </a:rPr>
              <a:t>:</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umumiy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o‘rta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ta’lim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maktablarining</a:t>
            </a:r>
            <a:r>
              <a:rPr lang="en-US" sz="2800" dirty="0">
                <a:latin typeface="Times New Roman" pitchFamily="18" charset="0"/>
                <a:cs typeface="Times New Roman" pitchFamily="18" charset="0"/>
              </a:rPr>
              <a:t> 6-sinfi </a:t>
            </a:r>
            <a:r>
              <a:rPr lang="en-US" sz="2800" dirty="0" err="1">
                <a:latin typeface="Times New Roman" pitchFamily="18" charset="0"/>
                <a:cs typeface="Times New Roman" pitchFamily="18" charset="0"/>
              </a:rPr>
              <a:t>uchun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darslik</a:t>
            </a:r>
            <a:r>
              <a:rPr lang="en-US" sz="2800" dirty="0">
                <a:latin typeface="Times New Roman" pitchFamily="18" charset="0"/>
                <a:cs typeface="Times New Roman" pitchFamily="18" charset="0"/>
              </a:rPr>
              <a:t> – Toshkent: </a:t>
            </a:r>
            <a:r>
              <a:rPr lang="en-US" sz="2800" dirty="0" err="1">
                <a:latin typeface="Times New Roman" pitchFamily="18" charset="0"/>
                <a:cs typeface="Times New Roman" pitchFamily="18" charset="0"/>
              </a:rPr>
              <a:t>Respublika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ta’lim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markazi</a:t>
            </a:r>
            <a:r>
              <a:rPr lang="en-US" sz="2800" dirty="0">
                <a:latin typeface="Times New Roman" pitchFamily="18" charset="0"/>
                <a:cs typeface="Times New Roman" pitchFamily="18" charset="0"/>
              </a:rPr>
              <a:t>, 2022 </a:t>
            </a:r>
            <a:r>
              <a:rPr lang="ru-RU"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edurtm_uz</a:t>
            </a:r>
            <a:endParaRPr lang="en-US" sz="2800" dirty="0">
              <a:latin typeface="Times New Roman" pitchFamily="18" charset="0"/>
              <a:cs typeface="Times New Roman" pitchFamily="18" charset="0"/>
            </a:endParaRPr>
          </a:p>
          <a:p>
            <a:pPr>
              <a:spcBef>
                <a:spcPts val="0"/>
              </a:spcBef>
            </a:pPr>
            <a:r>
              <a:rPr lang="en-US" sz="2800" dirty="0" smtClean="0">
                <a:hlinkClick r:id="rId2"/>
              </a:rPr>
              <a:t>www.test-uz.ru</a:t>
            </a:r>
            <a:endParaRPr lang="en-US" sz="2800" dirty="0"/>
          </a:p>
          <a:p>
            <a:pPr>
              <a:spcBef>
                <a:spcPts val="0"/>
              </a:spcBef>
            </a:pPr>
            <a:endParaRPr lang="en-US" sz="2800" dirty="0" smtClean="0"/>
          </a:p>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9881075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G:\Учебник\360_F_123796637_ZcawH5AwerwEr9n93S5VmrdISyR7SwUr  Series circuit images   stock adobe c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25504" y="123323"/>
            <a:ext cx="8893544" cy="6625533"/>
          </a:xfrm>
          <a:prstGeom prst="rect">
            <a:avLst/>
          </a:prstGeom>
          <a:ln w="127000" cap="sq">
            <a:solidFill>
              <a:srgbClr val="FFFF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p:txBody>
          <a:bodyPr/>
          <a:lstStyle/>
          <a:p>
            <a:endParaRPr lang="ru-RU"/>
          </a:p>
        </p:txBody>
      </p:sp>
      <p:sp>
        <p:nvSpPr>
          <p:cNvPr id="10" name="Прямоугольник 9"/>
          <p:cNvSpPr/>
          <p:nvPr/>
        </p:nvSpPr>
        <p:spPr>
          <a:xfrm>
            <a:off x="683690" y="332736"/>
            <a:ext cx="7922255" cy="360124"/>
          </a:xfrm>
          <a:prstGeom prst="rect">
            <a:avLst/>
          </a:prstGeom>
          <a:ln>
            <a:noFill/>
          </a:ln>
        </p:spPr>
        <p:style>
          <a:lnRef idx="2">
            <a:schemeClr val="accent6"/>
          </a:lnRef>
          <a:fillRef idx="1">
            <a:schemeClr val="lt1"/>
          </a:fillRef>
          <a:effectRef idx="0">
            <a:schemeClr val="accent6"/>
          </a:effectRef>
          <a:fontRef idx="minor">
            <a:schemeClr val="dk1"/>
          </a:fontRef>
        </p:style>
        <p:txBody>
          <a:bodyPr lIns="91422" tIns="45712" rIns="91422" bIns="45712" rtlCol="0" anchor="ctr"/>
          <a:lstStyle/>
          <a:p>
            <a:pPr algn="ctr"/>
            <a:r>
              <a:rPr lang="uz-Cyrl-UZ" dirty="0" smtClean="0">
                <a:solidFill>
                  <a:schemeClr val="bg1"/>
                </a:solidFill>
              </a:rPr>
              <a:t>Бисмиллаҳир Роҳманир Роҳийм</a:t>
            </a:r>
            <a:endParaRPr lang="ru-RU" dirty="0">
              <a:solidFill>
                <a:schemeClr val="bg1"/>
              </a:solidFill>
            </a:endParaRPr>
          </a:p>
        </p:txBody>
      </p:sp>
      <p:sp>
        <p:nvSpPr>
          <p:cNvPr id="9" name="Заголовок 1"/>
          <p:cNvSpPr txBox="1">
            <a:spLocks/>
          </p:cNvSpPr>
          <p:nvPr/>
        </p:nvSpPr>
        <p:spPr>
          <a:xfrm>
            <a:off x="685919" y="2133650"/>
            <a:ext cx="7773750" cy="15120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smtClean="0">
                <a:solidFill>
                  <a:schemeClr val="bg1"/>
                </a:solidFill>
              </a:rPr>
              <a:t>9.2.</a:t>
            </a:r>
            <a:r>
              <a:rPr lang="en-US" b="1" dirty="0" smtClean="0"/>
              <a:t> </a:t>
            </a:r>
            <a:r>
              <a:rPr lang="en-US" b="1" dirty="0" err="1" smtClean="0"/>
              <a:t>Elektr</a:t>
            </a:r>
            <a:r>
              <a:rPr lang="en-US" b="1" dirty="0" smtClean="0"/>
              <a:t> </a:t>
            </a:r>
            <a:r>
              <a:rPr lang="en-US" b="1" dirty="0" err="1" smtClean="0"/>
              <a:t>zanjir</a:t>
            </a:r>
            <a:r>
              <a:rPr lang="en-US" b="1" dirty="0" smtClean="0"/>
              <a:t> </a:t>
            </a:r>
            <a:r>
              <a:rPr lang="en-US" b="1" smtClean="0"/>
              <a:t>turlari</a:t>
            </a:r>
            <a:endParaRPr lang="ru-RU" b="1" dirty="0">
              <a:solidFill>
                <a:schemeClr val="tx1"/>
              </a:solidFill>
              <a:cs typeface="Times New Roman" pitchFamily="18" charset="0"/>
            </a:endParaRPr>
          </a:p>
        </p:txBody>
      </p:sp>
      <p:pic>
        <p:nvPicPr>
          <p:cNvPr id="14" name="Picture 2" descr="G:\Учебник\simple-electric-circuit-on-white-background   istockphoto c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582" y="3861942"/>
            <a:ext cx="2700469" cy="18004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9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Internet </a:t>
            </a:r>
            <a:r>
              <a:rPr lang="en-US" sz="2800" b="1" dirty="0" err="1" smtClean="0">
                <a:latin typeface="Times New Roman" pitchFamily="18" charset="0"/>
                <a:cs typeface="Times New Roman" pitchFamily="18" charset="0"/>
              </a:rPr>
              <a:t>manbalari</a:t>
            </a:r>
            <a:r>
              <a:rPr lang="en-US" sz="2800" b="1" dirty="0" smtClean="0">
                <a:latin typeface="Times New Roman" pitchFamily="18" charset="0"/>
                <a:cs typeface="Times New Roman" pitchFamily="18" charset="0"/>
              </a:rPr>
              <a:t>:</a:t>
            </a: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a:xfrm>
            <a:off x="457282" y="1600572"/>
            <a:ext cx="8231029" cy="4781550"/>
          </a:xfrm>
          <a:prstGeom prst="rect">
            <a:avLst/>
          </a:prstGeom>
        </p:spPr>
        <p:txBody>
          <a:bodyPr>
            <a:noAutofit/>
          </a:bodyPr>
          <a:lstStyle/>
          <a:p>
            <a:r>
              <a:rPr lang="en-US" sz="2000" u="sng" dirty="0">
                <a:hlinkClick r:id="rId2"/>
              </a:rPr>
              <a:t>www.istockphoto.com </a:t>
            </a:r>
            <a:endParaRPr lang="en-US" sz="2000" u="sng" dirty="0" smtClean="0"/>
          </a:p>
          <a:p>
            <a:r>
              <a:rPr lang="en-US" sz="2000" u="sng" dirty="0" smtClean="0">
                <a:hlinkClick r:id="rId3"/>
              </a:rPr>
              <a:t>www.stock.adobe.com</a:t>
            </a:r>
            <a:endParaRPr lang="en-US" sz="2000" u="sng" dirty="0"/>
          </a:p>
          <a:p>
            <a:r>
              <a:rPr lang="en-US" sz="2000" u="sng" dirty="0" smtClean="0">
                <a:hlinkClick r:id="rId4"/>
              </a:rPr>
              <a:t>www.sciencing.com</a:t>
            </a:r>
            <a:endParaRPr lang="en-US" sz="2000" u="sng" dirty="0" smtClean="0"/>
          </a:p>
          <a:p>
            <a:r>
              <a:rPr lang="en-US" sz="2000" u="sng" dirty="0" smtClean="0">
                <a:hlinkClick r:id="rId5"/>
              </a:rPr>
              <a:t>www.depositphotos.com</a:t>
            </a:r>
            <a:endParaRPr lang="en-US" sz="2000" u="sng" dirty="0" smtClean="0"/>
          </a:p>
          <a:p>
            <a:r>
              <a:rPr lang="en-US" sz="2000" u="sng" dirty="0" smtClean="0">
                <a:hlinkClick r:id="rId6"/>
              </a:rPr>
              <a:t>www.byjus.coom</a:t>
            </a:r>
          </a:p>
          <a:p>
            <a:r>
              <a:rPr lang="en-US" sz="2000" u="sng" dirty="0" smtClean="0">
                <a:hlinkClick r:id="rId6"/>
              </a:rPr>
              <a:t>www.vectorstock.com</a:t>
            </a:r>
          </a:p>
          <a:p>
            <a:r>
              <a:rPr lang="en-US" sz="2000" u="sng" dirty="0" smtClean="0">
                <a:hlinkClick r:id="rId6"/>
              </a:rPr>
              <a:t>www.focus.ua</a:t>
            </a:r>
            <a:endParaRPr lang="en-US" sz="2000" u="sng" dirty="0">
              <a:hlinkClick r:id="rId6"/>
            </a:endParaRPr>
          </a:p>
          <a:p>
            <a:r>
              <a:rPr lang="en-US" sz="2000" u="sng" dirty="0" smtClean="0">
                <a:hlinkClick r:id="rId7"/>
              </a:rPr>
              <a:t>www.wellfix.ru</a:t>
            </a:r>
            <a:endParaRPr lang="en-US" sz="2000" u="sng" dirty="0" smtClean="0"/>
          </a:p>
          <a:p>
            <a:endParaRPr lang="en-US" sz="2000" u="sng" dirty="0" smtClean="0"/>
          </a:p>
          <a:p>
            <a:r>
              <a:rPr lang="ru-RU" sz="2000" dirty="0" smtClean="0">
                <a:latin typeface="Times New Roman" pitchFamily="18" charset="0"/>
                <a:cs typeface="Times New Roman" pitchFamily="18" charset="0"/>
              </a:rPr>
              <a:t>@</a:t>
            </a:r>
            <a:r>
              <a:rPr lang="en-US" sz="2000" dirty="0" err="1">
                <a:latin typeface="Times New Roman" pitchFamily="18" charset="0"/>
                <a:cs typeface="Times New Roman" pitchFamily="18" charset="0"/>
              </a:rPr>
              <a:t>rtm_metodik_xizmat</a:t>
            </a:r>
            <a:endParaRPr lang="en-US" sz="2000" dirty="0">
              <a:latin typeface="Times New Roman" pitchFamily="18" charset="0"/>
              <a:cs typeface="Times New Roman" pitchFamily="18" charset="0"/>
            </a:endParaRPr>
          </a:p>
          <a:p>
            <a:endParaRPr lang="en-US" sz="2000" u="sng" dirty="0"/>
          </a:p>
        </p:txBody>
      </p:sp>
    </p:spTree>
    <p:extLst>
      <p:ext uri="{BB962C8B-B14F-4D97-AF65-F5344CB8AC3E}">
        <p14:creationId xmlns:p14="http://schemas.microsoft.com/office/powerpoint/2010/main" val="7189492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82" y="620834"/>
            <a:ext cx="8231029" cy="5506749"/>
          </a:xfrm>
          <a:prstGeom prst="rect">
            <a:avLst/>
          </a:prstGeom>
        </p:spPr>
        <p:txBody>
          <a:bodyPr/>
          <a:lstStyle/>
          <a:p>
            <a:pPr marL="0" indent="0" algn="ctr">
              <a:buNone/>
            </a:pPr>
            <a:r>
              <a:rPr lang="en-US" sz="2800"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 © </a:t>
            </a:r>
            <a:r>
              <a:rPr lang="en-US" sz="2800" b="1" dirty="0" err="1">
                <a:latin typeface="Times New Roman" pitchFamily="18" charset="0"/>
                <a:cs typeface="Times New Roman" pitchFamily="18" charset="0"/>
              </a:rPr>
              <a:t>Qambarov</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Alimbek</a:t>
            </a:r>
            <a:endParaRPr lang="en-US" sz="2800" b="1" dirty="0">
              <a:latin typeface="Times New Roman" pitchFamily="18" charset="0"/>
              <a:cs typeface="Times New Roman" pitchFamily="18" charset="0"/>
            </a:endParaRPr>
          </a:p>
          <a:p>
            <a:pPr marL="0" indent="0">
              <a:buNone/>
            </a:pPr>
            <a:r>
              <a:rPr lang="en-US" sz="2800" dirty="0" err="1" smtClean="0">
                <a:latin typeface="Times New Roman" pitchFamily="18" charset="0"/>
                <a:cs typeface="Times New Roman" pitchFamily="18" charset="0"/>
              </a:rPr>
              <a:t>Rossiya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o‘qituvchilari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tajribasidan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qisman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foydalanildi</a:t>
            </a:r>
            <a:r>
              <a:rPr lang="en-US" sz="2800" dirty="0" smtClean="0">
                <a:latin typeface="Times New Roman" pitchFamily="18" charset="0"/>
                <a:cs typeface="Times New Roman" pitchFamily="18" charset="0"/>
              </a:rPr>
              <a:t>. </a:t>
            </a:r>
          </a:p>
          <a:p>
            <a:pPr marL="0" indent="0">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Xatolari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bo‘lishi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mumkin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tekshirib</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ko‘ring</a:t>
            </a:r>
            <a:r>
              <a:rPr lang="en-US" sz="2800" dirty="0" smtClean="0">
                <a:latin typeface="Times New Roman" pitchFamily="18" charset="0"/>
                <a:cs typeface="Times New Roman" pitchFamily="18" charset="0"/>
              </a:rPr>
              <a:t>.</a:t>
            </a:r>
            <a:endParaRPr lang="en-US" sz="2800" b="1" dirty="0" smtClean="0">
              <a:latin typeface="Times New Roman" pitchFamily="18" charset="0"/>
              <a:cs typeface="Times New Roman" pitchFamily="18" charset="0"/>
            </a:endParaRPr>
          </a:p>
          <a:p>
            <a:pPr marL="0" indent="0">
              <a:buNone/>
            </a:pPr>
            <a:r>
              <a:rPr lang="en-US" sz="2800" dirty="0" err="1" smtClean="0">
                <a:solidFill>
                  <a:schemeClr val="bg1"/>
                </a:solidFill>
                <a:latin typeface="Times New Roman" pitchFamily="18" charset="0"/>
                <a:cs typeface="Times New Roman" pitchFamily="18" charset="0"/>
              </a:rPr>
              <a:t>Qambarov</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Sirojiddin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tomonidan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to‘plandi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tartiblandi</a:t>
            </a:r>
            <a:r>
              <a:rPr lang="en-US" sz="2800" dirty="0" smtClean="0">
                <a:solidFill>
                  <a:schemeClr val="bg1"/>
                </a:solidFill>
                <a:latin typeface="Times New Roman" pitchFamily="18" charset="0"/>
                <a:cs typeface="Times New Roman" pitchFamily="18" charset="0"/>
              </a:rPr>
              <a:t>. </a:t>
            </a:r>
            <a:endParaRPr lang="en-US" sz="2800" b="1" dirty="0" smtClean="0">
              <a:solidFill>
                <a:schemeClr val="bg1"/>
              </a:solidFill>
              <a:latin typeface="Times New Roman" pitchFamily="18" charset="0"/>
              <a:cs typeface="Times New Roman" pitchFamily="18" charset="0"/>
            </a:endParaRPr>
          </a:p>
          <a:p>
            <a:r>
              <a:rPr lang="en-US" sz="2800" dirty="0" smtClean="0">
                <a:latin typeface="Times New Roman" pitchFamily="18" charset="0"/>
                <a:cs typeface="Times New Roman" pitchFamily="18" charset="0"/>
              </a:rPr>
              <a:t>Telegram </a:t>
            </a:r>
            <a:r>
              <a:rPr lang="en-US" sz="2800" dirty="0" err="1">
                <a:latin typeface="Times New Roman" pitchFamily="18" charset="0"/>
                <a:cs typeface="Times New Roman" pitchFamily="18" charset="0"/>
              </a:rPr>
              <a:t>manzil</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ru-RU" sz="2800" dirty="0">
                <a:latin typeface="Times New Roman" pitchFamily="18" charset="0"/>
                <a:cs typeface="Times New Roman" pitchFamily="18" charset="0"/>
              </a:rPr>
              <a:t>География методика</a:t>
            </a:r>
            <a:endParaRPr lang="en-US"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    </a:t>
            </a:r>
            <a:r>
              <a:rPr lang="ru-RU" sz="2800" dirty="0">
                <a:latin typeface="Times New Roman" pitchFamily="18" charset="0"/>
                <a:cs typeface="Times New Roman" pitchFamily="18" charset="0"/>
              </a:rPr>
              <a:t>@</a:t>
            </a:r>
            <a:r>
              <a:rPr lang="en-US" sz="2800" dirty="0" err="1" smtClean="0">
                <a:latin typeface="Times New Roman" pitchFamily="18" charset="0"/>
                <a:cs typeface="Times New Roman" pitchFamily="18" charset="0"/>
              </a:rPr>
              <a:t>geography_method</a:t>
            </a:r>
            <a:endParaRPr lang="en-US" sz="2800" dirty="0" smtClean="0">
              <a:latin typeface="Times New Roman" pitchFamily="18" charset="0"/>
              <a:cs typeface="Times New Roman" pitchFamily="18" charset="0"/>
            </a:endParaRPr>
          </a:p>
          <a:p>
            <a:pPr marL="0" indent="0">
              <a:buNone/>
            </a:pPr>
            <a:r>
              <a:rPr lang="ru-RU" sz="2800" u="sng" dirty="0">
                <a:hlinkClick r:id="rId2"/>
              </a:rPr>
              <a:t>https://t.me/geography_metho</a:t>
            </a:r>
            <a:r>
              <a:rPr lang="en-US" sz="2800" u="sng" dirty="0">
                <a:hlinkClick r:id="rId2"/>
              </a:rPr>
              <a:t>d</a:t>
            </a:r>
            <a:endParaRPr lang="ru-RU" sz="2800" dirty="0"/>
          </a:p>
          <a:p>
            <a:pPr marL="0" indent="0">
              <a:buNone/>
            </a:pPr>
            <a:endParaRPr lang="en-US" sz="2800" dirty="0">
              <a:latin typeface="Times New Roman" pitchFamily="18" charset="0"/>
              <a:cs typeface="Times New Roman" pitchFamily="18" charset="0"/>
            </a:endParaRPr>
          </a:p>
          <a:p>
            <a:pPr marL="0" indent="0">
              <a:buNone/>
            </a:pPr>
            <a:endParaRPr lang="en-US" sz="2800" dirty="0" smtClean="0">
              <a:latin typeface="Times New Roman" pitchFamily="18" charset="0"/>
              <a:cs typeface="Times New Roman" pitchFamily="18" charset="0"/>
            </a:endParaRPr>
          </a:p>
          <a:p>
            <a:pPr marL="0" indent="0">
              <a:buNone/>
            </a:pPr>
            <a:endParaRPr lang="en-US" sz="2800" dirty="0" smtClean="0">
              <a:latin typeface="Times New Roman" pitchFamily="18" charset="0"/>
              <a:cs typeface="Times New Roman" pitchFamily="18" charset="0"/>
            </a:endParaRPr>
          </a:p>
          <a:p>
            <a:pPr marL="0" indent="0">
              <a:buNone/>
            </a:pPr>
            <a:endParaRPr lang="en-US" sz="2800" dirty="0" smtClean="0">
              <a:latin typeface="Times New Roman" pitchFamily="18" charset="0"/>
              <a:cs typeface="Times New Roman" pitchFamily="18" charset="0"/>
            </a:endParaRPr>
          </a:p>
          <a:p>
            <a:pPr marL="0" indent="0">
              <a:buNone/>
            </a:pPr>
            <a:endParaRPr lang="en-US" dirty="0" smtClean="0"/>
          </a:p>
        </p:txBody>
      </p:sp>
    </p:spTree>
    <p:extLst>
      <p:ext uri="{BB962C8B-B14F-4D97-AF65-F5344CB8AC3E}">
        <p14:creationId xmlns:p14="http://schemas.microsoft.com/office/powerpoint/2010/main" val="41372571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Фото\6 class Science\smiling-boy-with-speech-bubble  2,200+ Kid Thinking Bubble Stock Illustrations, Royalty-Free ...www.istockphoto.com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5492" y="4444802"/>
            <a:ext cx="1809750" cy="1865312"/>
          </a:xfrm>
          <a:prstGeom prst="rect">
            <a:avLst/>
          </a:prstGeom>
          <a:noFill/>
          <a:extLst>
            <a:ext uri="{909E8E84-426E-40DD-AFC4-6F175D3DCCD1}">
              <a14:hiddenFill xmlns:a14="http://schemas.microsoft.com/office/drawing/2010/main">
                <a:solidFill>
                  <a:srgbClr val="FFFFFF"/>
                </a:solidFill>
              </a14:hiddenFill>
            </a:ext>
          </a:extLst>
        </p:spPr>
      </p:pic>
      <p:sp>
        <p:nvSpPr>
          <p:cNvPr id="9" name="Объект 2"/>
          <p:cNvSpPr txBox="1">
            <a:spLocks/>
          </p:cNvSpPr>
          <p:nvPr/>
        </p:nvSpPr>
        <p:spPr>
          <a:xfrm>
            <a:off x="457280" y="260709"/>
            <a:ext cx="8231029" cy="3457117"/>
          </a:xfrm>
          <a:prstGeom prst="rect">
            <a:avLst/>
          </a:prstGeom>
          <a:ln w="12700">
            <a:solidFill>
              <a:srgbClr val="7030A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700" b="1" dirty="0" err="1"/>
              <a:t>Mavzuni</a:t>
            </a:r>
            <a:r>
              <a:rPr lang="en-US" sz="1700" b="1" dirty="0"/>
              <a:t> </a:t>
            </a:r>
            <a:r>
              <a:rPr lang="en-US" sz="1700" b="1" dirty="0" err="1"/>
              <a:t>o‘rganish</a:t>
            </a:r>
            <a:r>
              <a:rPr lang="en-US" sz="1700" b="1" dirty="0"/>
              <a:t> </a:t>
            </a:r>
            <a:r>
              <a:rPr lang="en-US" sz="1700" b="1" dirty="0" err="1"/>
              <a:t>davomida</a:t>
            </a:r>
            <a:r>
              <a:rPr lang="en-US" sz="1700" b="1" dirty="0"/>
              <a:t>:</a:t>
            </a:r>
          </a:p>
          <a:p>
            <a:pPr marL="0" indent="0">
              <a:buNone/>
            </a:pPr>
            <a:r>
              <a:rPr lang="en-US" sz="1700" dirty="0"/>
              <a:t>• </a:t>
            </a:r>
            <a:r>
              <a:rPr lang="en-US" sz="1700" dirty="0" err="1"/>
              <a:t>elementlari</a:t>
            </a:r>
            <a:r>
              <a:rPr lang="en-US" sz="1700" dirty="0"/>
              <a:t> </a:t>
            </a:r>
            <a:r>
              <a:rPr lang="en-US" sz="1700" dirty="0" err="1"/>
              <a:t>ketma-ket</a:t>
            </a:r>
            <a:r>
              <a:rPr lang="en-US" sz="1700" dirty="0"/>
              <a:t> </a:t>
            </a:r>
            <a:r>
              <a:rPr lang="en-US" sz="1700" dirty="0" err="1"/>
              <a:t>va</a:t>
            </a:r>
            <a:r>
              <a:rPr lang="en-US" sz="1700" dirty="0"/>
              <a:t> parallel </a:t>
            </a:r>
            <a:r>
              <a:rPr lang="en-US" sz="1700" dirty="0" err="1"/>
              <a:t>ulangan</a:t>
            </a:r>
            <a:r>
              <a:rPr lang="en-US" sz="1700" dirty="0"/>
              <a:t> </a:t>
            </a:r>
            <a:r>
              <a:rPr lang="en-US" sz="1700" dirty="0" err="1"/>
              <a:t>elektr</a:t>
            </a:r>
            <a:r>
              <a:rPr lang="en-US" sz="1700" dirty="0"/>
              <a:t> </a:t>
            </a:r>
            <a:r>
              <a:rPr lang="en-US" sz="1700" dirty="0" err="1"/>
              <a:t>zanjirlarni</a:t>
            </a:r>
            <a:r>
              <a:rPr lang="en-US" sz="1700" dirty="0"/>
              <a:t> </a:t>
            </a:r>
            <a:r>
              <a:rPr lang="en-US" sz="1700" dirty="0" err="1"/>
              <a:t>tuza</a:t>
            </a:r>
            <a:r>
              <a:rPr lang="en-US" sz="1700" dirty="0"/>
              <a:t> </a:t>
            </a:r>
            <a:r>
              <a:rPr lang="en-US" sz="1700" dirty="0" err="1"/>
              <a:t>olasiz</a:t>
            </a:r>
            <a:r>
              <a:rPr lang="en-US" sz="1700" dirty="0"/>
              <a:t>;</a:t>
            </a:r>
          </a:p>
          <a:p>
            <a:pPr marL="0" indent="0">
              <a:buNone/>
            </a:pPr>
            <a:r>
              <a:rPr lang="en-US" sz="1700" dirty="0"/>
              <a:t>• </a:t>
            </a:r>
            <a:r>
              <a:rPr lang="en-US" sz="1700" dirty="0" err="1"/>
              <a:t>elektr</a:t>
            </a:r>
            <a:r>
              <a:rPr lang="en-US" sz="1700" dirty="0"/>
              <a:t> </a:t>
            </a:r>
            <a:r>
              <a:rPr lang="en-US" sz="1700" dirty="0" err="1"/>
              <a:t>zanjirga</a:t>
            </a:r>
            <a:r>
              <a:rPr lang="en-US" sz="1700" dirty="0"/>
              <a:t> </a:t>
            </a:r>
            <a:r>
              <a:rPr lang="en-US" sz="1700" dirty="0" err="1"/>
              <a:t>ketma-ket</a:t>
            </a:r>
            <a:r>
              <a:rPr lang="en-US" sz="1700" dirty="0"/>
              <a:t> </a:t>
            </a:r>
            <a:r>
              <a:rPr lang="en-US" sz="1700" dirty="0" err="1"/>
              <a:t>va</a:t>
            </a:r>
            <a:r>
              <a:rPr lang="en-US" sz="1700" dirty="0"/>
              <a:t> parallel </a:t>
            </a:r>
            <a:r>
              <a:rPr lang="en-US" sz="1700" dirty="0" err="1"/>
              <a:t>ulangan</a:t>
            </a:r>
            <a:r>
              <a:rPr lang="en-US" sz="1700" dirty="0"/>
              <a:t> </a:t>
            </a:r>
            <a:r>
              <a:rPr lang="en-US" sz="1700" dirty="0" err="1"/>
              <a:t>elektr</a:t>
            </a:r>
            <a:r>
              <a:rPr lang="en-US" sz="1700" dirty="0"/>
              <a:t> </a:t>
            </a:r>
            <a:r>
              <a:rPr lang="en-US" sz="1700" dirty="0" err="1"/>
              <a:t>chiroqlarning</a:t>
            </a:r>
            <a:r>
              <a:rPr lang="en-US" sz="1700" dirty="0"/>
              <a:t> </a:t>
            </a:r>
            <a:r>
              <a:rPr lang="en-US" sz="1700" dirty="0" err="1" smtClean="0"/>
              <a:t>yorqinligini</a:t>
            </a:r>
            <a:r>
              <a:rPr lang="en-US" sz="1700" dirty="0"/>
              <a:t> </a:t>
            </a:r>
            <a:r>
              <a:rPr lang="en-US" sz="1700" dirty="0" err="1" smtClean="0"/>
              <a:t>taqqoslaysiz</a:t>
            </a:r>
            <a:r>
              <a:rPr lang="en-US" sz="1700" dirty="0"/>
              <a:t>;</a:t>
            </a:r>
          </a:p>
          <a:p>
            <a:pPr marL="0" indent="0">
              <a:buNone/>
            </a:pPr>
            <a:r>
              <a:rPr lang="en-US" sz="1700" dirty="0"/>
              <a:t>• </a:t>
            </a:r>
            <a:r>
              <a:rPr lang="en-US" sz="1700" dirty="0" err="1"/>
              <a:t>egallagan</a:t>
            </a:r>
            <a:r>
              <a:rPr lang="en-US" sz="1700" dirty="0"/>
              <a:t> </a:t>
            </a:r>
            <a:r>
              <a:rPr lang="en-US" sz="1700" dirty="0" err="1"/>
              <a:t>bilimlaringizni</a:t>
            </a:r>
            <a:r>
              <a:rPr lang="en-US" sz="1700" dirty="0"/>
              <a:t> </a:t>
            </a:r>
            <a:r>
              <a:rPr lang="en-US" sz="1700" dirty="0" err="1"/>
              <a:t>qo‘llab</a:t>
            </a:r>
            <a:r>
              <a:rPr lang="en-US" sz="1700" dirty="0"/>
              <a:t> </a:t>
            </a:r>
            <a:r>
              <a:rPr lang="en-US" sz="1700" dirty="0" err="1"/>
              <a:t>tadqiqot</a:t>
            </a:r>
            <a:r>
              <a:rPr lang="en-US" sz="1700" dirty="0"/>
              <a:t> </a:t>
            </a:r>
            <a:r>
              <a:rPr lang="en-US" sz="1700" dirty="0" err="1"/>
              <a:t>natijalarini</a:t>
            </a:r>
            <a:r>
              <a:rPr lang="en-US" sz="1700" dirty="0"/>
              <a:t> </a:t>
            </a:r>
            <a:r>
              <a:rPr lang="en-US" sz="1700" dirty="0" err="1"/>
              <a:t>bashorat</a:t>
            </a:r>
            <a:r>
              <a:rPr lang="en-US" sz="1700" dirty="0"/>
              <a:t> </a:t>
            </a:r>
            <a:r>
              <a:rPr lang="en-US" sz="1700" dirty="0" err="1"/>
              <a:t>qilasiz</a:t>
            </a:r>
            <a:r>
              <a:rPr lang="en-US" sz="1700" dirty="0"/>
              <a:t>;</a:t>
            </a:r>
          </a:p>
          <a:p>
            <a:pPr marL="0" indent="0">
              <a:buNone/>
            </a:pPr>
            <a:r>
              <a:rPr lang="en-US" sz="1700" dirty="0"/>
              <a:t>• </a:t>
            </a:r>
            <a:r>
              <a:rPr lang="en-US" sz="1700" dirty="0" err="1"/>
              <a:t>amaliy</a:t>
            </a:r>
            <a:r>
              <a:rPr lang="en-US" sz="1700" dirty="0"/>
              <a:t> </a:t>
            </a:r>
            <a:r>
              <a:rPr lang="en-US" sz="1700" dirty="0" err="1"/>
              <a:t>ishni</a:t>
            </a:r>
            <a:r>
              <a:rPr lang="en-US" sz="1700" dirty="0"/>
              <a:t> </a:t>
            </a:r>
            <a:r>
              <a:rPr lang="en-US" sz="1700" dirty="0" err="1"/>
              <a:t>bajarish</a:t>
            </a:r>
            <a:r>
              <a:rPr lang="en-US" sz="1700" dirty="0"/>
              <a:t> </a:t>
            </a:r>
            <a:r>
              <a:rPr lang="en-US" sz="1700" dirty="0" err="1"/>
              <a:t>davomida</a:t>
            </a:r>
            <a:r>
              <a:rPr lang="en-US" sz="1700" dirty="0"/>
              <a:t> </a:t>
            </a:r>
            <a:r>
              <a:rPr lang="en-US" sz="1700" dirty="0" err="1"/>
              <a:t>xavfsizlik</a:t>
            </a:r>
            <a:r>
              <a:rPr lang="en-US" sz="1700" dirty="0"/>
              <a:t> </a:t>
            </a:r>
            <a:r>
              <a:rPr lang="en-US" sz="1700" dirty="0" err="1"/>
              <a:t>qoidalariga</a:t>
            </a:r>
            <a:r>
              <a:rPr lang="en-US" sz="1700" dirty="0"/>
              <a:t> </a:t>
            </a:r>
            <a:r>
              <a:rPr lang="en-US" sz="1700" dirty="0" err="1"/>
              <a:t>rioya</a:t>
            </a:r>
            <a:r>
              <a:rPr lang="en-US" sz="1700" dirty="0"/>
              <a:t> </a:t>
            </a:r>
            <a:r>
              <a:rPr lang="en-US" sz="1700" dirty="0" err="1"/>
              <a:t>qilasiz</a:t>
            </a:r>
            <a:r>
              <a:rPr lang="en-US" sz="1700" dirty="0"/>
              <a:t>;</a:t>
            </a:r>
          </a:p>
          <a:p>
            <a:pPr marL="0" indent="0">
              <a:buNone/>
            </a:pPr>
            <a:r>
              <a:rPr lang="en-US" sz="1700" dirty="0"/>
              <a:t>• </a:t>
            </a:r>
            <a:r>
              <a:rPr lang="en-US" sz="1700" dirty="0" err="1"/>
              <a:t>tadqiqot</a:t>
            </a:r>
            <a:r>
              <a:rPr lang="en-US" sz="1700" dirty="0"/>
              <a:t> </a:t>
            </a:r>
            <a:r>
              <a:rPr lang="en-US" sz="1700" dirty="0" err="1"/>
              <a:t>natijalariga</a:t>
            </a:r>
            <a:r>
              <a:rPr lang="en-US" sz="1700" dirty="0"/>
              <a:t> </a:t>
            </a:r>
            <a:r>
              <a:rPr lang="en-US" sz="1700" dirty="0" err="1"/>
              <a:t>asoslanib</a:t>
            </a:r>
            <a:r>
              <a:rPr lang="en-US" sz="1700" dirty="0"/>
              <a:t> </a:t>
            </a:r>
            <a:r>
              <a:rPr lang="en-US" sz="1700" dirty="0" err="1"/>
              <a:t>bashoratning</a:t>
            </a:r>
            <a:r>
              <a:rPr lang="en-US" sz="1700" dirty="0"/>
              <a:t> </a:t>
            </a:r>
            <a:r>
              <a:rPr lang="en-US" sz="1700" dirty="0" err="1"/>
              <a:t>aniqligini</a:t>
            </a:r>
            <a:r>
              <a:rPr lang="en-US" sz="1700" dirty="0"/>
              <a:t> </a:t>
            </a:r>
            <a:r>
              <a:rPr lang="en-US" sz="1700" dirty="0" err="1"/>
              <a:t>bayon</a:t>
            </a:r>
            <a:r>
              <a:rPr lang="en-US" sz="1700" dirty="0"/>
              <a:t> </a:t>
            </a:r>
            <a:r>
              <a:rPr lang="en-US" sz="1700" dirty="0" err="1"/>
              <a:t>etasiz</a:t>
            </a:r>
            <a:r>
              <a:rPr lang="en-US" sz="1700" dirty="0"/>
              <a:t>;</a:t>
            </a:r>
          </a:p>
          <a:p>
            <a:pPr marL="0" indent="0">
              <a:buNone/>
            </a:pPr>
            <a:r>
              <a:rPr lang="en-US" sz="1700" dirty="0"/>
              <a:t>• </a:t>
            </a:r>
            <a:r>
              <a:rPr lang="en-US" sz="1700" dirty="0" err="1"/>
              <a:t>tadqiqot</a:t>
            </a:r>
            <a:r>
              <a:rPr lang="en-US" sz="1700" dirty="0"/>
              <a:t> </a:t>
            </a:r>
            <a:r>
              <a:rPr lang="en-US" sz="1700" dirty="0" err="1"/>
              <a:t>natijalaridagi</a:t>
            </a:r>
            <a:r>
              <a:rPr lang="en-US" sz="1700" dirty="0"/>
              <a:t> </a:t>
            </a:r>
            <a:r>
              <a:rPr lang="en-US" sz="1700" dirty="0" err="1"/>
              <a:t>qonuniyatni</a:t>
            </a:r>
            <a:r>
              <a:rPr lang="en-US" sz="1700" dirty="0"/>
              <a:t> </a:t>
            </a:r>
            <a:r>
              <a:rPr lang="en-US" sz="1700" dirty="0" err="1"/>
              <a:t>bayon</a:t>
            </a:r>
            <a:r>
              <a:rPr lang="en-US" sz="1700" dirty="0"/>
              <a:t> </a:t>
            </a:r>
            <a:r>
              <a:rPr lang="en-US" sz="1700" dirty="0" err="1"/>
              <a:t>etasiz</a:t>
            </a:r>
            <a:r>
              <a:rPr lang="en-US" sz="1700" dirty="0"/>
              <a:t> </a:t>
            </a:r>
            <a:r>
              <a:rPr lang="en-US" sz="1700" dirty="0" err="1"/>
              <a:t>hamda</a:t>
            </a:r>
            <a:r>
              <a:rPr lang="en-US" sz="1700" dirty="0"/>
              <a:t> </a:t>
            </a:r>
            <a:r>
              <a:rPr lang="en-US" sz="1700" dirty="0" err="1"/>
              <a:t>kutilmagan</a:t>
            </a:r>
            <a:r>
              <a:rPr lang="en-US" sz="1700" dirty="0"/>
              <a:t> </a:t>
            </a:r>
            <a:r>
              <a:rPr lang="en-US" sz="1700" dirty="0" err="1"/>
              <a:t>natijalarni</a:t>
            </a:r>
            <a:r>
              <a:rPr lang="en-US" sz="1700" dirty="0"/>
              <a:t> </a:t>
            </a:r>
            <a:r>
              <a:rPr lang="en-US" sz="1700" dirty="0" err="1"/>
              <a:t>aniqlaysiz</a:t>
            </a:r>
            <a:r>
              <a:rPr lang="en-US" sz="1700" dirty="0"/>
              <a:t>;</a:t>
            </a:r>
          </a:p>
          <a:p>
            <a:pPr marL="0" indent="0">
              <a:buNone/>
            </a:pPr>
            <a:r>
              <a:rPr lang="en-US" sz="1700" dirty="0"/>
              <a:t>• </a:t>
            </a:r>
            <a:r>
              <a:rPr lang="en-US" sz="1700" dirty="0" err="1"/>
              <a:t>bahs-munozarada</a:t>
            </a:r>
            <a:r>
              <a:rPr lang="en-US" sz="1700" dirty="0"/>
              <a:t> </a:t>
            </a:r>
            <a:r>
              <a:rPr lang="en-US" sz="1700" dirty="0" err="1"/>
              <a:t>o‘z</a:t>
            </a:r>
            <a:r>
              <a:rPr lang="en-US" sz="1700" dirty="0"/>
              <a:t> </a:t>
            </a:r>
            <a:r>
              <a:rPr lang="en-US" sz="1700" dirty="0" err="1"/>
              <a:t>nuqtayi</a:t>
            </a:r>
            <a:r>
              <a:rPr lang="en-US" sz="1700" dirty="0"/>
              <a:t> </a:t>
            </a:r>
            <a:r>
              <a:rPr lang="en-US" sz="1700" dirty="0" err="1"/>
              <a:t>nazaringizni</a:t>
            </a:r>
            <a:r>
              <a:rPr lang="en-US" sz="1700" dirty="0"/>
              <a:t> </a:t>
            </a:r>
            <a:r>
              <a:rPr lang="en-US" sz="1700" dirty="0" err="1"/>
              <a:t>ilmiy</a:t>
            </a:r>
            <a:r>
              <a:rPr lang="en-US" sz="1700" dirty="0"/>
              <a:t> </a:t>
            </a:r>
            <a:r>
              <a:rPr lang="en-US" sz="1700" dirty="0" err="1"/>
              <a:t>dalillardan</a:t>
            </a:r>
            <a:r>
              <a:rPr lang="en-US" sz="1700" dirty="0"/>
              <a:t> </a:t>
            </a:r>
            <a:r>
              <a:rPr lang="en-US" sz="1700" dirty="0" err="1"/>
              <a:t>foydalanib</a:t>
            </a:r>
            <a:r>
              <a:rPr lang="en-US" sz="1700" dirty="0"/>
              <a:t> </a:t>
            </a:r>
            <a:r>
              <a:rPr lang="en-US" sz="1700" dirty="0" err="1"/>
              <a:t>asoslaysiz</a:t>
            </a:r>
            <a:r>
              <a:rPr lang="en-US" sz="1700" dirty="0"/>
              <a:t>;</a:t>
            </a:r>
          </a:p>
          <a:p>
            <a:pPr marL="0" indent="0">
              <a:buNone/>
            </a:pPr>
            <a:r>
              <a:rPr lang="en-US" sz="1700" dirty="0"/>
              <a:t>• fan </a:t>
            </a:r>
            <a:r>
              <a:rPr lang="en-US" sz="1700" dirty="0" err="1"/>
              <a:t>va</a:t>
            </a:r>
            <a:r>
              <a:rPr lang="en-US" sz="1700" dirty="0"/>
              <a:t> </a:t>
            </a:r>
            <a:r>
              <a:rPr lang="en-US" sz="1700" dirty="0" err="1"/>
              <a:t>texnologiya</a:t>
            </a:r>
            <a:r>
              <a:rPr lang="en-US" sz="1700" dirty="0"/>
              <a:t> </a:t>
            </a:r>
            <a:r>
              <a:rPr lang="en-US" sz="1700" dirty="0" err="1"/>
              <a:t>yutuqlaridan</a:t>
            </a:r>
            <a:r>
              <a:rPr lang="en-US" sz="1700" dirty="0"/>
              <a:t> </a:t>
            </a:r>
            <a:r>
              <a:rPr lang="en-US" sz="1700" dirty="0" err="1"/>
              <a:t>foydalanishning</a:t>
            </a:r>
            <a:r>
              <a:rPr lang="en-US" sz="1700" dirty="0"/>
              <a:t> </a:t>
            </a:r>
            <a:r>
              <a:rPr lang="en-US" sz="1700" dirty="0" err="1"/>
              <a:t>atrof-muhitga</a:t>
            </a:r>
            <a:r>
              <a:rPr lang="en-US" sz="1700" dirty="0"/>
              <a:t> </a:t>
            </a:r>
            <a:r>
              <a:rPr lang="en-US" sz="1700" dirty="0" err="1"/>
              <a:t>ijobiy</a:t>
            </a:r>
            <a:r>
              <a:rPr lang="en-US" sz="1700" dirty="0"/>
              <a:t> </a:t>
            </a:r>
            <a:r>
              <a:rPr lang="en-US" sz="1700" dirty="0" err="1"/>
              <a:t>ta’sirini</a:t>
            </a:r>
            <a:endParaRPr lang="en-US" sz="1700" dirty="0"/>
          </a:p>
          <a:p>
            <a:pPr marL="0" indent="0">
              <a:buNone/>
            </a:pPr>
            <a:r>
              <a:rPr lang="en-US" sz="1700" dirty="0" err="1"/>
              <a:t>muhokama</a:t>
            </a:r>
            <a:r>
              <a:rPr lang="en-US" sz="1700" dirty="0"/>
              <a:t> </a:t>
            </a:r>
            <a:r>
              <a:rPr lang="en-US" sz="1700" dirty="0" err="1"/>
              <a:t>qilasiz</a:t>
            </a:r>
            <a:r>
              <a:rPr lang="en-US" sz="1700" dirty="0"/>
              <a:t>.</a:t>
            </a:r>
          </a:p>
        </p:txBody>
      </p:sp>
      <p:sp>
        <p:nvSpPr>
          <p:cNvPr id="4" name="Облако 3"/>
          <p:cNvSpPr/>
          <p:nvPr/>
        </p:nvSpPr>
        <p:spPr>
          <a:xfrm>
            <a:off x="755707" y="4005274"/>
            <a:ext cx="4105169" cy="2520864"/>
          </a:xfrm>
          <a:prstGeom prst="cloud">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ru-RU"/>
          </a:p>
        </p:txBody>
      </p:sp>
      <p:sp>
        <p:nvSpPr>
          <p:cNvPr id="11" name="Заголовок 4"/>
          <p:cNvSpPr txBox="1">
            <a:spLocks/>
          </p:cNvSpPr>
          <p:nvPr/>
        </p:nvSpPr>
        <p:spPr>
          <a:xfrm>
            <a:off x="1187831" y="5167516"/>
            <a:ext cx="5502086" cy="1143265"/>
          </a:xfrm>
          <a:prstGeom prst="rect">
            <a:avLst/>
          </a:prstGeom>
        </p:spPr>
        <p:style>
          <a:lnRef idx="1">
            <a:schemeClr val="accent4"/>
          </a:lnRef>
          <a:fillRef idx="2">
            <a:schemeClr val="accent4"/>
          </a:fillRef>
          <a:effectRef idx="1">
            <a:schemeClr val="accent4"/>
          </a:effectRef>
          <a:fontRef idx="minor">
            <a:schemeClr val="dk1"/>
          </a:fontRef>
        </p:style>
        <p:txBody>
          <a:bodyPr vert="horz" lIns="91449" tIns="45725" rIns="91449" bIns="4572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t>Agar </a:t>
            </a:r>
            <a:r>
              <a:rPr lang="en-US" sz="2000" dirty="0" err="1"/>
              <a:t>zanjirdagi</a:t>
            </a:r>
            <a:r>
              <a:rPr lang="en-US" sz="2000" dirty="0"/>
              <a:t> </a:t>
            </a:r>
            <a:r>
              <a:rPr lang="en-US" sz="2000" dirty="0" err="1"/>
              <a:t>elementlarning</a:t>
            </a:r>
            <a:r>
              <a:rPr lang="en-US" sz="2000" dirty="0"/>
              <a:t> </a:t>
            </a:r>
            <a:r>
              <a:rPr lang="en-US" sz="2000" dirty="0" err="1"/>
              <a:t>joylashish</a:t>
            </a:r>
            <a:r>
              <a:rPr lang="en-US" sz="2000" dirty="0"/>
              <a:t> </a:t>
            </a:r>
            <a:r>
              <a:rPr lang="en-US" sz="2000" dirty="0" err="1"/>
              <a:t>o‘rinlarini</a:t>
            </a:r>
            <a:r>
              <a:rPr lang="en-US" sz="2000" dirty="0"/>
              <a:t> </a:t>
            </a:r>
            <a:r>
              <a:rPr lang="en-US" sz="2000" dirty="0" err="1" smtClean="0"/>
              <a:t>o‘zgartirib</a:t>
            </a:r>
            <a:r>
              <a:rPr lang="en-US" sz="2000" dirty="0"/>
              <a:t> </a:t>
            </a:r>
            <a:r>
              <a:rPr lang="en-US" sz="2000" dirty="0" err="1" smtClean="0"/>
              <a:t>ulasam</a:t>
            </a:r>
            <a:r>
              <a:rPr lang="en-US" sz="2000" dirty="0"/>
              <a:t>, </a:t>
            </a:r>
            <a:r>
              <a:rPr lang="en-US" sz="2000" dirty="0" err="1"/>
              <a:t>chiroqning</a:t>
            </a:r>
            <a:r>
              <a:rPr lang="en-US" sz="2000" dirty="0"/>
              <a:t> </a:t>
            </a:r>
            <a:r>
              <a:rPr lang="en-US" sz="2000" dirty="0" err="1"/>
              <a:t>yorqinligi</a:t>
            </a:r>
            <a:r>
              <a:rPr lang="en-US" sz="2000" dirty="0"/>
              <a:t> </a:t>
            </a:r>
            <a:r>
              <a:rPr lang="en-US" sz="2000" dirty="0" err="1"/>
              <a:t>o‘zgaradimi</a:t>
            </a:r>
            <a:r>
              <a:rPr lang="en-US" sz="2000" dirty="0"/>
              <a:t>?</a:t>
            </a:r>
          </a:p>
        </p:txBody>
      </p:sp>
    </p:spTree>
    <p:extLst>
      <p:ext uri="{BB962C8B-B14F-4D97-AF65-F5344CB8AC3E}">
        <p14:creationId xmlns:p14="http://schemas.microsoft.com/office/powerpoint/2010/main" val="3047728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1692476" y="1629746"/>
            <a:ext cx="6995836" cy="4497838"/>
          </a:xfrm>
        </p:spPr>
        <p:txBody>
          <a:bodyPr>
            <a:noAutofit/>
          </a:bodyPr>
          <a:lstStyle/>
          <a:p>
            <a:r>
              <a:rPr lang="en-US" sz="2800" b="1" dirty="0" err="1"/>
              <a:t>Qaysi</a:t>
            </a:r>
            <a:r>
              <a:rPr lang="en-US" sz="2800" b="1" dirty="0"/>
              <a:t> </a:t>
            </a:r>
            <a:r>
              <a:rPr lang="en-US" sz="2800" b="1" dirty="0" err="1"/>
              <a:t>elektr</a:t>
            </a:r>
            <a:r>
              <a:rPr lang="en-US" sz="2800" b="1" dirty="0"/>
              <a:t> </a:t>
            </a:r>
            <a:r>
              <a:rPr lang="en-US" sz="2800" b="1" dirty="0" err="1"/>
              <a:t>zanjirdagi</a:t>
            </a:r>
            <a:r>
              <a:rPr lang="en-US" sz="2800" b="1" dirty="0"/>
              <a:t> </a:t>
            </a:r>
            <a:r>
              <a:rPr lang="en-US" sz="2800" b="1" dirty="0" err="1"/>
              <a:t>chiroq</a:t>
            </a:r>
            <a:r>
              <a:rPr lang="en-US" sz="2800" b="1" dirty="0"/>
              <a:t> </a:t>
            </a:r>
            <a:r>
              <a:rPr lang="en-US" sz="2800" b="1" dirty="0" err="1"/>
              <a:t>yorqinroq</a:t>
            </a:r>
            <a:r>
              <a:rPr lang="en-US" sz="2800" b="1" dirty="0"/>
              <a:t> </a:t>
            </a:r>
            <a:r>
              <a:rPr lang="en-US" sz="2800" b="1" dirty="0" err="1"/>
              <a:t>yonadi</a:t>
            </a:r>
            <a:r>
              <a:rPr lang="en-US" sz="2800" b="1" dirty="0"/>
              <a:t>?</a:t>
            </a:r>
          </a:p>
          <a:p>
            <a:r>
              <a:rPr lang="en-US" sz="2800" b="1" dirty="0"/>
              <a:t>1. </a:t>
            </a:r>
            <a:r>
              <a:rPr lang="en-US" sz="2800" dirty="0" err="1"/>
              <a:t>Quyidagi</a:t>
            </a:r>
            <a:r>
              <a:rPr lang="en-US" sz="2800" dirty="0"/>
              <a:t> </a:t>
            </a:r>
            <a:r>
              <a:rPr lang="en-US" sz="2800" dirty="0" err="1"/>
              <a:t>ikkita</a:t>
            </a:r>
            <a:r>
              <a:rPr lang="en-US" sz="2800" dirty="0"/>
              <a:t> </a:t>
            </a:r>
            <a:r>
              <a:rPr lang="en-US" sz="2800" dirty="0" err="1"/>
              <a:t>zanjirga</a:t>
            </a:r>
            <a:r>
              <a:rPr lang="en-US" sz="2800" dirty="0"/>
              <a:t> </a:t>
            </a:r>
            <a:r>
              <a:rPr lang="en-US" sz="2800" dirty="0" err="1"/>
              <a:t>qarang</a:t>
            </a:r>
            <a:r>
              <a:rPr lang="en-US" sz="2800" dirty="0" smtClean="0"/>
              <a:t>.</a:t>
            </a:r>
          </a:p>
        </p:txBody>
      </p:sp>
      <p:sp>
        <p:nvSpPr>
          <p:cNvPr id="6" name="Заголовок 5"/>
          <p:cNvSpPr>
            <a:spLocks noGrp="1"/>
          </p:cNvSpPr>
          <p:nvPr>
            <p:ph type="title"/>
          </p:nvPr>
        </p:nvSpPr>
        <p:spPr>
          <a:ln>
            <a:solidFill>
              <a:srgbClr val="FFFF00"/>
            </a:solidFill>
          </a:ln>
        </p:spPr>
        <p:txBody>
          <a:bodyPr>
            <a:normAutofit/>
          </a:bodyPr>
          <a:lstStyle/>
          <a:p>
            <a:r>
              <a:rPr lang="en-US" sz="3200" dirty="0" err="1" smtClean="0">
                <a:ln>
                  <a:solidFill>
                    <a:schemeClr val="bg1"/>
                  </a:solidFill>
                </a:ln>
                <a:solidFill>
                  <a:schemeClr val="bg1"/>
                </a:solidFill>
                <a:effectLst>
                  <a:glow rad="228600">
                    <a:srgbClr val="FA6500"/>
                  </a:glow>
                </a:effectLst>
              </a:rPr>
              <a:t>Birgalikda</a:t>
            </a:r>
            <a:r>
              <a:rPr lang="en-US" sz="3200" dirty="0" smtClean="0">
                <a:ln>
                  <a:solidFill>
                    <a:schemeClr val="bg1"/>
                  </a:solidFill>
                </a:ln>
                <a:solidFill>
                  <a:schemeClr val="bg1"/>
                </a:solidFill>
                <a:effectLst>
                  <a:glow rad="228600">
                    <a:srgbClr val="FA6500"/>
                  </a:glow>
                </a:effectLst>
              </a:rPr>
              <a:t> </a:t>
            </a:r>
            <a:r>
              <a:rPr lang="en-US" sz="3200" dirty="0" err="1" smtClean="0">
                <a:ln>
                  <a:solidFill>
                    <a:schemeClr val="bg1"/>
                  </a:solidFill>
                </a:ln>
                <a:solidFill>
                  <a:schemeClr val="bg1"/>
                </a:solidFill>
                <a:effectLst>
                  <a:glow rad="228600">
                    <a:srgbClr val="FA6500"/>
                  </a:glow>
                </a:effectLst>
              </a:rPr>
              <a:t>tadqiq</a:t>
            </a:r>
            <a:r>
              <a:rPr lang="en-US" sz="3200" dirty="0" smtClean="0">
                <a:ln>
                  <a:solidFill>
                    <a:schemeClr val="bg1"/>
                  </a:solidFill>
                </a:ln>
                <a:solidFill>
                  <a:schemeClr val="bg1"/>
                </a:solidFill>
                <a:effectLst>
                  <a:glow rad="228600">
                    <a:srgbClr val="FA6500"/>
                  </a:glow>
                </a:effectLst>
              </a:rPr>
              <a:t> </a:t>
            </a:r>
            <a:r>
              <a:rPr lang="en-US" sz="3200" dirty="0" err="1" smtClean="0">
                <a:ln>
                  <a:solidFill>
                    <a:schemeClr val="bg1"/>
                  </a:solidFill>
                </a:ln>
                <a:solidFill>
                  <a:schemeClr val="bg1"/>
                </a:solidFill>
                <a:effectLst>
                  <a:glow rad="228600">
                    <a:srgbClr val="FA6500"/>
                  </a:glow>
                </a:effectLst>
              </a:rPr>
              <a:t>etamiz</a:t>
            </a:r>
            <a:r>
              <a:rPr lang="en-US" sz="3200" dirty="0" smtClean="0">
                <a:ln>
                  <a:solidFill>
                    <a:schemeClr val="bg1"/>
                  </a:solidFill>
                </a:ln>
                <a:solidFill>
                  <a:schemeClr val="bg1"/>
                </a:solidFill>
                <a:effectLst>
                  <a:glow rad="228600">
                    <a:srgbClr val="FA6500"/>
                  </a:glow>
                </a:effectLst>
              </a:rPr>
              <a:t> !</a:t>
            </a:r>
            <a:endParaRPr lang="ru-RU" sz="3200" dirty="0">
              <a:ln>
                <a:solidFill>
                  <a:schemeClr val="bg1"/>
                </a:solidFill>
              </a:ln>
              <a:solidFill>
                <a:schemeClr val="bg1"/>
              </a:solidFill>
              <a:effectLst>
                <a:glow rad="228600">
                  <a:srgbClr val="FA6500"/>
                </a:glow>
              </a:effectLst>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355" y="1557586"/>
            <a:ext cx="1080120" cy="122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Объект 4"/>
          <p:cNvSpPr txBox="1">
            <a:spLocks/>
          </p:cNvSpPr>
          <p:nvPr/>
        </p:nvSpPr>
        <p:spPr>
          <a:xfrm>
            <a:off x="468338" y="3357786"/>
            <a:ext cx="8372373" cy="29221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p>
        </p:txBody>
      </p:sp>
      <p:sp>
        <p:nvSpPr>
          <p:cNvPr id="12" name="Объект 4"/>
          <p:cNvSpPr txBox="1">
            <a:spLocks/>
          </p:cNvSpPr>
          <p:nvPr/>
        </p:nvSpPr>
        <p:spPr>
          <a:xfrm>
            <a:off x="612355" y="3213770"/>
            <a:ext cx="8228357" cy="30662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418" y="3232142"/>
            <a:ext cx="7688212" cy="311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343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540346" y="1629594"/>
            <a:ext cx="8136904" cy="4896544"/>
          </a:xfrm>
        </p:spPr>
        <p:txBody>
          <a:bodyPr>
            <a:noAutofit/>
          </a:bodyPr>
          <a:lstStyle/>
          <a:p>
            <a:pPr marL="0" indent="0">
              <a:buNone/>
            </a:pPr>
            <a:r>
              <a:rPr lang="en-US" sz="2800" b="1" dirty="0"/>
              <a:t>2. </a:t>
            </a:r>
            <a:r>
              <a:rPr lang="en-US" sz="2800" dirty="0" err="1"/>
              <a:t>Qaysi</a:t>
            </a:r>
            <a:r>
              <a:rPr lang="en-US" sz="2800" dirty="0"/>
              <a:t> </a:t>
            </a:r>
            <a:r>
              <a:rPr lang="en-US" sz="2800" dirty="0" err="1"/>
              <a:t>zanjirdagi</a:t>
            </a:r>
            <a:r>
              <a:rPr lang="en-US" sz="2800" dirty="0"/>
              <a:t> </a:t>
            </a:r>
            <a:r>
              <a:rPr lang="en-US" sz="2800" dirty="0" err="1"/>
              <a:t>chiroqlarning</a:t>
            </a:r>
            <a:r>
              <a:rPr lang="en-US" sz="2800" dirty="0"/>
              <a:t> </a:t>
            </a:r>
            <a:r>
              <a:rPr lang="en-US" sz="2800" dirty="0" err="1"/>
              <a:t>umumiy</a:t>
            </a:r>
            <a:r>
              <a:rPr lang="en-US" sz="2800" dirty="0"/>
              <a:t> </a:t>
            </a:r>
            <a:r>
              <a:rPr lang="en-US" sz="2800" dirty="0" err="1"/>
              <a:t>yorug‘ligi</a:t>
            </a:r>
            <a:r>
              <a:rPr lang="en-US" sz="2800" dirty="0"/>
              <a:t> </a:t>
            </a:r>
            <a:r>
              <a:rPr lang="en-US" sz="2800" dirty="0" err="1"/>
              <a:t>yorqinroq</a:t>
            </a:r>
            <a:r>
              <a:rPr lang="en-US" sz="2800" dirty="0"/>
              <a:t> </a:t>
            </a:r>
            <a:r>
              <a:rPr lang="en-US" sz="2800" dirty="0" err="1"/>
              <a:t>ekanini</a:t>
            </a:r>
            <a:r>
              <a:rPr lang="en-US" sz="2800" dirty="0"/>
              <a:t> </a:t>
            </a:r>
            <a:r>
              <a:rPr lang="en-US" sz="2800" dirty="0" err="1"/>
              <a:t>bashorat</a:t>
            </a:r>
            <a:r>
              <a:rPr lang="en-US" sz="2800" dirty="0"/>
              <a:t> </a:t>
            </a:r>
            <a:r>
              <a:rPr lang="en-US" sz="2800" dirty="0" err="1"/>
              <a:t>qiling</a:t>
            </a:r>
            <a:r>
              <a:rPr lang="en-US" sz="2800" dirty="0"/>
              <a:t>.</a:t>
            </a:r>
          </a:p>
          <a:p>
            <a:r>
              <a:rPr lang="en-US" sz="2800" dirty="0" err="1"/>
              <a:t>Sababi</a:t>
            </a:r>
            <a:r>
              <a:rPr lang="en-US" sz="2800" dirty="0"/>
              <a:t> </a:t>
            </a:r>
            <a:r>
              <a:rPr lang="en-US" sz="2800" dirty="0" err="1"/>
              <a:t>haqida</a:t>
            </a:r>
            <a:r>
              <a:rPr lang="en-US" sz="2800" dirty="0"/>
              <a:t> </a:t>
            </a:r>
            <a:r>
              <a:rPr lang="en-US" sz="2800" dirty="0" err="1"/>
              <a:t>o‘ylab</a:t>
            </a:r>
            <a:r>
              <a:rPr lang="en-US" sz="2800" dirty="0"/>
              <a:t> </a:t>
            </a:r>
            <a:r>
              <a:rPr lang="en-US" sz="2800" dirty="0" err="1"/>
              <a:t>ko‘ring</a:t>
            </a:r>
            <a:r>
              <a:rPr lang="en-US" sz="2800" dirty="0"/>
              <a:t>.</a:t>
            </a:r>
          </a:p>
          <a:p>
            <a:r>
              <a:rPr lang="en-US" sz="2800" b="1" dirty="0"/>
              <a:t>3. </a:t>
            </a:r>
            <a:r>
              <a:rPr lang="en-US" sz="2800" dirty="0" err="1"/>
              <a:t>Yuqoridagi</a:t>
            </a:r>
            <a:r>
              <a:rPr lang="en-US" sz="2800" dirty="0"/>
              <a:t> </a:t>
            </a:r>
            <a:r>
              <a:rPr lang="en-US" sz="2800" dirty="0" err="1"/>
              <a:t>rasmlar</a:t>
            </a:r>
            <a:r>
              <a:rPr lang="en-US" sz="2800" dirty="0"/>
              <a:t> </a:t>
            </a:r>
            <a:r>
              <a:rPr lang="en-US" sz="2800" dirty="0" err="1"/>
              <a:t>asosida</a:t>
            </a:r>
            <a:r>
              <a:rPr lang="en-US" sz="2800" dirty="0"/>
              <a:t> </a:t>
            </a:r>
            <a:r>
              <a:rPr lang="en-US" sz="2800" dirty="0" err="1"/>
              <a:t>elektr</a:t>
            </a:r>
            <a:r>
              <a:rPr lang="en-US" sz="2800" dirty="0"/>
              <a:t> </a:t>
            </a:r>
            <a:r>
              <a:rPr lang="en-US" sz="2800" dirty="0" err="1"/>
              <a:t>zanjirlar</a:t>
            </a:r>
            <a:r>
              <a:rPr lang="en-US" sz="2800" dirty="0"/>
              <a:t> </a:t>
            </a:r>
            <a:r>
              <a:rPr lang="en-US" sz="2800" dirty="0" err="1"/>
              <a:t>yig‘ing</a:t>
            </a:r>
            <a:r>
              <a:rPr lang="en-US" sz="2800" dirty="0"/>
              <a:t>. </a:t>
            </a:r>
            <a:r>
              <a:rPr lang="en-US" sz="2800" dirty="0" err="1"/>
              <a:t>Ishni</a:t>
            </a:r>
            <a:r>
              <a:rPr lang="en-US" sz="2800" dirty="0"/>
              <a:t> </a:t>
            </a:r>
            <a:r>
              <a:rPr lang="en-US" sz="2800" dirty="0" err="1"/>
              <a:t>xavfsiz</a:t>
            </a:r>
            <a:r>
              <a:rPr lang="en-US" sz="2800" dirty="0"/>
              <a:t> </a:t>
            </a:r>
            <a:r>
              <a:rPr lang="en-US" sz="2800" dirty="0" err="1"/>
              <a:t>bajarishni</a:t>
            </a:r>
            <a:r>
              <a:rPr lang="en-US" sz="2800" dirty="0"/>
              <a:t> </a:t>
            </a:r>
            <a:r>
              <a:rPr lang="en-US" sz="2800" dirty="0" err="1"/>
              <a:t>unutmang</a:t>
            </a:r>
            <a:r>
              <a:rPr lang="en-US" sz="2800" dirty="0"/>
              <a:t>.</a:t>
            </a:r>
          </a:p>
          <a:p>
            <a:r>
              <a:rPr lang="en-US" sz="2800" b="1" dirty="0"/>
              <a:t>4. </a:t>
            </a:r>
            <a:r>
              <a:rPr lang="en-US" sz="2800" dirty="0" err="1"/>
              <a:t>Bashoratingiz</a:t>
            </a:r>
            <a:r>
              <a:rPr lang="en-US" sz="2800" dirty="0"/>
              <a:t> </a:t>
            </a:r>
            <a:r>
              <a:rPr lang="en-US" sz="2800" dirty="0" err="1"/>
              <a:t>tasdiqlandimi</a:t>
            </a:r>
            <a:r>
              <a:rPr lang="en-US" sz="2800" dirty="0"/>
              <a:t>? </a:t>
            </a:r>
            <a:r>
              <a:rPr lang="en-US" sz="2800" dirty="0" err="1"/>
              <a:t>Chiroqlarning</a:t>
            </a:r>
            <a:r>
              <a:rPr lang="en-US" sz="2800" dirty="0"/>
              <a:t> </a:t>
            </a:r>
            <a:r>
              <a:rPr lang="en-US" sz="2800" dirty="0" err="1"/>
              <a:t>yorqinligi</a:t>
            </a:r>
            <a:r>
              <a:rPr lang="en-US" sz="2800" dirty="0"/>
              <a:t> </a:t>
            </a:r>
            <a:r>
              <a:rPr lang="en-US" sz="2800" dirty="0" err="1"/>
              <a:t>va</a:t>
            </a:r>
            <a:r>
              <a:rPr lang="en-US" sz="2800" dirty="0"/>
              <a:t> </a:t>
            </a:r>
            <a:r>
              <a:rPr lang="en-US" sz="2800" dirty="0" err="1"/>
              <a:t>elementlar</a:t>
            </a:r>
            <a:r>
              <a:rPr lang="en-US" sz="2800" dirty="0"/>
              <a:t> </a:t>
            </a:r>
            <a:r>
              <a:rPr lang="en-US" sz="2800" dirty="0" err="1"/>
              <a:t>soni</a:t>
            </a:r>
            <a:r>
              <a:rPr lang="en-US" sz="2800" dirty="0"/>
              <a:t> </a:t>
            </a:r>
            <a:r>
              <a:rPr lang="en-US" sz="2800" dirty="0" err="1"/>
              <a:t>orasida</a:t>
            </a:r>
            <a:r>
              <a:rPr lang="en-US" sz="2800" dirty="0"/>
              <a:t> </a:t>
            </a:r>
            <a:r>
              <a:rPr lang="en-US" sz="2800" dirty="0" err="1"/>
              <a:t>qanday</a:t>
            </a:r>
            <a:r>
              <a:rPr lang="en-US" sz="2800" dirty="0"/>
              <a:t> </a:t>
            </a:r>
            <a:r>
              <a:rPr lang="en-US" sz="2800" dirty="0" err="1"/>
              <a:t>qonuniyatni</a:t>
            </a:r>
            <a:r>
              <a:rPr lang="en-US" sz="2800" dirty="0"/>
              <a:t> </a:t>
            </a:r>
            <a:r>
              <a:rPr lang="en-US" sz="2800" dirty="0" err="1"/>
              <a:t>payqadingiz</a:t>
            </a:r>
            <a:r>
              <a:rPr lang="en-US" sz="2800" dirty="0"/>
              <a:t>?</a:t>
            </a:r>
          </a:p>
        </p:txBody>
      </p:sp>
      <p:sp>
        <p:nvSpPr>
          <p:cNvPr id="6" name="Заголовок 5"/>
          <p:cNvSpPr>
            <a:spLocks noGrp="1"/>
          </p:cNvSpPr>
          <p:nvPr>
            <p:ph type="title"/>
          </p:nvPr>
        </p:nvSpPr>
        <p:spPr>
          <a:ln>
            <a:solidFill>
              <a:srgbClr val="FFFF00"/>
            </a:solidFill>
          </a:ln>
        </p:spPr>
        <p:txBody>
          <a:bodyPr>
            <a:normAutofit/>
          </a:bodyPr>
          <a:lstStyle/>
          <a:p>
            <a:r>
              <a:rPr lang="en-US" sz="3200" dirty="0" err="1">
                <a:ln>
                  <a:solidFill>
                    <a:schemeClr val="bg1"/>
                  </a:solidFill>
                </a:ln>
                <a:solidFill>
                  <a:schemeClr val="bg1"/>
                </a:solidFill>
                <a:effectLst>
                  <a:glow rad="228600">
                    <a:srgbClr val="FA6500"/>
                  </a:glow>
                </a:effectLst>
              </a:rPr>
              <a:t>Birgalikda</a:t>
            </a:r>
            <a:r>
              <a:rPr lang="en-US" sz="3200" dirty="0">
                <a:ln>
                  <a:solidFill>
                    <a:schemeClr val="bg1"/>
                  </a:solidFill>
                </a:ln>
                <a:solidFill>
                  <a:schemeClr val="bg1"/>
                </a:solidFill>
                <a:effectLst>
                  <a:glow rad="228600">
                    <a:srgbClr val="FA6500"/>
                  </a:glow>
                </a:effectLst>
              </a:rPr>
              <a:t> </a:t>
            </a:r>
            <a:r>
              <a:rPr lang="en-US" sz="3200" dirty="0" err="1">
                <a:ln>
                  <a:solidFill>
                    <a:schemeClr val="bg1"/>
                  </a:solidFill>
                </a:ln>
                <a:solidFill>
                  <a:schemeClr val="bg1"/>
                </a:solidFill>
                <a:effectLst>
                  <a:glow rad="228600">
                    <a:srgbClr val="FA6500"/>
                  </a:glow>
                </a:effectLst>
              </a:rPr>
              <a:t>tadqiq</a:t>
            </a:r>
            <a:r>
              <a:rPr lang="en-US" sz="3200" dirty="0">
                <a:ln>
                  <a:solidFill>
                    <a:schemeClr val="bg1"/>
                  </a:solidFill>
                </a:ln>
                <a:solidFill>
                  <a:schemeClr val="bg1"/>
                </a:solidFill>
                <a:effectLst>
                  <a:glow rad="228600">
                    <a:srgbClr val="FA6500"/>
                  </a:glow>
                </a:effectLst>
              </a:rPr>
              <a:t> </a:t>
            </a:r>
            <a:r>
              <a:rPr lang="en-US" sz="3200" dirty="0" err="1">
                <a:ln>
                  <a:solidFill>
                    <a:schemeClr val="bg1"/>
                  </a:solidFill>
                </a:ln>
                <a:solidFill>
                  <a:schemeClr val="bg1"/>
                </a:solidFill>
                <a:effectLst>
                  <a:glow rad="228600">
                    <a:srgbClr val="FA6500"/>
                  </a:glow>
                </a:effectLst>
              </a:rPr>
              <a:t>etamiz</a:t>
            </a:r>
            <a:r>
              <a:rPr lang="en-US" sz="3200" dirty="0">
                <a:ln>
                  <a:solidFill>
                    <a:schemeClr val="bg1"/>
                  </a:solidFill>
                </a:ln>
                <a:solidFill>
                  <a:schemeClr val="bg1"/>
                </a:solidFill>
                <a:effectLst>
                  <a:glow rad="228600">
                    <a:srgbClr val="FA6500"/>
                  </a:glow>
                </a:effectLst>
              </a:rPr>
              <a:t> !</a:t>
            </a:r>
            <a:endParaRPr lang="ru-RU" sz="3200" dirty="0">
              <a:ln>
                <a:solidFill>
                  <a:schemeClr val="bg1"/>
                </a:solidFill>
              </a:ln>
              <a:solidFill>
                <a:schemeClr val="bg1"/>
              </a:solidFill>
              <a:effectLst>
                <a:glow rad="228600">
                  <a:srgbClr val="FFC000"/>
                </a:glow>
              </a:effectLst>
            </a:endParaRPr>
          </a:p>
        </p:txBody>
      </p:sp>
    </p:spTree>
    <p:extLst>
      <p:ext uri="{BB962C8B-B14F-4D97-AF65-F5344CB8AC3E}">
        <p14:creationId xmlns:p14="http://schemas.microsoft.com/office/powerpoint/2010/main" val="2858624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82" y="1629594"/>
            <a:ext cx="8231029" cy="4497990"/>
          </a:xfrm>
        </p:spPr>
        <p:txBody>
          <a:bodyPr>
            <a:noAutofit/>
          </a:bodyPr>
          <a:lstStyle/>
          <a:p>
            <a:r>
              <a:rPr lang="en-US" sz="2000" dirty="0" err="1"/>
              <a:t>Elektr</a:t>
            </a:r>
            <a:r>
              <a:rPr lang="en-US" sz="2000" dirty="0"/>
              <a:t> </a:t>
            </a:r>
            <a:r>
              <a:rPr lang="en-US" sz="2000" dirty="0" err="1"/>
              <a:t>zanjirda</a:t>
            </a:r>
            <a:r>
              <a:rPr lang="en-US" sz="2000" dirty="0"/>
              <a:t> </a:t>
            </a:r>
            <a:r>
              <a:rPr lang="en-US" sz="2000" dirty="0" err="1"/>
              <a:t>uzilish</a:t>
            </a:r>
            <a:r>
              <a:rPr lang="en-US" sz="2000" dirty="0"/>
              <a:t> </a:t>
            </a:r>
            <a:r>
              <a:rPr lang="en-US" sz="2000" dirty="0" err="1"/>
              <a:t>bo‘lsa</a:t>
            </a:r>
            <a:r>
              <a:rPr lang="en-US" sz="2000" dirty="0"/>
              <a:t>, u </a:t>
            </a:r>
            <a:r>
              <a:rPr lang="en-US" sz="2000" dirty="0" err="1"/>
              <a:t>ishlamaydi</a:t>
            </a:r>
            <a:r>
              <a:rPr lang="en-US" sz="2000" dirty="0"/>
              <a:t>.</a:t>
            </a:r>
          </a:p>
          <a:p>
            <a:r>
              <a:rPr lang="en-US" sz="2000" dirty="0"/>
              <a:t>Agar </a:t>
            </a:r>
            <a:r>
              <a:rPr lang="en-US" sz="2000" dirty="0" err="1"/>
              <a:t>bir</a:t>
            </a:r>
            <a:r>
              <a:rPr lang="en-US" sz="2000" dirty="0"/>
              <a:t> </a:t>
            </a:r>
            <a:r>
              <a:rPr lang="en-US" sz="2000" dirty="0" err="1"/>
              <a:t>nechta</a:t>
            </a:r>
            <a:r>
              <a:rPr lang="en-US" sz="2000" dirty="0"/>
              <a:t> </a:t>
            </a:r>
            <a:r>
              <a:rPr lang="en-US" sz="2000" dirty="0" err="1"/>
              <a:t>chiroq</a:t>
            </a:r>
            <a:r>
              <a:rPr lang="en-US" sz="2000" dirty="0"/>
              <a:t> </a:t>
            </a:r>
            <a:r>
              <a:rPr lang="en-US" sz="2000" dirty="0" err="1"/>
              <a:t>ulangan</a:t>
            </a:r>
            <a:r>
              <a:rPr lang="en-US" sz="2000" dirty="0"/>
              <a:t> </a:t>
            </a:r>
            <a:r>
              <a:rPr lang="en-US" sz="2000" dirty="0" err="1"/>
              <a:t>zanjirda</a:t>
            </a:r>
            <a:r>
              <a:rPr lang="en-US" sz="2000" dirty="0"/>
              <a:t> </a:t>
            </a:r>
            <a:r>
              <a:rPr lang="en-US" sz="2000" dirty="0" err="1"/>
              <a:t>birorta</a:t>
            </a:r>
            <a:r>
              <a:rPr lang="en-US" sz="2000" dirty="0"/>
              <a:t> </a:t>
            </a:r>
            <a:r>
              <a:rPr lang="en-US" sz="2000" dirty="0" err="1"/>
              <a:t>chiroq</a:t>
            </a:r>
            <a:r>
              <a:rPr lang="en-US" sz="2000" dirty="0"/>
              <a:t> </a:t>
            </a:r>
            <a:r>
              <a:rPr lang="en-US" sz="2000" dirty="0" err="1"/>
              <a:t>yonmay</a:t>
            </a:r>
            <a:r>
              <a:rPr lang="en-US" sz="2000" dirty="0"/>
              <a:t> </a:t>
            </a:r>
            <a:r>
              <a:rPr lang="en-US" sz="2000" dirty="0" err="1"/>
              <a:t>qolsa</a:t>
            </a:r>
            <a:r>
              <a:rPr lang="en-US" sz="2000" dirty="0"/>
              <a:t>, </a:t>
            </a:r>
            <a:r>
              <a:rPr lang="en-US" sz="2000" dirty="0" err="1"/>
              <a:t>boshqalari</a:t>
            </a:r>
            <a:r>
              <a:rPr lang="en-US" sz="2000" dirty="0"/>
              <a:t> </a:t>
            </a:r>
            <a:r>
              <a:rPr lang="en-US" sz="2000" dirty="0" err="1"/>
              <a:t>yonib</a:t>
            </a:r>
            <a:r>
              <a:rPr lang="en-US" sz="2000" dirty="0"/>
              <a:t> </a:t>
            </a:r>
            <a:r>
              <a:rPr lang="en-US" sz="2000" dirty="0" err="1"/>
              <a:t>turadimi</a:t>
            </a:r>
            <a:r>
              <a:rPr lang="en-US" sz="2000" dirty="0"/>
              <a:t>?</a:t>
            </a:r>
          </a:p>
          <a:p>
            <a:r>
              <a:rPr lang="en-US" sz="2000" dirty="0" err="1"/>
              <a:t>Ushbu</a:t>
            </a:r>
            <a:r>
              <a:rPr lang="en-US" sz="2000" dirty="0"/>
              <a:t> </a:t>
            </a:r>
            <a:r>
              <a:rPr lang="en-US" sz="2000" dirty="0" err="1"/>
              <a:t>mavzuda</a:t>
            </a:r>
            <a:r>
              <a:rPr lang="en-US" sz="2000" dirty="0"/>
              <a:t> </a:t>
            </a:r>
            <a:r>
              <a:rPr lang="en-US" sz="2000" dirty="0" err="1"/>
              <a:t>elementlarining</a:t>
            </a:r>
            <a:r>
              <a:rPr lang="en-US" sz="2000" dirty="0"/>
              <a:t> </a:t>
            </a:r>
            <a:r>
              <a:rPr lang="en-US" sz="2000" dirty="0" err="1"/>
              <a:t>ulanishi</a:t>
            </a:r>
            <a:r>
              <a:rPr lang="en-US" sz="2000" dirty="0"/>
              <a:t> </a:t>
            </a:r>
            <a:r>
              <a:rPr lang="en-US" sz="2000" dirty="0" err="1"/>
              <a:t>bilan</a:t>
            </a:r>
            <a:r>
              <a:rPr lang="en-US" sz="2000" dirty="0"/>
              <a:t> </a:t>
            </a:r>
            <a:r>
              <a:rPr lang="en-US" sz="2000" dirty="0" err="1"/>
              <a:t>farqlanadigan</a:t>
            </a:r>
            <a:r>
              <a:rPr lang="en-US" sz="2000" dirty="0"/>
              <a:t> </a:t>
            </a:r>
            <a:r>
              <a:rPr lang="en-US" sz="2000" dirty="0" err="1"/>
              <a:t>ikki</a:t>
            </a:r>
            <a:r>
              <a:rPr lang="en-US" sz="2000" dirty="0"/>
              <a:t> </a:t>
            </a:r>
            <a:r>
              <a:rPr lang="en-US" sz="2000" dirty="0" err="1"/>
              <a:t>turdagi</a:t>
            </a:r>
            <a:r>
              <a:rPr lang="en-US" sz="2000" dirty="0"/>
              <a:t> </a:t>
            </a:r>
            <a:r>
              <a:rPr lang="en-US" sz="2000" dirty="0" err="1"/>
              <a:t>elektr</a:t>
            </a:r>
            <a:r>
              <a:rPr lang="en-US" sz="2000" dirty="0"/>
              <a:t> </a:t>
            </a:r>
            <a:r>
              <a:rPr lang="en-US" sz="2000" dirty="0" err="1"/>
              <a:t>zanjirni</a:t>
            </a:r>
            <a:r>
              <a:rPr lang="en-US" sz="2000" dirty="0"/>
              <a:t> </a:t>
            </a:r>
            <a:r>
              <a:rPr lang="en-US" sz="2000" dirty="0" err="1"/>
              <a:t>o‘rganasiz</a:t>
            </a:r>
            <a:r>
              <a:rPr lang="en-US" sz="2000" dirty="0"/>
              <a:t>.</a:t>
            </a:r>
          </a:p>
        </p:txBody>
      </p:sp>
      <p:sp>
        <p:nvSpPr>
          <p:cNvPr id="6" name="Заголовок 5"/>
          <p:cNvSpPr>
            <a:spLocks noGrp="1"/>
          </p:cNvSpPr>
          <p:nvPr>
            <p:ph type="title"/>
          </p:nvPr>
        </p:nvSpPr>
        <p:spPr>
          <a:ln>
            <a:solidFill>
              <a:srgbClr val="FFFF00"/>
            </a:solidFill>
          </a:ln>
        </p:spPr>
        <p:txBody>
          <a:bodyPr>
            <a:normAutofit/>
          </a:bodyPr>
          <a:lstStyle/>
          <a:p>
            <a:r>
              <a:rPr lang="en-US" sz="3200" dirty="0" err="1">
                <a:ln>
                  <a:solidFill>
                    <a:schemeClr val="bg1"/>
                  </a:solidFill>
                </a:ln>
                <a:solidFill>
                  <a:schemeClr val="bg1"/>
                </a:solidFill>
                <a:effectLst>
                  <a:glow rad="228600">
                    <a:srgbClr val="FFC000"/>
                  </a:glow>
                </a:effectLst>
              </a:rPr>
              <a:t>Birgalikda</a:t>
            </a:r>
            <a:r>
              <a:rPr lang="en-US" sz="3200" dirty="0">
                <a:ln>
                  <a:solidFill>
                    <a:schemeClr val="bg1"/>
                  </a:solidFill>
                </a:ln>
                <a:solidFill>
                  <a:schemeClr val="bg1"/>
                </a:solidFill>
                <a:effectLst>
                  <a:glow rad="228600">
                    <a:srgbClr val="FFC000"/>
                  </a:glow>
                </a:effectLst>
              </a:rPr>
              <a:t> </a:t>
            </a:r>
            <a:r>
              <a:rPr lang="en-US" sz="3200" dirty="0" err="1">
                <a:ln>
                  <a:solidFill>
                    <a:schemeClr val="bg1"/>
                  </a:solidFill>
                </a:ln>
                <a:solidFill>
                  <a:schemeClr val="bg1"/>
                </a:solidFill>
                <a:effectLst>
                  <a:glow rad="228600">
                    <a:srgbClr val="FFC000"/>
                  </a:glow>
                </a:effectLst>
              </a:rPr>
              <a:t>o‘rganamiz</a:t>
            </a:r>
            <a:r>
              <a:rPr lang="en-US" sz="3200" dirty="0">
                <a:ln>
                  <a:solidFill>
                    <a:schemeClr val="bg1"/>
                  </a:solidFill>
                </a:ln>
                <a:solidFill>
                  <a:schemeClr val="bg1"/>
                </a:solidFill>
                <a:effectLst>
                  <a:glow rad="228600">
                    <a:srgbClr val="FFC000"/>
                  </a:glow>
                </a:effectLst>
              </a:rPr>
              <a:t> !</a:t>
            </a:r>
            <a:endParaRPr lang="ru-RU" sz="3200" dirty="0">
              <a:ln>
                <a:solidFill>
                  <a:schemeClr val="bg1"/>
                </a:solidFill>
              </a:ln>
              <a:solidFill>
                <a:schemeClr val="bg1"/>
              </a:solidFill>
              <a:effectLst>
                <a:glow rad="228600">
                  <a:srgbClr val="FFC000"/>
                </a:glow>
              </a:effectLst>
            </a:endParaRPr>
          </a:p>
        </p:txBody>
      </p:sp>
      <p:pic>
        <p:nvPicPr>
          <p:cNvPr id="4" name="Picture 2" descr="G:\Учебник\360_F_123796637_ZcawH5AwerwEr9n93S5VmrdISyR7SwUr  Series circuit images   stock adobe c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370" y="3840130"/>
            <a:ext cx="3777133" cy="208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Учебник\09d53deb2c4b44e7b287c74bad447a4b   Definition of a Simple Electrical Series Circuit  Sciencing   sciencing.com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818" y="3840130"/>
            <a:ext cx="3662352" cy="20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74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82" y="1701602"/>
            <a:ext cx="8231029" cy="4425982"/>
          </a:xfrm>
        </p:spPr>
        <p:txBody>
          <a:bodyPr>
            <a:noAutofit/>
          </a:bodyPr>
          <a:lstStyle/>
          <a:p>
            <a:r>
              <a:rPr lang="en-US" sz="2300" b="1" dirty="0" err="1"/>
              <a:t>Elementlari</a:t>
            </a:r>
            <a:r>
              <a:rPr lang="en-US" sz="2300" b="1" dirty="0"/>
              <a:t> </a:t>
            </a:r>
            <a:r>
              <a:rPr lang="en-US" sz="2300" b="1" dirty="0" err="1"/>
              <a:t>ketma-ket</a:t>
            </a:r>
            <a:r>
              <a:rPr lang="en-US" sz="2300" b="1" dirty="0"/>
              <a:t> </a:t>
            </a:r>
            <a:r>
              <a:rPr lang="en-US" sz="2300" b="1" dirty="0" err="1"/>
              <a:t>ulangan</a:t>
            </a:r>
            <a:r>
              <a:rPr lang="en-US" sz="2300" b="1" dirty="0"/>
              <a:t> </a:t>
            </a:r>
            <a:r>
              <a:rPr lang="en-US" sz="2300" b="1" dirty="0" err="1"/>
              <a:t>zanjirda</a:t>
            </a:r>
            <a:r>
              <a:rPr lang="en-US" sz="2300" b="1" dirty="0"/>
              <a:t> </a:t>
            </a:r>
            <a:r>
              <a:rPr lang="en-US" sz="2300" dirty="0" err="1"/>
              <a:t>barcha</a:t>
            </a:r>
            <a:r>
              <a:rPr lang="en-US" sz="2300" dirty="0"/>
              <a:t> </a:t>
            </a:r>
            <a:r>
              <a:rPr lang="en-US" sz="2300" dirty="0" err="1"/>
              <a:t>elementlar</a:t>
            </a:r>
            <a:r>
              <a:rPr lang="en-US" sz="2300" dirty="0"/>
              <a:t> </a:t>
            </a:r>
            <a:r>
              <a:rPr lang="en-US" sz="2300" dirty="0" err="1"/>
              <a:t>bitta</a:t>
            </a:r>
            <a:r>
              <a:rPr lang="en-US" sz="2300" dirty="0"/>
              <a:t> </a:t>
            </a:r>
            <a:r>
              <a:rPr lang="en-US" sz="2300" dirty="0" err="1"/>
              <a:t>chiziq</a:t>
            </a:r>
            <a:r>
              <a:rPr lang="en-US" sz="2300" dirty="0"/>
              <a:t> (</a:t>
            </a:r>
            <a:r>
              <a:rPr lang="en-US" sz="2300" dirty="0" err="1"/>
              <a:t>kontur</a:t>
            </a:r>
            <a:r>
              <a:rPr lang="en-US" sz="2300" dirty="0"/>
              <a:t>) </a:t>
            </a:r>
            <a:r>
              <a:rPr lang="en-US" sz="2300" dirty="0" err="1" smtClean="0"/>
              <a:t>bo‘ylab</a:t>
            </a:r>
            <a:r>
              <a:rPr lang="en-US" sz="2300" dirty="0" smtClean="0"/>
              <a:t> </a:t>
            </a:r>
            <a:r>
              <a:rPr lang="en-US" sz="2300" dirty="0" err="1" smtClean="0"/>
              <a:t>ulanadi</a:t>
            </a:r>
            <a:r>
              <a:rPr lang="en-US" sz="2300" dirty="0"/>
              <a:t>. </a:t>
            </a:r>
            <a:r>
              <a:rPr lang="en-US" sz="2300" dirty="0" err="1"/>
              <a:t>Quyida</a:t>
            </a:r>
            <a:r>
              <a:rPr lang="en-US" sz="2300" dirty="0"/>
              <a:t> </a:t>
            </a:r>
            <a:r>
              <a:rPr lang="en-US" sz="2300" dirty="0" err="1"/>
              <a:t>ko‘rsatilgan</a:t>
            </a:r>
            <a:r>
              <a:rPr lang="en-US" sz="2300" dirty="0"/>
              <a:t> </a:t>
            </a:r>
            <a:r>
              <a:rPr lang="en-US" sz="2300" dirty="0" err="1"/>
              <a:t>ketma-ket</a:t>
            </a:r>
            <a:r>
              <a:rPr lang="en-US" sz="2300" dirty="0"/>
              <a:t> </a:t>
            </a:r>
            <a:r>
              <a:rPr lang="en-US" sz="2300" dirty="0" err="1"/>
              <a:t>zanjirda</a:t>
            </a:r>
            <a:r>
              <a:rPr lang="en-US" sz="2300" dirty="0"/>
              <a:t> </a:t>
            </a:r>
            <a:r>
              <a:rPr lang="en-US" sz="2300" dirty="0" err="1"/>
              <a:t>elektr</a:t>
            </a:r>
            <a:r>
              <a:rPr lang="en-US" sz="2300" dirty="0"/>
              <a:t> </a:t>
            </a:r>
            <a:r>
              <a:rPr lang="en-US" sz="2300" dirty="0" err="1"/>
              <a:t>toki</a:t>
            </a:r>
            <a:r>
              <a:rPr lang="en-US" sz="2300" dirty="0"/>
              <a:t> </a:t>
            </a:r>
            <a:r>
              <a:rPr lang="en-US" sz="2300" dirty="0" err="1"/>
              <a:t>batareyadan</a:t>
            </a:r>
            <a:r>
              <a:rPr lang="en-US" sz="2300" dirty="0"/>
              <a:t> </a:t>
            </a:r>
            <a:r>
              <a:rPr lang="en-US" sz="2300" dirty="0" err="1"/>
              <a:t>kalit</a:t>
            </a:r>
            <a:r>
              <a:rPr lang="en-US" sz="2300" dirty="0"/>
              <a:t> </a:t>
            </a:r>
            <a:r>
              <a:rPr lang="en-US" sz="2300" dirty="0" err="1"/>
              <a:t>orqali</a:t>
            </a:r>
            <a:r>
              <a:rPr lang="en-US" sz="2300" dirty="0"/>
              <a:t> </a:t>
            </a:r>
            <a:r>
              <a:rPr lang="en-US" sz="2300" dirty="0" err="1" smtClean="0"/>
              <a:t>birinchi</a:t>
            </a:r>
            <a:r>
              <a:rPr lang="en-US" sz="2300" dirty="0"/>
              <a:t> </a:t>
            </a:r>
            <a:r>
              <a:rPr lang="en-US" sz="2300" dirty="0" err="1" smtClean="0"/>
              <a:t>chiroqqa</a:t>
            </a:r>
            <a:r>
              <a:rPr lang="en-US" sz="2300" dirty="0"/>
              <a:t>, </a:t>
            </a:r>
            <a:r>
              <a:rPr lang="en-US" sz="2300" dirty="0" err="1"/>
              <a:t>so‘ng</a:t>
            </a:r>
            <a:r>
              <a:rPr lang="en-US" sz="2300" dirty="0"/>
              <a:t> </a:t>
            </a:r>
            <a:r>
              <a:rPr lang="en-US" sz="2300" dirty="0" err="1"/>
              <a:t>ikkinchi</a:t>
            </a:r>
            <a:r>
              <a:rPr lang="en-US" sz="2300" dirty="0"/>
              <a:t> </a:t>
            </a:r>
            <a:r>
              <a:rPr lang="en-US" sz="2300" dirty="0" err="1"/>
              <a:t>chiroqqa</a:t>
            </a:r>
            <a:r>
              <a:rPr lang="en-US" sz="2300" dirty="0"/>
              <a:t> </a:t>
            </a:r>
            <a:r>
              <a:rPr lang="en-US" sz="2300" dirty="0" err="1"/>
              <a:t>va</a:t>
            </a:r>
            <a:r>
              <a:rPr lang="en-US" sz="2300" dirty="0"/>
              <a:t> </a:t>
            </a:r>
            <a:r>
              <a:rPr lang="en-US" sz="2300" dirty="0" err="1"/>
              <a:t>yana</a:t>
            </a:r>
            <a:r>
              <a:rPr lang="en-US" sz="2300" dirty="0"/>
              <a:t> </a:t>
            </a:r>
            <a:r>
              <a:rPr lang="en-US" sz="2300" dirty="0" err="1"/>
              <a:t>qaytib</a:t>
            </a:r>
            <a:r>
              <a:rPr lang="en-US" sz="2300" dirty="0"/>
              <a:t> </a:t>
            </a:r>
            <a:r>
              <a:rPr lang="en-US" sz="2300" dirty="0" err="1"/>
              <a:t>batareyaga</a:t>
            </a:r>
            <a:r>
              <a:rPr lang="en-US" sz="2300" dirty="0"/>
              <a:t> </a:t>
            </a:r>
            <a:r>
              <a:rPr lang="en-US" sz="2300" dirty="0" err="1"/>
              <a:t>keladi</a:t>
            </a:r>
            <a:r>
              <a:rPr lang="en-US" sz="2300" dirty="0"/>
              <a:t>.</a:t>
            </a:r>
            <a:endParaRPr lang="en-US" sz="2300" dirty="0">
              <a:solidFill>
                <a:srgbClr val="FF0000"/>
              </a:solidFill>
            </a:endParaRPr>
          </a:p>
        </p:txBody>
      </p:sp>
      <p:sp>
        <p:nvSpPr>
          <p:cNvPr id="6" name="Заголовок 5"/>
          <p:cNvSpPr>
            <a:spLocks noGrp="1"/>
          </p:cNvSpPr>
          <p:nvPr>
            <p:ph type="title"/>
          </p:nvPr>
        </p:nvSpPr>
        <p:spPr>
          <a:xfrm>
            <a:off x="457282" y="274702"/>
            <a:ext cx="8231029" cy="1260000"/>
          </a:xfrm>
          <a:ln>
            <a:solidFill>
              <a:srgbClr val="FFFF00"/>
            </a:solidFill>
          </a:ln>
        </p:spPr>
        <p:txBody>
          <a:bodyPr>
            <a:noAutofit/>
          </a:bodyPr>
          <a:lstStyle/>
          <a:p>
            <a:r>
              <a:rPr lang="nn-NO" sz="2800" b="1" dirty="0"/>
              <a:t>Elementlari ketma-ket ulangan elektr </a:t>
            </a:r>
            <a:r>
              <a:rPr lang="nn-NO" sz="2800" b="1" dirty="0" smtClean="0"/>
              <a:t>zanjir</a:t>
            </a:r>
            <a:endParaRPr lang="en-US"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386" y="3420165"/>
            <a:ext cx="7394873" cy="303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720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82" y="1629594"/>
            <a:ext cx="8231029" cy="4497990"/>
          </a:xfrm>
        </p:spPr>
        <p:txBody>
          <a:bodyPr>
            <a:noAutofit/>
          </a:bodyPr>
          <a:lstStyle/>
          <a:p>
            <a:r>
              <a:rPr lang="en-US" sz="2400" dirty="0" err="1"/>
              <a:t>Elektr</a:t>
            </a:r>
            <a:r>
              <a:rPr lang="en-US" sz="2400" dirty="0"/>
              <a:t> </a:t>
            </a:r>
            <a:r>
              <a:rPr lang="en-US" sz="2400" dirty="0" err="1"/>
              <a:t>toki</a:t>
            </a:r>
            <a:r>
              <a:rPr lang="en-US" sz="2400" dirty="0"/>
              <a:t> </a:t>
            </a:r>
            <a:r>
              <a:rPr lang="en-US" sz="2400" dirty="0" err="1"/>
              <a:t>bitta</a:t>
            </a:r>
            <a:r>
              <a:rPr lang="en-US" sz="2400" dirty="0"/>
              <a:t> </a:t>
            </a:r>
            <a:r>
              <a:rPr lang="en-US" sz="2400" dirty="0" err="1"/>
              <a:t>yo‘l</a:t>
            </a:r>
            <a:r>
              <a:rPr lang="en-US" sz="2400" dirty="0"/>
              <a:t> </a:t>
            </a:r>
            <a:r>
              <a:rPr lang="en-US" sz="2400" dirty="0" err="1"/>
              <a:t>bo‘ylab</a:t>
            </a:r>
            <a:r>
              <a:rPr lang="en-US" sz="2400" dirty="0"/>
              <a:t> </a:t>
            </a:r>
            <a:r>
              <a:rPr lang="en-US" sz="2400" dirty="0" err="1"/>
              <a:t>oqayotganida</a:t>
            </a:r>
            <a:r>
              <a:rPr lang="en-US" sz="2400" dirty="0"/>
              <a:t> </a:t>
            </a:r>
            <a:r>
              <a:rPr lang="en-US" sz="2400" dirty="0" err="1"/>
              <a:t>zanjirning</a:t>
            </a:r>
            <a:r>
              <a:rPr lang="en-US" sz="2400" dirty="0"/>
              <a:t> </a:t>
            </a:r>
            <a:r>
              <a:rPr lang="en-US" sz="2400" dirty="0" err="1"/>
              <a:t>har</a:t>
            </a:r>
            <a:r>
              <a:rPr lang="en-US" sz="2400" dirty="0"/>
              <a:t> </a:t>
            </a:r>
            <a:r>
              <a:rPr lang="en-US" sz="2400" dirty="0" err="1"/>
              <a:t>qanday</a:t>
            </a:r>
            <a:r>
              <a:rPr lang="en-US" sz="2400" dirty="0"/>
              <a:t> </a:t>
            </a:r>
            <a:r>
              <a:rPr lang="en-US" sz="2400" dirty="0" err="1"/>
              <a:t>qismidagi</a:t>
            </a:r>
            <a:r>
              <a:rPr lang="en-US" sz="2400" dirty="0"/>
              <a:t> </a:t>
            </a:r>
            <a:r>
              <a:rPr lang="en-US" sz="2400" dirty="0" err="1"/>
              <a:t>uzilish</a:t>
            </a:r>
            <a:r>
              <a:rPr lang="en-US" sz="2400" dirty="0"/>
              <a:t> </a:t>
            </a:r>
            <a:r>
              <a:rPr lang="en-US" sz="2400" dirty="0" err="1"/>
              <a:t>ochiq</a:t>
            </a:r>
            <a:r>
              <a:rPr lang="en-US" sz="2400" dirty="0"/>
              <a:t> </a:t>
            </a:r>
            <a:r>
              <a:rPr lang="en-US" sz="2400" dirty="0" err="1"/>
              <a:t>zanjir</a:t>
            </a:r>
            <a:r>
              <a:rPr lang="en-US" sz="2400" dirty="0"/>
              <a:t> </a:t>
            </a:r>
            <a:r>
              <a:rPr lang="en-US" sz="2400" dirty="0" err="1" smtClean="0"/>
              <a:t>hosil</a:t>
            </a:r>
            <a:r>
              <a:rPr lang="en-US" sz="2400" dirty="0"/>
              <a:t> </a:t>
            </a:r>
            <a:r>
              <a:rPr lang="en-US" sz="2400" dirty="0" err="1" smtClean="0"/>
              <a:t>bo‘lishiga</a:t>
            </a:r>
            <a:r>
              <a:rPr lang="en-US" sz="2400" dirty="0" smtClean="0"/>
              <a:t> </a:t>
            </a:r>
            <a:r>
              <a:rPr lang="en-US" sz="2400" dirty="0" err="1"/>
              <a:t>olib</a:t>
            </a:r>
            <a:r>
              <a:rPr lang="en-US" sz="2400" dirty="0"/>
              <a:t> </a:t>
            </a:r>
            <a:r>
              <a:rPr lang="en-US" sz="2400" dirty="0" err="1"/>
              <a:t>keladi</a:t>
            </a:r>
            <a:r>
              <a:rPr lang="en-US" sz="2400" dirty="0"/>
              <a:t>. </a:t>
            </a:r>
            <a:r>
              <a:rPr lang="en-US" sz="2400" dirty="0" err="1"/>
              <a:t>Natijada</a:t>
            </a:r>
            <a:r>
              <a:rPr lang="en-US" sz="2400" dirty="0"/>
              <a:t> </a:t>
            </a:r>
            <a:r>
              <a:rPr lang="en-US" sz="2400" dirty="0" err="1"/>
              <a:t>tokning</a:t>
            </a:r>
            <a:r>
              <a:rPr lang="en-US" sz="2400" dirty="0"/>
              <a:t> </a:t>
            </a:r>
            <a:r>
              <a:rPr lang="en-US" sz="2400" dirty="0" err="1"/>
              <a:t>o‘tishi</a:t>
            </a:r>
            <a:r>
              <a:rPr lang="en-US" sz="2400" dirty="0"/>
              <a:t> </a:t>
            </a:r>
            <a:r>
              <a:rPr lang="en-US" sz="2400" dirty="0" err="1"/>
              <a:t>to‘xtaydi</a:t>
            </a:r>
            <a:r>
              <a:rPr lang="en-US" sz="2400" dirty="0"/>
              <a:t>. </a:t>
            </a:r>
            <a:r>
              <a:rPr lang="en-US" sz="2400" dirty="0" err="1"/>
              <a:t>Bunday</a:t>
            </a:r>
            <a:r>
              <a:rPr lang="en-US" sz="2400" dirty="0"/>
              <a:t> </a:t>
            </a:r>
            <a:r>
              <a:rPr lang="en-US" sz="2400" dirty="0" err="1"/>
              <a:t>vaziyatda</a:t>
            </a:r>
            <a:r>
              <a:rPr lang="en-US" sz="2400" dirty="0"/>
              <a:t> </a:t>
            </a:r>
            <a:r>
              <a:rPr lang="en-US" sz="2400" dirty="0" err="1"/>
              <a:t>ketma-ket</a:t>
            </a:r>
            <a:r>
              <a:rPr lang="en-US" sz="2400" dirty="0"/>
              <a:t> </a:t>
            </a:r>
            <a:r>
              <a:rPr lang="en-US" sz="2400" dirty="0" err="1" smtClean="0"/>
              <a:t>zanjirdagi</a:t>
            </a:r>
            <a:r>
              <a:rPr lang="en-US" sz="2400" dirty="0"/>
              <a:t> </a:t>
            </a:r>
            <a:r>
              <a:rPr lang="en-US" sz="2400" dirty="0" err="1" smtClean="0"/>
              <a:t>elektr</a:t>
            </a:r>
            <a:r>
              <a:rPr lang="en-US" sz="2400" dirty="0" smtClean="0"/>
              <a:t> </a:t>
            </a:r>
            <a:r>
              <a:rPr lang="en-US" sz="2400" dirty="0" err="1"/>
              <a:t>chiroqlarning</a:t>
            </a:r>
            <a:r>
              <a:rPr lang="en-US" sz="2400" dirty="0"/>
              <a:t> </a:t>
            </a:r>
            <a:r>
              <a:rPr lang="en-US" sz="2400" dirty="0" err="1"/>
              <a:t>hech</a:t>
            </a:r>
            <a:r>
              <a:rPr lang="en-US" sz="2400" dirty="0"/>
              <a:t> </a:t>
            </a:r>
            <a:r>
              <a:rPr lang="en-US" sz="2400" dirty="0" err="1"/>
              <a:t>biri</a:t>
            </a:r>
            <a:r>
              <a:rPr lang="en-US" sz="2400" dirty="0"/>
              <a:t> </a:t>
            </a:r>
            <a:r>
              <a:rPr lang="en-US" sz="2400" dirty="0" err="1"/>
              <a:t>yonmaydi</a:t>
            </a:r>
            <a:r>
              <a:rPr lang="en-US" sz="2400" dirty="0"/>
              <a:t>.</a:t>
            </a:r>
          </a:p>
        </p:txBody>
      </p:sp>
      <p:sp>
        <p:nvSpPr>
          <p:cNvPr id="6" name="Заголовок 5"/>
          <p:cNvSpPr>
            <a:spLocks noGrp="1"/>
          </p:cNvSpPr>
          <p:nvPr>
            <p:ph type="title"/>
          </p:nvPr>
        </p:nvSpPr>
        <p:spPr>
          <a:ln>
            <a:solidFill>
              <a:srgbClr val="FFFF00"/>
            </a:solidFill>
          </a:ln>
        </p:spPr>
        <p:txBody>
          <a:bodyPr>
            <a:normAutofit/>
          </a:bodyPr>
          <a:lstStyle/>
          <a:p>
            <a:r>
              <a:rPr lang="en-US" sz="3200" dirty="0" err="1" smtClean="0">
                <a:ln>
                  <a:solidFill>
                    <a:schemeClr val="bg1"/>
                  </a:solidFill>
                </a:ln>
                <a:solidFill>
                  <a:schemeClr val="bg1"/>
                </a:solidFill>
                <a:effectLst>
                  <a:glow rad="228600">
                    <a:srgbClr val="FFC000"/>
                  </a:glow>
                </a:effectLst>
              </a:rPr>
              <a:t>Birgalikda</a:t>
            </a:r>
            <a:r>
              <a:rPr lang="en-US" sz="3200" dirty="0" smtClean="0">
                <a:ln>
                  <a:solidFill>
                    <a:schemeClr val="bg1"/>
                  </a:solidFill>
                </a:ln>
                <a:solidFill>
                  <a:schemeClr val="bg1"/>
                </a:solidFill>
                <a:effectLst>
                  <a:glow rad="228600">
                    <a:srgbClr val="FFC000"/>
                  </a:glow>
                </a:effectLst>
              </a:rPr>
              <a:t> </a:t>
            </a:r>
            <a:r>
              <a:rPr lang="en-US" sz="3200" dirty="0" err="1" smtClean="0">
                <a:ln>
                  <a:solidFill>
                    <a:schemeClr val="bg1"/>
                  </a:solidFill>
                </a:ln>
                <a:solidFill>
                  <a:schemeClr val="bg1"/>
                </a:solidFill>
                <a:effectLst>
                  <a:glow rad="228600">
                    <a:srgbClr val="FFC000"/>
                  </a:glow>
                </a:effectLst>
              </a:rPr>
              <a:t>o‘rganamiz</a:t>
            </a:r>
            <a:r>
              <a:rPr lang="en-US" sz="3200" dirty="0" smtClean="0">
                <a:ln>
                  <a:solidFill>
                    <a:schemeClr val="bg1"/>
                  </a:solidFill>
                </a:ln>
                <a:solidFill>
                  <a:schemeClr val="bg1"/>
                </a:solidFill>
                <a:effectLst>
                  <a:glow rad="228600">
                    <a:srgbClr val="FFC000"/>
                  </a:glow>
                </a:effectLst>
              </a:rPr>
              <a:t> !</a:t>
            </a:r>
            <a:endParaRPr lang="ru-RU" sz="3200" dirty="0">
              <a:ln>
                <a:solidFill>
                  <a:schemeClr val="bg1"/>
                </a:solidFill>
              </a:ln>
              <a:solidFill>
                <a:schemeClr val="bg1"/>
              </a:solidFill>
              <a:effectLst>
                <a:glow rad="228600">
                  <a:srgbClr val="FFC000"/>
                </a:glow>
              </a:effectLst>
            </a:endParaRPr>
          </a:p>
        </p:txBody>
      </p:sp>
      <p:pic>
        <p:nvPicPr>
          <p:cNvPr id="6146" name="Picture 2" descr="D:\Фото\5-класс Естественные науки\5 class Science\5 class Science\happy-cute-kids-basic-learning-method-set   istockphoto com.jpg"/>
          <p:cNvPicPr>
            <a:picLocks noChangeAspect="1" noChangeArrowheads="1"/>
          </p:cNvPicPr>
          <p:nvPr/>
        </p:nvPicPr>
        <p:blipFill rotWithShape="1">
          <a:blip r:embed="rId2">
            <a:extLst>
              <a:ext uri="{28A0092B-C50C-407E-A947-70E740481C1C}">
                <a14:useLocalDpi xmlns:a14="http://schemas.microsoft.com/office/drawing/2010/main" val="0"/>
              </a:ext>
            </a:extLst>
          </a:blip>
          <a:srcRect l="72453" b="21888"/>
          <a:stretch/>
        </p:blipFill>
        <p:spPr bwMode="auto">
          <a:xfrm>
            <a:off x="684362" y="3434814"/>
            <a:ext cx="1921215" cy="306003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657" y="4365898"/>
            <a:ext cx="2766990" cy="212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316440" y="4321301"/>
            <a:ext cx="720080" cy="26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ьная выноска 2"/>
          <p:cNvSpPr/>
          <p:nvPr/>
        </p:nvSpPr>
        <p:spPr>
          <a:xfrm>
            <a:off x="2005009" y="3213770"/>
            <a:ext cx="1559673" cy="1299614"/>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dirty="0">
              <a:solidFill>
                <a:schemeClr val="tx1"/>
              </a:solidFill>
            </a:endParaRPr>
          </a:p>
        </p:txBody>
      </p:sp>
      <p:pic>
        <p:nvPicPr>
          <p:cNvPr id="8" name="Picture 2" descr="D:\Фото\5-класс Естественные науки\5 class Science\5 class Science\happy-cute-kids-basic-learning-method-set   istockphoto com.jpg"/>
          <p:cNvPicPr>
            <a:picLocks noChangeAspect="1" noChangeArrowheads="1"/>
          </p:cNvPicPr>
          <p:nvPr/>
        </p:nvPicPr>
        <p:blipFill rotWithShape="1">
          <a:blip r:embed="rId2">
            <a:extLst>
              <a:ext uri="{28A0092B-C50C-407E-A947-70E740481C1C}">
                <a14:useLocalDpi xmlns:a14="http://schemas.microsoft.com/office/drawing/2010/main" val="0"/>
              </a:ext>
            </a:extLst>
          </a:blip>
          <a:srcRect l="28114" r="50947" b="21888"/>
          <a:stretch/>
        </p:blipFill>
        <p:spPr bwMode="auto">
          <a:xfrm flipH="1">
            <a:off x="6844258" y="3434814"/>
            <a:ext cx="1460309" cy="3060038"/>
          </a:xfrm>
          <a:prstGeom prst="rect">
            <a:avLst/>
          </a:prstGeom>
          <a:noFill/>
          <a:extLst>
            <a:ext uri="{909E8E84-426E-40DD-AFC4-6F175D3DCCD1}">
              <a14:hiddenFill xmlns:a14="http://schemas.microsoft.com/office/drawing/2010/main">
                <a:solidFill>
                  <a:srgbClr val="FFFFFF"/>
                </a:solidFill>
              </a14:hiddenFill>
            </a:ext>
          </a:extLst>
        </p:spPr>
      </p:pic>
      <p:sp>
        <p:nvSpPr>
          <p:cNvPr id="9" name="Овальная выноска 8"/>
          <p:cNvSpPr/>
          <p:nvPr/>
        </p:nvSpPr>
        <p:spPr>
          <a:xfrm flipH="1">
            <a:off x="5389385" y="3213770"/>
            <a:ext cx="1559673" cy="1299614"/>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ьная выноска 9"/>
          <p:cNvSpPr/>
          <p:nvPr/>
        </p:nvSpPr>
        <p:spPr>
          <a:xfrm>
            <a:off x="1764482" y="3141762"/>
            <a:ext cx="2072113" cy="1380006"/>
          </a:xfrm>
          <a:prstGeom prst="wedgeEllipse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Agar </a:t>
            </a:r>
            <a:r>
              <a:rPr lang="en-US" sz="1000" dirty="0" err="1">
                <a:solidFill>
                  <a:schemeClr val="tx1"/>
                </a:solidFill>
              </a:rPr>
              <a:t>zanjir</a:t>
            </a:r>
            <a:endParaRPr lang="en-US" sz="1000" dirty="0">
              <a:solidFill>
                <a:schemeClr val="tx1"/>
              </a:solidFill>
            </a:endParaRPr>
          </a:p>
          <a:p>
            <a:pPr algn="ctr"/>
            <a:r>
              <a:rPr lang="en-US" sz="1000" dirty="0" err="1">
                <a:solidFill>
                  <a:schemeClr val="tx1"/>
                </a:solidFill>
              </a:rPr>
              <a:t>elementlaridan</a:t>
            </a:r>
            <a:r>
              <a:rPr lang="en-US" sz="1000" dirty="0">
                <a:solidFill>
                  <a:schemeClr val="tx1"/>
                </a:solidFill>
              </a:rPr>
              <a:t> </a:t>
            </a:r>
            <a:r>
              <a:rPr lang="en-US" sz="1000" dirty="0" err="1">
                <a:solidFill>
                  <a:schemeClr val="tx1"/>
                </a:solidFill>
              </a:rPr>
              <a:t>biri</a:t>
            </a:r>
            <a:endParaRPr lang="en-US" sz="1000" dirty="0">
              <a:solidFill>
                <a:schemeClr val="tx1"/>
              </a:solidFill>
            </a:endParaRPr>
          </a:p>
          <a:p>
            <a:pPr algn="ctr"/>
            <a:r>
              <a:rPr lang="es-ES" sz="1000" dirty="0">
                <a:solidFill>
                  <a:schemeClr val="tx1"/>
                </a:solidFill>
              </a:rPr>
              <a:t>ishlamay qolsa yoki zanjir uzilib</a:t>
            </a:r>
          </a:p>
          <a:p>
            <a:pPr algn="ctr"/>
            <a:r>
              <a:rPr lang="en-US" sz="1000" dirty="0" err="1">
                <a:solidFill>
                  <a:schemeClr val="tx1"/>
                </a:solidFill>
              </a:rPr>
              <a:t>qolsa</a:t>
            </a:r>
            <a:r>
              <a:rPr lang="en-US" sz="1000" dirty="0">
                <a:solidFill>
                  <a:schemeClr val="tx1"/>
                </a:solidFill>
              </a:rPr>
              <a:t>, </a:t>
            </a:r>
            <a:r>
              <a:rPr lang="en-US" sz="1000" dirty="0" err="1">
                <a:solidFill>
                  <a:schemeClr val="tx1"/>
                </a:solidFill>
              </a:rPr>
              <a:t>ketma-ket</a:t>
            </a:r>
            <a:r>
              <a:rPr lang="en-US" sz="1000" dirty="0">
                <a:solidFill>
                  <a:schemeClr val="tx1"/>
                </a:solidFill>
              </a:rPr>
              <a:t> </a:t>
            </a:r>
            <a:r>
              <a:rPr lang="en-US" sz="1000" dirty="0" err="1">
                <a:solidFill>
                  <a:schemeClr val="tx1"/>
                </a:solidFill>
              </a:rPr>
              <a:t>zanjir</a:t>
            </a:r>
            <a:endParaRPr lang="en-US" sz="1000" dirty="0">
              <a:solidFill>
                <a:schemeClr val="tx1"/>
              </a:solidFill>
            </a:endParaRPr>
          </a:p>
          <a:p>
            <a:pPr algn="ctr"/>
            <a:r>
              <a:rPr lang="en-US" sz="1000" dirty="0" err="1">
                <a:solidFill>
                  <a:schemeClr val="tx1"/>
                </a:solidFill>
              </a:rPr>
              <a:t>ishlamay</a:t>
            </a:r>
            <a:r>
              <a:rPr lang="en-US" sz="1000" dirty="0">
                <a:solidFill>
                  <a:schemeClr val="tx1"/>
                </a:solidFill>
              </a:rPr>
              <a:t> </a:t>
            </a:r>
            <a:r>
              <a:rPr lang="en-US" sz="1000" dirty="0" err="1">
                <a:solidFill>
                  <a:schemeClr val="tx1"/>
                </a:solidFill>
              </a:rPr>
              <a:t>qoladi</a:t>
            </a:r>
            <a:r>
              <a:rPr lang="en-US" sz="1000" dirty="0">
                <a:solidFill>
                  <a:schemeClr val="tx1"/>
                </a:solidFill>
              </a:rPr>
              <a:t>.</a:t>
            </a:r>
            <a:endParaRPr lang="ru-RU" sz="1000" dirty="0">
              <a:solidFill>
                <a:schemeClr val="tx1"/>
              </a:solidFill>
            </a:endParaRPr>
          </a:p>
        </p:txBody>
      </p:sp>
      <p:sp>
        <p:nvSpPr>
          <p:cNvPr id="11" name="Овальная выноска 10"/>
          <p:cNvSpPr/>
          <p:nvPr/>
        </p:nvSpPr>
        <p:spPr>
          <a:xfrm>
            <a:off x="5148858" y="3201916"/>
            <a:ext cx="2072113" cy="1380006"/>
          </a:xfrm>
          <a:prstGeom prst="wedgeEllipse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Chunki</a:t>
            </a:r>
            <a:r>
              <a:rPr lang="en-US" sz="1200" dirty="0">
                <a:solidFill>
                  <a:schemeClr val="tx1"/>
                </a:solidFill>
              </a:rPr>
              <a:t> </a:t>
            </a:r>
            <a:r>
              <a:rPr lang="en-US" sz="1200" dirty="0" err="1">
                <a:solidFill>
                  <a:schemeClr val="tx1"/>
                </a:solidFill>
              </a:rPr>
              <a:t>elektr</a:t>
            </a:r>
            <a:r>
              <a:rPr lang="en-US" sz="1200" dirty="0">
                <a:solidFill>
                  <a:schemeClr val="tx1"/>
                </a:solidFill>
              </a:rPr>
              <a:t> </a:t>
            </a:r>
            <a:r>
              <a:rPr lang="en-US" sz="1200" dirty="0" err="1">
                <a:solidFill>
                  <a:schemeClr val="tx1"/>
                </a:solidFill>
              </a:rPr>
              <a:t>tokining</a:t>
            </a:r>
            <a:r>
              <a:rPr lang="en-US" sz="1200" dirty="0">
                <a:solidFill>
                  <a:schemeClr val="tx1"/>
                </a:solidFill>
              </a:rPr>
              <a:t> </a:t>
            </a:r>
            <a:r>
              <a:rPr lang="en-US" sz="1200" dirty="0" err="1">
                <a:solidFill>
                  <a:schemeClr val="tx1"/>
                </a:solidFill>
              </a:rPr>
              <a:t>yo‘li</a:t>
            </a:r>
            <a:endParaRPr lang="en-US" sz="1200" dirty="0">
              <a:solidFill>
                <a:schemeClr val="tx1"/>
              </a:solidFill>
            </a:endParaRPr>
          </a:p>
          <a:p>
            <a:pPr algn="ctr"/>
            <a:r>
              <a:rPr lang="en-US" sz="1200" dirty="0" err="1">
                <a:solidFill>
                  <a:schemeClr val="tx1"/>
                </a:solidFill>
              </a:rPr>
              <a:t>uziladi</a:t>
            </a:r>
            <a:r>
              <a:rPr lang="en-US" sz="1200" dirty="0">
                <a:solidFill>
                  <a:schemeClr val="tx1"/>
                </a:solidFill>
              </a:rPr>
              <a:t> </a:t>
            </a:r>
            <a:r>
              <a:rPr lang="en-US" sz="1200" dirty="0" err="1">
                <a:solidFill>
                  <a:schemeClr val="tx1"/>
                </a:solidFill>
              </a:rPr>
              <a:t>va</a:t>
            </a:r>
            <a:r>
              <a:rPr lang="en-US" sz="1200" dirty="0">
                <a:solidFill>
                  <a:schemeClr val="tx1"/>
                </a:solidFill>
              </a:rPr>
              <a:t> </a:t>
            </a:r>
            <a:r>
              <a:rPr lang="en-US" sz="1200" dirty="0" err="1">
                <a:solidFill>
                  <a:schemeClr val="tx1"/>
                </a:solidFill>
              </a:rPr>
              <a:t>ochiq</a:t>
            </a:r>
            <a:r>
              <a:rPr lang="en-US" sz="1200" dirty="0">
                <a:solidFill>
                  <a:schemeClr val="tx1"/>
                </a:solidFill>
              </a:rPr>
              <a:t> </a:t>
            </a:r>
            <a:r>
              <a:rPr lang="en-US" sz="1200" dirty="0" err="1">
                <a:solidFill>
                  <a:schemeClr val="tx1"/>
                </a:solidFill>
              </a:rPr>
              <a:t>zanjir</a:t>
            </a:r>
            <a:r>
              <a:rPr lang="en-US" sz="1200" dirty="0">
                <a:solidFill>
                  <a:schemeClr val="tx1"/>
                </a:solidFill>
              </a:rPr>
              <a:t> </a:t>
            </a:r>
            <a:r>
              <a:rPr lang="en-US" sz="1200" dirty="0" err="1">
                <a:solidFill>
                  <a:schemeClr val="tx1"/>
                </a:solidFill>
              </a:rPr>
              <a:t>hosil</a:t>
            </a:r>
            <a:endParaRPr lang="en-US" sz="1200" dirty="0">
              <a:solidFill>
                <a:schemeClr val="tx1"/>
              </a:solidFill>
            </a:endParaRPr>
          </a:p>
          <a:p>
            <a:pPr algn="ctr"/>
            <a:r>
              <a:rPr lang="en-US" sz="1200" dirty="0" err="1">
                <a:solidFill>
                  <a:schemeClr val="tx1"/>
                </a:solidFill>
              </a:rPr>
              <a:t>bo‘ladi</a:t>
            </a:r>
            <a:r>
              <a:rPr lang="en-US" sz="1200" dirty="0">
                <a:solidFill>
                  <a:schemeClr val="tx1"/>
                </a:solidFill>
              </a:rPr>
              <a:t>.</a:t>
            </a:r>
            <a:endParaRPr lang="ru-RU" sz="1200" dirty="0">
              <a:solidFill>
                <a:schemeClr val="tx1"/>
              </a:solidFill>
            </a:endParaRPr>
          </a:p>
        </p:txBody>
      </p:sp>
    </p:spTree>
    <p:extLst>
      <p:ext uri="{BB962C8B-B14F-4D97-AF65-F5344CB8AC3E}">
        <p14:creationId xmlns:p14="http://schemas.microsoft.com/office/powerpoint/2010/main" val="151009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82" y="1629594"/>
            <a:ext cx="8231029" cy="4497990"/>
          </a:xfrm>
        </p:spPr>
        <p:txBody>
          <a:bodyPr>
            <a:noAutofit/>
          </a:bodyPr>
          <a:lstStyle/>
          <a:p>
            <a:r>
              <a:rPr lang="en-US" sz="2000" b="1" dirty="0" err="1" smtClean="0"/>
              <a:t>Elementlari</a:t>
            </a:r>
            <a:r>
              <a:rPr lang="en-US" sz="2000" b="1" dirty="0" smtClean="0"/>
              <a:t> </a:t>
            </a:r>
            <a:r>
              <a:rPr lang="en-US" sz="2000" b="1" dirty="0"/>
              <a:t>parallel </a:t>
            </a:r>
            <a:r>
              <a:rPr lang="en-US" sz="2000" b="1" dirty="0" err="1"/>
              <a:t>ulangan</a:t>
            </a:r>
            <a:r>
              <a:rPr lang="en-US" sz="2000" b="1" dirty="0"/>
              <a:t> </a:t>
            </a:r>
            <a:r>
              <a:rPr lang="en-US" sz="2000" b="1" dirty="0" err="1"/>
              <a:t>elektr</a:t>
            </a:r>
            <a:r>
              <a:rPr lang="en-US" sz="2000" b="1" dirty="0"/>
              <a:t> </a:t>
            </a:r>
            <a:r>
              <a:rPr lang="en-US" sz="2000" b="1" dirty="0" err="1"/>
              <a:t>zanjirda</a:t>
            </a:r>
            <a:r>
              <a:rPr lang="en-US" sz="2000" b="1" dirty="0"/>
              <a:t> </a:t>
            </a:r>
            <a:r>
              <a:rPr lang="en-US" sz="2000" dirty="0" err="1"/>
              <a:t>elementlarning</a:t>
            </a:r>
            <a:r>
              <a:rPr lang="en-US" sz="2000" dirty="0"/>
              <a:t> </a:t>
            </a:r>
            <a:r>
              <a:rPr lang="en-US" sz="2000" dirty="0" err="1"/>
              <a:t>ixtiyoriy</a:t>
            </a:r>
            <a:r>
              <a:rPr lang="en-US" sz="2000" dirty="0"/>
              <a:t> </a:t>
            </a:r>
            <a:r>
              <a:rPr lang="en-US" sz="2000" dirty="0" err="1"/>
              <a:t>bitta</a:t>
            </a:r>
            <a:r>
              <a:rPr lang="en-US" sz="2000" dirty="0"/>
              <a:t> </a:t>
            </a:r>
            <a:r>
              <a:rPr lang="en-US" sz="2000" dirty="0" err="1"/>
              <a:t>uchi</a:t>
            </a:r>
            <a:r>
              <a:rPr lang="en-US" sz="2000" dirty="0"/>
              <a:t> </a:t>
            </a:r>
            <a:r>
              <a:rPr lang="en-US" sz="2000" dirty="0" err="1" smtClean="0"/>
              <a:t>o‘zaro</a:t>
            </a:r>
            <a:r>
              <a:rPr lang="en-US" sz="2000" dirty="0" smtClean="0"/>
              <a:t> </a:t>
            </a:r>
            <a:r>
              <a:rPr lang="en-US" sz="2000" dirty="0" err="1" smtClean="0"/>
              <a:t>ulanib</a:t>
            </a:r>
            <a:r>
              <a:rPr lang="en-US" sz="2000" dirty="0"/>
              <a:t>, </a:t>
            </a:r>
            <a:r>
              <a:rPr lang="en-US" sz="2000" dirty="0" err="1"/>
              <a:t>umumiy</a:t>
            </a:r>
            <a:r>
              <a:rPr lang="en-US" sz="2000" dirty="0"/>
              <a:t> </a:t>
            </a:r>
            <a:r>
              <a:rPr lang="en-US" sz="2000" dirty="0" err="1"/>
              <a:t>sim</a:t>
            </a:r>
            <a:r>
              <a:rPr lang="en-US" sz="2000" dirty="0"/>
              <a:t> </a:t>
            </a:r>
            <a:r>
              <a:rPr lang="en-US" sz="2000" dirty="0" err="1"/>
              <a:t>orqali</a:t>
            </a:r>
            <a:r>
              <a:rPr lang="en-US" sz="2000" dirty="0"/>
              <a:t> </a:t>
            </a:r>
            <a:r>
              <a:rPr lang="en-US" sz="2000" dirty="0" err="1"/>
              <a:t>elektr</a:t>
            </a:r>
            <a:r>
              <a:rPr lang="en-US" sz="2000" dirty="0"/>
              <a:t> </a:t>
            </a:r>
            <a:r>
              <a:rPr lang="en-US" sz="2000" dirty="0" err="1"/>
              <a:t>batareyasining</a:t>
            </a:r>
            <a:r>
              <a:rPr lang="en-US" sz="2000" dirty="0"/>
              <a:t> </a:t>
            </a:r>
            <a:r>
              <a:rPr lang="en-US" sz="2000" dirty="0" err="1"/>
              <a:t>bitta</a:t>
            </a:r>
            <a:r>
              <a:rPr lang="en-US" sz="2000" dirty="0"/>
              <a:t> </a:t>
            </a:r>
            <a:r>
              <a:rPr lang="en-US" sz="2000" dirty="0" err="1"/>
              <a:t>qutbiga</a:t>
            </a:r>
            <a:r>
              <a:rPr lang="en-US" sz="2000" dirty="0"/>
              <a:t>, </a:t>
            </a:r>
            <a:r>
              <a:rPr lang="en-US" sz="2000" dirty="0" err="1"/>
              <a:t>masalan</a:t>
            </a:r>
            <a:r>
              <a:rPr lang="en-US" sz="2000" dirty="0"/>
              <a:t>, </a:t>
            </a:r>
            <a:r>
              <a:rPr lang="en-US" sz="2000" dirty="0" err="1"/>
              <a:t>manfiy</a:t>
            </a:r>
            <a:r>
              <a:rPr lang="en-US" sz="2000" dirty="0"/>
              <a:t> (–)</a:t>
            </a:r>
            <a:r>
              <a:rPr lang="en-US" sz="2000" dirty="0" err="1" smtClean="0"/>
              <a:t>ga</a:t>
            </a:r>
            <a:r>
              <a:rPr lang="en-US" sz="2000" dirty="0"/>
              <a:t> </a:t>
            </a:r>
            <a:r>
              <a:rPr lang="en-US" sz="2000" dirty="0" err="1" smtClean="0"/>
              <a:t>ulanadi</a:t>
            </a:r>
            <a:r>
              <a:rPr lang="en-US" sz="2000" dirty="0"/>
              <a:t>. </a:t>
            </a:r>
            <a:r>
              <a:rPr lang="en-US" sz="2000" dirty="0" err="1"/>
              <a:t>Elementlarning</a:t>
            </a:r>
            <a:r>
              <a:rPr lang="en-US" sz="2000" dirty="0"/>
              <a:t> </a:t>
            </a:r>
            <a:r>
              <a:rPr lang="en-US" sz="2000" dirty="0" err="1"/>
              <a:t>ikkinchi</a:t>
            </a:r>
            <a:r>
              <a:rPr lang="en-US" sz="2000" dirty="0"/>
              <a:t> </a:t>
            </a:r>
            <a:r>
              <a:rPr lang="en-US" sz="2000" dirty="0" err="1"/>
              <a:t>uchlari</a:t>
            </a:r>
            <a:r>
              <a:rPr lang="en-US" sz="2000" dirty="0"/>
              <a:t> </a:t>
            </a:r>
            <a:r>
              <a:rPr lang="en-US" sz="2000" dirty="0" err="1"/>
              <a:t>kalit</a:t>
            </a:r>
            <a:r>
              <a:rPr lang="en-US" sz="2000" dirty="0"/>
              <a:t> </a:t>
            </a:r>
            <a:r>
              <a:rPr lang="en-US" sz="2000" dirty="0" err="1"/>
              <a:t>orqali</a:t>
            </a:r>
            <a:r>
              <a:rPr lang="en-US" sz="2000" dirty="0"/>
              <a:t> </a:t>
            </a:r>
            <a:r>
              <a:rPr lang="en-US" sz="2000" dirty="0" err="1"/>
              <a:t>o‘zaro</a:t>
            </a:r>
            <a:r>
              <a:rPr lang="en-US" sz="2000" dirty="0"/>
              <a:t> </a:t>
            </a:r>
            <a:r>
              <a:rPr lang="en-US" sz="2000" dirty="0" err="1"/>
              <a:t>ulanib</a:t>
            </a:r>
            <a:r>
              <a:rPr lang="en-US" sz="2000" dirty="0"/>
              <a:t>, </a:t>
            </a:r>
            <a:r>
              <a:rPr lang="en-US" sz="2000" dirty="0" err="1"/>
              <a:t>umumiy</a:t>
            </a:r>
            <a:r>
              <a:rPr lang="en-US" sz="2000" dirty="0"/>
              <a:t> </a:t>
            </a:r>
            <a:r>
              <a:rPr lang="en-US" sz="2000" dirty="0" err="1"/>
              <a:t>sim</a:t>
            </a:r>
            <a:r>
              <a:rPr lang="en-US" sz="2000" dirty="0"/>
              <a:t> </a:t>
            </a:r>
            <a:r>
              <a:rPr lang="en-US" sz="2000" dirty="0" err="1"/>
              <a:t>orqali</a:t>
            </a:r>
            <a:r>
              <a:rPr lang="en-US" sz="2000" dirty="0"/>
              <a:t> </a:t>
            </a:r>
            <a:r>
              <a:rPr lang="en-US" sz="2000" dirty="0" err="1" smtClean="0"/>
              <a:t>elektrbatareyasining</a:t>
            </a:r>
            <a:r>
              <a:rPr lang="en-US" sz="2000" dirty="0" smtClean="0"/>
              <a:t> </a:t>
            </a:r>
            <a:r>
              <a:rPr lang="en-US" sz="2000" dirty="0" err="1"/>
              <a:t>ikkinchi</a:t>
            </a:r>
            <a:r>
              <a:rPr lang="en-US" sz="2000" dirty="0"/>
              <a:t> </a:t>
            </a:r>
            <a:r>
              <a:rPr lang="en-US" sz="2000" dirty="0" err="1"/>
              <a:t>qutbi</a:t>
            </a:r>
            <a:r>
              <a:rPr lang="en-US" sz="2000" dirty="0"/>
              <a:t>, </a:t>
            </a:r>
            <a:r>
              <a:rPr lang="en-US" sz="2000" dirty="0" err="1"/>
              <a:t>ya’ni</a:t>
            </a:r>
            <a:r>
              <a:rPr lang="en-US" sz="2000" dirty="0"/>
              <a:t> </a:t>
            </a:r>
            <a:r>
              <a:rPr lang="en-US" sz="2000" dirty="0" err="1"/>
              <a:t>musbat</a:t>
            </a:r>
            <a:r>
              <a:rPr lang="en-US" sz="2000" dirty="0"/>
              <a:t> (+)</a:t>
            </a:r>
            <a:r>
              <a:rPr lang="en-US" sz="2000" dirty="0" err="1"/>
              <a:t>ga</a:t>
            </a:r>
            <a:r>
              <a:rPr lang="en-US" sz="2000" dirty="0"/>
              <a:t> </a:t>
            </a:r>
            <a:r>
              <a:rPr lang="en-US" sz="2000" dirty="0" err="1"/>
              <a:t>ulanadi</a:t>
            </a:r>
            <a:r>
              <a:rPr lang="en-US" sz="2000" dirty="0"/>
              <a:t>. </a:t>
            </a:r>
            <a:endParaRPr lang="en-US" sz="2000" dirty="0" smtClean="0"/>
          </a:p>
        </p:txBody>
      </p:sp>
      <p:sp>
        <p:nvSpPr>
          <p:cNvPr id="6" name="Заголовок 5"/>
          <p:cNvSpPr>
            <a:spLocks noGrp="1"/>
          </p:cNvSpPr>
          <p:nvPr>
            <p:ph type="title"/>
          </p:nvPr>
        </p:nvSpPr>
        <p:spPr>
          <a:ln>
            <a:solidFill>
              <a:srgbClr val="FFFF00"/>
            </a:solidFill>
          </a:ln>
        </p:spPr>
        <p:txBody>
          <a:bodyPr>
            <a:normAutofit/>
          </a:bodyPr>
          <a:lstStyle/>
          <a:p>
            <a:r>
              <a:rPr lang="nn-NO" sz="2800" b="1" dirty="0"/>
              <a:t>Elementlari parallel ulangan elektr zanjir</a:t>
            </a:r>
            <a:endParaRPr lang="ru-RU" sz="2800" dirty="0">
              <a:ln>
                <a:solidFill>
                  <a:schemeClr val="bg1"/>
                </a:solidFill>
              </a:ln>
              <a:solidFill>
                <a:schemeClr val="bg1"/>
              </a:solidFill>
              <a:effectLst>
                <a:glow rad="228600">
                  <a:srgbClr val="FFC000"/>
                </a:glo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529" y="3285778"/>
            <a:ext cx="4803985"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03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4663</TotalTime>
  <Words>946</Words>
  <Application>Microsoft Office PowerPoint</Application>
  <PresentationFormat>Произвольный</PresentationFormat>
  <Paragraphs>125</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ASSALOMU ALAYKUM !</vt:lpstr>
      <vt:lpstr>Презентация PowerPoint</vt:lpstr>
      <vt:lpstr>Презентация PowerPoint</vt:lpstr>
      <vt:lpstr>Birgalikda tadqiq etamiz !</vt:lpstr>
      <vt:lpstr>Birgalikda tadqiq etamiz !</vt:lpstr>
      <vt:lpstr>Birgalikda o‘rganamiz !</vt:lpstr>
      <vt:lpstr>Elementlari ketma-ket ulangan elektr zanjir</vt:lpstr>
      <vt:lpstr>Birgalikda o‘rganamiz !</vt:lpstr>
      <vt:lpstr>Elementlari parallel ulangan elektr zanjir</vt:lpstr>
      <vt:lpstr>Elementlari parallel ulangan elektr zanjir</vt:lpstr>
      <vt:lpstr>Qaysi elektr zanjirdagi chiroqlar yorqinroq yonadi?</vt:lpstr>
      <vt:lpstr>Quyidagi zanjirda bir xil chiroqlar parallel ulangan. Elektr toki rasmda strelkalar bilan ko‘rsatilgan yo‘nalishlarda oqadi. Chiroqlar batareyadan bir xil miqdorda energiya oladi. </vt:lpstr>
      <vt:lpstr>Chiroqlar va batareyalarning soni bir xil bo‘lsa ham, parallel zanjirdagi chiroqlar ketma-ket zanjirdagi chiroqlarga nisbatan yorqinroq yonadi. Yuqorida ko‘rsatilgan ketma-ket va parallel zanjirlarni tuzing hamda chiroqlarning yorqinligini taqqoslang.</vt:lpstr>
      <vt:lpstr>Презентация PowerPoint</vt:lpstr>
      <vt:lpstr>Tasavvur qiling, oila a’zolaringiz xonani bezatish uchun osma elektr chiroqlar sotib oldi. Osma elektr chiroqlar manbaga ulanganda ular yonmadi. Chiroqlar tekshirilganda ulardan biri buzilganini sezib qoldingiz. Nima uchun qolgan chiroqlar ham yonmadi? Qanday turdagi zanjir buning oldini olishi mumkin edi? Daftaringizga javobingizni ifodalovchi rasm chizing.</vt:lpstr>
      <vt:lpstr>                  Texnologiya haqida suhbat</vt:lpstr>
      <vt:lpstr>Презентация PowerPoint</vt:lpstr>
      <vt:lpstr>Quyidagi qaysi ko‘nikmalarni egalladingiz?</vt:lpstr>
      <vt:lpstr>© Foydalanilgan adabiyotlar:</vt:lpstr>
      <vt:lpstr>© Internet manbalari:</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ASSALOMU ALAYKUM !</dc:title>
  <dc:creator>Пользователь Windows</dc:creator>
  <cp:lastModifiedBy>Пользователь Windows</cp:lastModifiedBy>
  <cp:revision>323</cp:revision>
  <dcterms:created xsi:type="dcterms:W3CDTF">2023-09-26T01:47:41Z</dcterms:created>
  <dcterms:modified xsi:type="dcterms:W3CDTF">2025-03-28T17:44:14Z</dcterms:modified>
</cp:coreProperties>
</file>