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6" r:id="rId2"/>
    <p:sldId id="477" r:id="rId3"/>
    <p:sldId id="478" r:id="rId4"/>
    <p:sldId id="479" r:id="rId5"/>
    <p:sldId id="480" r:id="rId6"/>
    <p:sldId id="481" r:id="rId7"/>
    <p:sldId id="482" r:id="rId8"/>
    <p:sldId id="483" r:id="rId9"/>
    <p:sldId id="484" r:id="rId10"/>
    <p:sldId id="485" r:id="rId11"/>
    <p:sldId id="486" r:id="rId12"/>
    <p:sldId id="490" r:id="rId13"/>
    <p:sldId id="491" r:id="rId14"/>
    <p:sldId id="49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FF33"/>
    <a:srgbClr val="FF9999"/>
    <a:srgbClr val="0066FF"/>
    <a:srgbClr val="FF3300"/>
    <a:srgbClr val="33CC33"/>
    <a:srgbClr val="00FF00"/>
    <a:srgbClr val="CC6600"/>
    <a:srgbClr val="FF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627" autoAdjust="0"/>
  </p:normalViewPr>
  <p:slideViewPr>
    <p:cSldViewPr>
      <p:cViewPr varScale="1">
        <p:scale>
          <a:sx n="70" d="100"/>
          <a:sy n="70" d="100"/>
        </p:scale>
        <p:origin x="-13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20414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375462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4857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45671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836B37-11F0-48A0-BFD8-C3103386AC86}" type="datetimeFigureOut">
              <a:rPr lang="ru-RU" smtClean="0"/>
              <a:t>21.04.2025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210034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836B37-11F0-48A0-BFD8-C3103386AC86}" type="datetimeFigureOut">
              <a:rPr lang="ru-RU" smtClean="0"/>
              <a:t>21.04.2025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215206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836B37-11F0-48A0-BFD8-C3103386AC86}" type="datetimeFigureOut">
              <a:rPr lang="ru-RU" smtClean="0"/>
              <a:t>21.04.2025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12048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836B37-11F0-48A0-BFD8-C3103386AC86}" type="datetimeFigureOut">
              <a:rPr lang="ru-RU" smtClean="0"/>
              <a:t>21.04.2025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9072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836B37-11F0-48A0-BFD8-C3103386AC86}" type="datetimeFigureOut">
              <a:rPr lang="ru-RU" smtClean="0"/>
              <a:t>21.04.2025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39567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836B37-11F0-48A0-BFD8-C3103386AC86}" type="datetimeFigureOut">
              <a:rPr lang="ru-RU" smtClean="0"/>
              <a:t>21.04.2025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981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836B37-11F0-48A0-BFD8-C3103386AC86}" type="datetimeFigureOut">
              <a:rPr lang="ru-RU" smtClean="0"/>
              <a:t>21.04.2025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376392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36B37-11F0-48A0-BFD8-C3103386AC86}" type="datetimeFigureOut">
              <a:rPr lang="ru-RU" smtClean="0"/>
              <a:t>21.04.2025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E9ADB-AFD3-4862-928A-47BF0334E3A9}" type="slidenum">
              <a:rPr lang="ru-RU" smtClean="0"/>
              <a:t>‹#›</a:t>
            </a:fld>
            <a:endParaRPr lang="ru-RU"/>
          </a:p>
        </p:txBody>
      </p:sp>
    </p:spTree>
    <p:extLst>
      <p:ext uri="{BB962C8B-B14F-4D97-AF65-F5344CB8AC3E}">
        <p14:creationId xmlns:p14="http://schemas.microsoft.com/office/powerpoint/2010/main" val="121109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old.eduportal.u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daryo.uz/" TargetMode="External"/><Relationship Id="rId13" Type="http://schemas.openxmlformats.org/officeDocument/2006/relationships/hyperlink" Target="http://www.kp.ru/" TargetMode="External"/><Relationship Id="rId3" Type="http://schemas.openxmlformats.org/officeDocument/2006/relationships/hyperlink" Target="http://www.finversia.ru/" TargetMode="External"/><Relationship Id="rId7" Type="http://schemas.openxmlformats.org/officeDocument/2006/relationships/hyperlink" Target="http://www.review.uz/" TargetMode="External"/><Relationship Id="rId12" Type="http://schemas.openxmlformats.org/officeDocument/2006/relationships/hyperlink" Target="http://www.plan-pro.ru/" TargetMode="External"/><Relationship Id="rId2" Type="http://schemas.openxmlformats.org/officeDocument/2006/relationships/hyperlink" Target="http://www.redkrab.ru/" TargetMode="External"/><Relationship Id="rId1" Type="http://schemas.openxmlformats.org/officeDocument/2006/relationships/slideLayout" Target="../slideLayouts/slideLayout2.xml"/><Relationship Id="rId6" Type="http://schemas.openxmlformats.org/officeDocument/2006/relationships/hyperlink" Target="http://www.kun.uz/" TargetMode="External"/><Relationship Id="rId11" Type="http://schemas.openxmlformats.org/officeDocument/2006/relationships/hyperlink" Target="http://www.estimatica.info/" TargetMode="External"/><Relationship Id="rId5" Type="http://schemas.openxmlformats.org/officeDocument/2006/relationships/hyperlink" Target="http://www.president.uz/" TargetMode="External"/><Relationship Id="rId10" Type="http://schemas.openxmlformats.org/officeDocument/2006/relationships/hyperlink" Target="http://www.meta.ru/" TargetMode="External"/><Relationship Id="rId4" Type="http://schemas.openxmlformats.org/officeDocument/2006/relationships/hyperlink" Target="http://www.undp.org/" TargetMode="External"/><Relationship Id="rId9" Type="http://schemas.openxmlformats.org/officeDocument/2006/relationships/hyperlink" Target="http://www.buchhaltung-einfach-sicher.de/" TargetMode="External"/><Relationship Id="rId14" Type="http://schemas.openxmlformats.org/officeDocument/2006/relationships/hyperlink" Target="http://www.old.eduportal.uz/"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t.me/geography_meth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en-US" dirty="0" smtClean="0"/>
          </a:p>
          <a:p>
            <a:endParaRPr lang="en-US" dirty="0"/>
          </a:p>
          <a:p>
            <a:r>
              <a:rPr lang="en-US" dirty="0" smtClean="0"/>
              <a:t>@</a:t>
            </a:r>
            <a:r>
              <a:rPr lang="en-US" dirty="0" err="1"/>
              <a:t>geography_method</a:t>
            </a:r>
            <a:endParaRPr lang="ru-RU" dirty="0"/>
          </a:p>
        </p:txBody>
      </p:sp>
      <p:sp>
        <p:nvSpPr>
          <p:cNvPr id="2" name="Заголовок 1"/>
          <p:cNvSpPr>
            <a:spLocks noGrp="1"/>
          </p:cNvSpPr>
          <p:nvPr>
            <p:ph type="ctrTitle"/>
          </p:nvPr>
        </p:nvSpPr>
        <p:spPr>
          <a:ln>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r>
              <a:rPr lang="en-US" sz="4200" b="1" dirty="0" smtClean="0">
                <a:solidFill>
                  <a:srgbClr val="00B0F0"/>
                </a:solidFill>
                <a:latin typeface="Times New Roman" pitchFamily="18" charset="0"/>
                <a:cs typeface="Times New Roman" pitchFamily="18" charset="0"/>
              </a:rPr>
              <a:t>ASSALOMU ALAYKUM !</a:t>
            </a:r>
            <a:endParaRPr lang="ru-RU" sz="4200" dirty="0">
              <a:solidFill>
                <a:srgbClr val="00B0F0"/>
              </a:solidFill>
              <a:latin typeface="Times New Roman" pitchFamily="18" charset="0"/>
              <a:cs typeface="Times New Roman" pitchFamily="18" charset="0"/>
            </a:endParaRPr>
          </a:p>
        </p:txBody>
      </p:sp>
      <p:sp>
        <p:nvSpPr>
          <p:cNvPr id="5" name="Прямоугольник 4"/>
          <p:cNvSpPr/>
          <p:nvPr/>
        </p:nvSpPr>
        <p:spPr>
          <a:xfrm>
            <a:off x="683568" y="332656"/>
            <a:ext cx="792088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z-Cyrl-UZ" dirty="0" smtClean="0">
                <a:solidFill>
                  <a:schemeClr val="tx1"/>
                </a:solidFill>
              </a:rPr>
              <a:t>Бисмиллаҳир Роҳманир Роҳийм</a:t>
            </a:r>
            <a:endParaRPr lang="ru-RU" dirty="0">
              <a:solidFill>
                <a:schemeClr val="tx1"/>
              </a:solidFill>
            </a:endParaRPr>
          </a:p>
        </p:txBody>
      </p:sp>
      <p:sp>
        <p:nvSpPr>
          <p:cNvPr id="6" name="Прямоугольник 5"/>
          <p:cNvSpPr/>
          <p:nvPr/>
        </p:nvSpPr>
        <p:spPr>
          <a:xfrm>
            <a:off x="2051720" y="6453336"/>
            <a:ext cx="511256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96805557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16832"/>
            <a:ext cx="8229600" cy="4209331"/>
          </a:xfrm>
        </p:spPr>
        <p:txBody>
          <a:bodyPr>
            <a:normAutofit/>
          </a:bodyPr>
          <a:lstStyle/>
          <a:p>
            <a:r>
              <a:rPr lang="en-US" sz="2400" dirty="0"/>
              <a:t>1) </a:t>
            </a:r>
            <a:r>
              <a:rPr lang="en-US" sz="2400" dirty="0" err="1"/>
              <a:t>zarur</a:t>
            </a:r>
            <a:r>
              <a:rPr lang="en-US" sz="2400" dirty="0"/>
              <a:t> </a:t>
            </a:r>
            <a:r>
              <a:rPr lang="en-US" sz="2400" dirty="0" err="1"/>
              <a:t>ma’lumotni</a:t>
            </a:r>
            <a:r>
              <a:rPr lang="en-US" sz="2400" dirty="0"/>
              <a:t> </a:t>
            </a:r>
            <a:r>
              <a:rPr lang="en-US" sz="2400" dirty="0" err="1"/>
              <a:t>tanlash</a:t>
            </a:r>
            <a:r>
              <a:rPr lang="en-US" sz="2400" dirty="0"/>
              <a:t> </a:t>
            </a:r>
            <a:r>
              <a:rPr lang="en-US" sz="2400" dirty="0" err="1"/>
              <a:t>va</a:t>
            </a:r>
            <a:r>
              <a:rPr lang="en-US" sz="2400" dirty="0"/>
              <a:t> </a:t>
            </a:r>
            <a:r>
              <a:rPr lang="en-US" sz="2400" dirty="0" err="1"/>
              <a:t>tayyorlash</a:t>
            </a:r>
            <a:r>
              <a:rPr lang="en-US" sz="2400" dirty="0"/>
              <a:t>;</a:t>
            </a:r>
          </a:p>
          <a:p>
            <a:r>
              <a:rPr lang="en-US" sz="2400" dirty="0"/>
              <a:t>2) </a:t>
            </a:r>
            <a:r>
              <a:rPr lang="en-US" sz="2400" dirty="0" err="1"/>
              <a:t>dastlabki</a:t>
            </a:r>
            <a:r>
              <a:rPr lang="en-US" sz="2400" dirty="0"/>
              <a:t> </a:t>
            </a:r>
            <a:r>
              <a:rPr lang="en-US" sz="2400" dirty="0" err="1"/>
              <a:t>ma’lumotni</a:t>
            </a:r>
            <a:r>
              <a:rPr lang="en-US" sz="2400" dirty="0"/>
              <a:t> </a:t>
            </a:r>
            <a:r>
              <a:rPr lang="en-US" sz="2400" dirty="0" err="1"/>
              <a:t>qayta</a:t>
            </a:r>
            <a:r>
              <a:rPr lang="en-US" sz="2400" dirty="0"/>
              <a:t> </a:t>
            </a:r>
            <a:r>
              <a:rPr lang="en-US" sz="2400" dirty="0" err="1"/>
              <a:t>ishlash</a:t>
            </a:r>
            <a:r>
              <a:rPr lang="en-US" sz="2400" dirty="0"/>
              <a:t> </a:t>
            </a:r>
            <a:r>
              <a:rPr lang="en-US" sz="2400" dirty="0" err="1"/>
              <a:t>va</a:t>
            </a:r>
            <a:r>
              <a:rPr lang="en-US" sz="2400" dirty="0"/>
              <a:t> </a:t>
            </a:r>
            <a:r>
              <a:rPr lang="en-US" sz="2400" dirty="0" err="1"/>
              <a:t>tahliliy</a:t>
            </a:r>
            <a:r>
              <a:rPr lang="en-US" sz="2400" dirty="0"/>
              <a:t> </a:t>
            </a:r>
            <a:r>
              <a:rPr lang="en-US" sz="2400" dirty="0" err="1"/>
              <a:t>ma’lumotni</a:t>
            </a:r>
            <a:r>
              <a:rPr lang="en-US" sz="2400" dirty="0"/>
              <a:t> </a:t>
            </a:r>
            <a:r>
              <a:rPr lang="en-US" sz="2400" dirty="0" err="1"/>
              <a:t>shakllantirish</a:t>
            </a:r>
            <a:r>
              <a:rPr lang="en-US" sz="2400" dirty="0"/>
              <a:t>;</a:t>
            </a:r>
          </a:p>
          <a:p>
            <a:r>
              <a:rPr lang="en-US" sz="2400" dirty="0"/>
              <a:t>3) </a:t>
            </a:r>
            <a:r>
              <a:rPr lang="en-US" sz="2400" dirty="0" err="1"/>
              <a:t>tahliliy</a:t>
            </a:r>
            <a:r>
              <a:rPr lang="en-US" sz="2400" dirty="0"/>
              <a:t> </a:t>
            </a:r>
            <a:r>
              <a:rPr lang="en-US" sz="2400" dirty="0" err="1"/>
              <a:t>ma’lumotni</a:t>
            </a:r>
            <a:r>
              <a:rPr lang="en-US" sz="2400" dirty="0"/>
              <a:t> </a:t>
            </a:r>
            <a:r>
              <a:rPr lang="en-US" sz="2400" dirty="0" err="1"/>
              <a:t>talqin</a:t>
            </a:r>
            <a:r>
              <a:rPr lang="en-US" sz="2400" dirty="0"/>
              <a:t> </a:t>
            </a:r>
            <a:r>
              <a:rPr lang="en-US" sz="2400" dirty="0" err="1"/>
              <a:t>etish</a:t>
            </a:r>
            <a:r>
              <a:rPr lang="en-US" sz="2400" dirty="0"/>
              <a:t>;</a:t>
            </a:r>
          </a:p>
          <a:p>
            <a:r>
              <a:rPr lang="en-US" sz="2400" dirty="0"/>
              <a:t>4) </a:t>
            </a:r>
            <a:r>
              <a:rPr lang="en-US" sz="2400" dirty="0" err="1"/>
              <a:t>xulosa</a:t>
            </a:r>
            <a:r>
              <a:rPr lang="en-US" sz="2400" dirty="0"/>
              <a:t> </a:t>
            </a:r>
            <a:r>
              <a:rPr lang="en-US" sz="2400" dirty="0" err="1"/>
              <a:t>va</a:t>
            </a:r>
            <a:r>
              <a:rPr lang="en-US" sz="2400" dirty="0"/>
              <a:t> </a:t>
            </a:r>
            <a:r>
              <a:rPr lang="en-US" sz="2400" dirty="0" err="1"/>
              <a:t>tavsiyalarni</a:t>
            </a:r>
            <a:r>
              <a:rPr lang="en-US" sz="2400" dirty="0"/>
              <a:t> </a:t>
            </a:r>
            <a:r>
              <a:rPr lang="en-US" sz="2400" dirty="0" err="1"/>
              <a:t>tayyorlash</a:t>
            </a:r>
            <a:r>
              <a:rPr lang="en-US" sz="2400" dirty="0"/>
              <a:t>.</a:t>
            </a:r>
            <a:endParaRPr lang="ru-RU" sz="2400" dirty="0"/>
          </a:p>
        </p:txBody>
      </p:sp>
      <p:sp>
        <p:nvSpPr>
          <p:cNvPr id="5" name="Заголовок 4"/>
          <p:cNvSpPr>
            <a:spLocks noGrp="1"/>
          </p:cNvSpPr>
          <p:nvPr>
            <p:ph type="title"/>
          </p:nvPr>
        </p:nvSpPr>
        <p:spPr>
          <a:xfrm>
            <a:off x="457200" y="274638"/>
            <a:ext cx="8229600" cy="1260000"/>
          </a:xfrm>
        </p:spPr>
        <p:txBody>
          <a:bodyPr>
            <a:noAutofit/>
          </a:bodyPr>
          <a:lstStyle/>
          <a:p>
            <a:r>
              <a:rPr lang="en-US" sz="2800" b="1" dirty="0"/>
              <a:t>INVESTITSIYA LOYIHASI TAHLILI</a:t>
            </a:r>
            <a:endParaRPr lang="ru-RU" sz="2800" dirty="0"/>
          </a:p>
        </p:txBody>
      </p:sp>
      <p:pic>
        <p:nvPicPr>
          <p:cNvPr id="6146" name="Picture 2" descr="G:\Учебник\Investition\yty    Инвестиционный анализ методы оценки эффективности предприятия и ...www.kp.r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325456"/>
            <a:ext cx="2754262" cy="20918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Учебник\Investition\investicionnii-analiz   Инвестиционный анализ и оценка деятельности предприятия - План-Про    plan-pro.ru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51888"/>
            <a:ext cx="3442353" cy="206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54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2800" b="1" dirty="0" smtClean="0"/>
              <a:t>     BILIMINGIZNI </a:t>
            </a:r>
            <a:r>
              <a:rPr lang="en-US" sz="2800" b="1" dirty="0"/>
              <a:t>SINAB KO‘RING!</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4" y="332656"/>
            <a:ext cx="1584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700808"/>
            <a:ext cx="8229600" cy="4425356"/>
          </a:xfrm>
        </p:spPr>
        <p:txBody>
          <a:bodyPr>
            <a:noAutofit/>
          </a:bodyPr>
          <a:lstStyle/>
          <a:p>
            <a:r>
              <a:rPr lang="it-IT" sz="2600" dirty="0"/>
              <a:t>1. Investitsiya faoliyati nimani anglatadi?</a:t>
            </a:r>
          </a:p>
          <a:p>
            <a:r>
              <a:rPr lang="en-US" sz="2600" dirty="0"/>
              <a:t>2. </a:t>
            </a:r>
            <a:r>
              <a:rPr lang="en-US" sz="2600" dirty="0" err="1"/>
              <a:t>Ishlab</a:t>
            </a:r>
            <a:r>
              <a:rPr lang="en-US" sz="2600" dirty="0"/>
              <a:t> </a:t>
            </a:r>
            <a:r>
              <a:rPr lang="en-US" sz="2600" dirty="0" err="1"/>
              <a:t>chiqarishni</a:t>
            </a:r>
            <a:r>
              <a:rPr lang="en-US" sz="2600" dirty="0"/>
              <a:t> </a:t>
            </a:r>
            <a:r>
              <a:rPr lang="en-US" sz="2600" dirty="0" err="1"/>
              <a:t>diversifikatsiyalash</a:t>
            </a:r>
            <a:r>
              <a:rPr lang="en-US" sz="2600" dirty="0"/>
              <a:t> </a:t>
            </a:r>
            <a:r>
              <a:rPr lang="en-US" sz="2600" dirty="0" err="1"/>
              <a:t>nimani</a:t>
            </a:r>
            <a:r>
              <a:rPr lang="en-US" sz="2600" dirty="0"/>
              <a:t> </a:t>
            </a:r>
            <a:r>
              <a:rPr lang="en-US" sz="2600" dirty="0" err="1"/>
              <a:t>anglatadi</a:t>
            </a:r>
            <a:r>
              <a:rPr lang="en-US" sz="2600" dirty="0"/>
              <a:t>?</a:t>
            </a:r>
          </a:p>
          <a:p>
            <a:r>
              <a:rPr lang="en-US" sz="2600" dirty="0"/>
              <a:t>3. </a:t>
            </a:r>
            <a:r>
              <a:rPr lang="en-US" sz="2600" dirty="0" err="1"/>
              <a:t>Investitsiyalarning</a:t>
            </a:r>
            <a:r>
              <a:rPr lang="en-US" sz="2600" dirty="0"/>
              <a:t> </a:t>
            </a:r>
            <a:r>
              <a:rPr lang="en-US" sz="2600" dirty="0" err="1"/>
              <a:t>qanday</a:t>
            </a:r>
            <a:r>
              <a:rPr lang="en-US" sz="2600" dirty="0"/>
              <a:t> </a:t>
            </a:r>
            <a:r>
              <a:rPr lang="en-US" sz="2600" dirty="0" err="1"/>
              <a:t>asosiy</a:t>
            </a:r>
            <a:r>
              <a:rPr lang="en-US" sz="2600" dirty="0"/>
              <a:t> </a:t>
            </a:r>
            <a:r>
              <a:rPr lang="en-US" sz="2600" dirty="0" err="1"/>
              <a:t>turlari</a:t>
            </a:r>
            <a:r>
              <a:rPr lang="en-US" sz="2600" dirty="0"/>
              <a:t> </a:t>
            </a:r>
            <a:r>
              <a:rPr lang="en-US" sz="2600" dirty="0" err="1"/>
              <a:t>mavjud</a:t>
            </a:r>
            <a:r>
              <a:rPr lang="en-US" sz="2600" dirty="0"/>
              <a:t>?</a:t>
            </a:r>
          </a:p>
          <a:p>
            <a:r>
              <a:rPr lang="en-US" sz="2600" dirty="0"/>
              <a:t>4. Real </a:t>
            </a:r>
            <a:r>
              <a:rPr lang="en-US" sz="2600" dirty="0" err="1"/>
              <a:t>va</a:t>
            </a:r>
            <a:r>
              <a:rPr lang="en-US" sz="2600" dirty="0"/>
              <a:t> </a:t>
            </a:r>
            <a:r>
              <a:rPr lang="en-US" sz="2600" dirty="0" err="1"/>
              <a:t>moliyaviy</a:t>
            </a:r>
            <a:r>
              <a:rPr lang="en-US" sz="2600" dirty="0"/>
              <a:t> (</a:t>
            </a:r>
            <a:r>
              <a:rPr lang="en-US" sz="2600" dirty="0" err="1"/>
              <a:t>portfel</a:t>
            </a:r>
            <a:r>
              <a:rPr lang="en-US" sz="2600" dirty="0"/>
              <a:t>) </a:t>
            </a:r>
            <a:r>
              <a:rPr lang="en-US" sz="2600" dirty="0" err="1"/>
              <a:t>investitsiyalarning</a:t>
            </a:r>
            <a:r>
              <a:rPr lang="en-US" sz="2600" dirty="0"/>
              <a:t> </a:t>
            </a:r>
            <a:r>
              <a:rPr lang="en-US" sz="2600" dirty="0" err="1"/>
              <a:t>farqi</a:t>
            </a:r>
            <a:r>
              <a:rPr lang="en-US" sz="2600" dirty="0"/>
              <a:t> </a:t>
            </a:r>
            <a:r>
              <a:rPr lang="en-US" sz="2600" dirty="0" err="1"/>
              <a:t>nimada</a:t>
            </a:r>
            <a:r>
              <a:rPr lang="en-US" sz="2600" dirty="0"/>
              <a:t>?</a:t>
            </a:r>
          </a:p>
          <a:p>
            <a:r>
              <a:rPr lang="en-US" sz="2600" dirty="0"/>
              <a:t>5. </a:t>
            </a:r>
            <a:r>
              <a:rPr lang="en-US" sz="2600" dirty="0" err="1"/>
              <a:t>Investitsiya</a:t>
            </a:r>
            <a:r>
              <a:rPr lang="en-US" sz="2600" dirty="0"/>
              <a:t> </a:t>
            </a:r>
            <a:r>
              <a:rPr lang="en-US" sz="2600" dirty="0" err="1"/>
              <a:t>faoliyatini</a:t>
            </a:r>
            <a:r>
              <a:rPr lang="en-US" sz="2600" dirty="0"/>
              <a:t> </a:t>
            </a:r>
            <a:r>
              <a:rPr lang="en-US" sz="2600" dirty="0" err="1"/>
              <a:t>amalga</a:t>
            </a:r>
            <a:r>
              <a:rPr lang="en-US" sz="2600" dirty="0"/>
              <a:t> </a:t>
            </a:r>
            <a:r>
              <a:rPr lang="en-US" sz="2600" dirty="0" err="1"/>
              <a:t>oshirishning</a:t>
            </a:r>
            <a:r>
              <a:rPr lang="en-US" sz="2600" dirty="0"/>
              <a:t> </a:t>
            </a:r>
            <a:r>
              <a:rPr lang="en-US" sz="2600" dirty="0" err="1"/>
              <a:t>qanday</a:t>
            </a:r>
            <a:r>
              <a:rPr lang="en-US" sz="2600" dirty="0"/>
              <a:t> </a:t>
            </a:r>
            <a:r>
              <a:rPr lang="en-US" sz="2600" dirty="0" err="1"/>
              <a:t>manbalari</a:t>
            </a:r>
            <a:r>
              <a:rPr lang="en-US" sz="2600" dirty="0"/>
              <a:t> </a:t>
            </a:r>
            <a:r>
              <a:rPr lang="en-US" sz="2600" dirty="0" err="1"/>
              <a:t>mavjud</a:t>
            </a:r>
            <a:r>
              <a:rPr lang="en-US" sz="2600" dirty="0"/>
              <a:t>?</a:t>
            </a:r>
          </a:p>
          <a:p>
            <a:r>
              <a:rPr lang="en-US" sz="2600" dirty="0"/>
              <a:t>6. </a:t>
            </a:r>
            <a:r>
              <a:rPr lang="en-US" sz="2600" dirty="0" err="1"/>
              <a:t>Investitsiya</a:t>
            </a:r>
            <a:r>
              <a:rPr lang="en-US" sz="2600" dirty="0"/>
              <a:t> </a:t>
            </a:r>
            <a:r>
              <a:rPr lang="en-US" sz="2600" dirty="0" err="1"/>
              <a:t>loyihasi</a:t>
            </a:r>
            <a:r>
              <a:rPr lang="en-US" sz="2600" dirty="0"/>
              <a:t> </a:t>
            </a:r>
            <a:r>
              <a:rPr lang="en-US" sz="2600" dirty="0" err="1"/>
              <a:t>nima</a:t>
            </a:r>
            <a:r>
              <a:rPr lang="en-US" sz="2600" dirty="0"/>
              <a:t> </a:t>
            </a:r>
            <a:r>
              <a:rPr lang="en-US" sz="2600" dirty="0" err="1"/>
              <a:t>va</a:t>
            </a:r>
            <a:r>
              <a:rPr lang="en-US" sz="2600" dirty="0"/>
              <a:t> </a:t>
            </a:r>
            <a:r>
              <a:rPr lang="en-US" sz="2600" dirty="0" err="1"/>
              <a:t>uning</a:t>
            </a:r>
            <a:r>
              <a:rPr lang="en-US" sz="2600" dirty="0"/>
              <a:t> </a:t>
            </a:r>
            <a:r>
              <a:rPr lang="en-US" sz="2600" dirty="0" err="1"/>
              <a:t>qanday</a:t>
            </a:r>
            <a:r>
              <a:rPr lang="en-US" sz="2600" dirty="0"/>
              <a:t> </a:t>
            </a:r>
            <a:r>
              <a:rPr lang="en-US" sz="2600" dirty="0" err="1"/>
              <a:t>turlari</a:t>
            </a:r>
            <a:r>
              <a:rPr lang="en-US" sz="2600" dirty="0"/>
              <a:t> </a:t>
            </a:r>
            <a:r>
              <a:rPr lang="en-US" sz="2600" dirty="0" err="1"/>
              <a:t>mavjud</a:t>
            </a:r>
            <a:r>
              <a:rPr lang="en-US" sz="2600" dirty="0"/>
              <a:t>?</a:t>
            </a:r>
          </a:p>
        </p:txBody>
      </p:sp>
    </p:spTree>
    <p:extLst>
      <p:ext uri="{BB962C8B-B14F-4D97-AF65-F5344CB8AC3E}">
        <p14:creationId xmlns:p14="http://schemas.microsoft.com/office/powerpoint/2010/main" val="3237607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Foydalanilgan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adabiyotlar</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en-US" sz="2800" dirty="0" smtClean="0"/>
              <a:t>U</a:t>
            </a:r>
            <a:r>
              <a:rPr lang="en-US" sz="2800" dirty="0"/>
              <a:t>. </a:t>
            </a:r>
            <a:r>
              <a:rPr lang="en-US" sz="2800" dirty="0" err="1"/>
              <a:t>G‘afurov</a:t>
            </a:r>
            <a:r>
              <a:rPr lang="en-US" sz="2800" dirty="0"/>
              <a:t>, Q. </a:t>
            </a:r>
            <a:r>
              <a:rPr lang="en-US" sz="2800" dirty="0" err="1"/>
              <a:t>Sharipov</a:t>
            </a:r>
            <a:r>
              <a:rPr lang="en-US" sz="2800" dirty="0"/>
              <a:t>. – </a:t>
            </a:r>
            <a:r>
              <a:rPr lang="en-US" sz="2800" b="1" dirty="0" err="1" smtClean="0"/>
              <a:t>Tadbirkorlik</a:t>
            </a:r>
            <a:r>
              <a:rPr lang="en-US" sz="2800" b="1" dirty="0" smtClean="0"/>
              <a:t> </a:t>
            </a:r>
            <a:r>
              <a:rPr lang="en-US" sz="2800" b="1" dirty="0" err="1" smtClean="0"/>
              <a:t>asoslari</a:t>
            </a:r>
            <a:r>
              <a:rPr lang="en-US" sz="2800" b="1" dirty="0" smtClean="0"/>
              <a:t>: </a:t>
            </a:r>
            <a:r>
              <a:rPr lang="en-US" sz="2800" dirty="0" err="1"/>
              <a:t>umumiy</a:t>
            </a:r>
            <a:r>
              <a:rPr lang="en-US" sz="2800" dirty="0"/>
              <a:t> </a:t>
            </a:r>
            <a:r>
              <a:rPr lang="en-US" sz="2800" dirty="0" err="1"/>
              <a:t>o‘rta</a:t>
            </a:r>
            <a:r>
              <a:rPr lang="en-US" sz="2800" dirty="0"/>
              <a:t> </a:t>
            </a:r>
            <a:r>
              <a:rPr lang="en-US" sz="2800" dirty="0" err="1"/>
              <a:t>ta’lim</a:t>
            </a:r>
            <a:r>
              <a:rPr lang="en-US" sz="2800" dirty="0"/>
              <a:t> </a:t>
            </a:r>
            <a:r>
              <a:rPr lang="en-US" sz="2800" dirty="0" err="1" smtClean="0"/>
              <a:t>muassasalarining</a:t>
            </a:r>
            <a:r>
              <a:rPr lang="en-US" sz="2800" dirty="0"/>
              <a:t> </a:t>
            </a:r>
            <a:r>
              <a:rPr lang="en-US" sz="2800" dirty="0" smtClean="0"/>
              <a:t>11-sinfi </a:t>
            </a:r>
            <a:r>
              <a:rPr lang="en-US" sz="2800" dirty="0" err="1"/>
              <a:t>va</a:t>
            </a:r>
            <a:r>
              <a:rPr lang="en-US" sz="2800" dirty="0"/>
              <a:t> </a:t>
            </a:r>
            <a:r>
              <a:rPr lang="en-US" sz="2800" dirty="0" err="1"/>
              <a:t>o‘rta</a:t>
            </a:r>
            <a:r>
              <a:rPr lang="en-US" sz="2800" dirty="0"/>
              <a:t> </a:t>
            </a:r>
            <a:r>
              <a:rPr lang="en-US" sz="2800" dirty="0" err="1"/>
              <a:t>maxsus</a:t>
            </a:r>
            <a:r>
              <a:rPr lang="en-US" sz="2800" dirty="0"/>
              <a:t>, </a:t>
            </a:r>
            <a:r>
              <a:rPr lang="en-US" sz="2800" dirty="0" err="1"/>
              <a:t>kasb-hunar</a:t>
            </a:r>
            <a:r>
              <a:rPr lang="en-US" sz="2800" dirty="0"/>
              <a:t> </a:t>
            </a:r>
            <a:r>
              <a:rPr lang="en-US" sz="2800" dirty="0" err="1"/>
              <a:t>ta’limi</a:t>
            </a:r>
            <a:r>
              <a:rPr lang="en-US" sz="2800" dirty="0"/>
              <a:t> </a:t>
            </a:r>
            <a:r>
              <a:rPr lang="en-US" sz="2800" dirty="0" err="1"/>
              <a:t>muassasalari</a:t>
            </a:r>
            <a:r>
              <a:rPr lang="en-US" sz="2800" dirty="0"/>
              <a:t> </a:t>
            </a:r>
            <a:r>
              <a:rPr lang="en-US" sz="2800" dirty="0" err="1"/>
              <a:t>uchun</a:t>
            </a:r>
            <a:r>
              <a:rPr lang="en-US" sz="2800" dirty="0"/>
              <a:t> </a:t>
            </a:r>
            <a:r>
              <a:rPr lang="en-US" sz="2800" dirty="0" err="1" smtClean="0"/>
              <a:t>darslik</a:t>
            </a:r>
            <a:r>
              <a:rPr lang="en-US" sz="2800" dirty="0"/>
              <a:t>,</a:t>
            </a:r>
            <a:r>
              <a:rPr lang="en-US" sz="2800" dirty="0" smtClean="0"/>
              <a:t> </a:t>
            </a:r>
            <a:r>
              <a:rPr lang="en-US" sz="2800" dirty="0"/>
              <a:t>«</a:t>
            </a:r>
            <a:r>
              <a:rPr lang="en-US" sz="2800" dirty="0" err="1"/>
              <a:t>O‘zbekiston</a:t>
            </a:r>
            <a:r>
              <a:rPr lang="en-US" sz="2800" dirty="0"/>
              <a:t>» NMIU, </a:t>
            </a:r>
            <a:r>
              <a:rPr lang="en-US" sz="2800" dirty="0" smtClean="0"/>
              <a:t>2018</a:t>
            </a:r>
          </a:p>
          <a:p>
            <a:r>
              <a:rPr lang="en-US" sz="2800" dirty="0" smtClean="0">
                <a:latin typeface="Times New Roman" pitchFamily="18" charset="0"/>
                <a:cs typeface="Times New Roman" pitchFamily="18" charset="0"/>
                <a:hlinkClick r:id="rId2"/>
              </a:rPr>
              <a:t>www.old.eduportal.uz</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ru-RU" sz="2800" dirty="0"/>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1137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Internet </a:t>
            </a:r>
            <a:r>
              <a:rPr lang="en-US" sz="2800" b="1" dirty="0" err="1" smtClean="0">
                <a:latin typeface="Times New Roman" pitchFamily="18" charset="0"/>
                <a:cs typeface="Times New Roman" pitchFamily="18" charset="0"/>
              </a:rPr>
              <a:t>manbalari</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en-US" sz="2000" u="sng" dirty="0">
                <a:hlinkClick r:id="rId2"/>
              </a:rPr>
              <a:t>www.redkrab.ru</a:t>
            </a:r>
            <a:endParaRPr lang="ru-RU" sz="2000" dirty="0"/>
          </a:p>
          <a:p>
            <a:r>
              <a:rPr lang="en-US" sz="2000" u="sng" dirty="0">
                <a:hlinkClick r:id="rId3"/>
              </a:rPr>
              <a:t>www.finversia.ru</a:t>
            </a:r>
            <a:endParaRPr lang="ru-RU" sz="2000" dirty="0"/>
          </a:p>
          <a:p>
            <a:r>
              <a:rPr lang="en-US" sz="2000" u="sng" dirty="0">
                <a:hlinkClick r:id="rId4"/>
              </a:rPr>
              <a:t>www.undp.org</a:t>
            </a:r>
            <a:endParaRPr lang="ru-RU" sz="2000" dirty="0"/>
          </a:p>
          <a:p>
            <a:r>
              <a:rPr lang="en-US" sz="2000" u="sng" dirty="0">
                <a:hlinkClick r:id="rId5"/>
              </a:rPr>
              <a:t>www.president.uz</a:t>
            </a:r>
            <a:endParaRPr lang="ru-RU" sz="2000" dirty="0"/>
          </a:p>
          <a:p>
            <a:r>
              <a:rPr lang="en-US" sz="2000" u="sng" dirty="0">
                <a:hlinkClick r:id="rId6"/>
              </a:rPr>
              <a:t>www.kun.uz</a:t>
            </a:r>
            <a:endParaRPr lang="ru-RU" sz="2000" dirty="0"/>
          </a:p>
          <a:p>
            <a:r>
              <a:rPr lang="en-US" sz="2000" u="sng" dirty="0">
                <a:hlinkClick r:id="rId7"/>
              </a:rPr>
              <a:t>www.review.uz</a:t>
            </a:r>
            <a:endParaRPr lang="ru-RU" sz="2000" dirty="0"/>
          </a:p>
          <a:p>
            <a:r>
              <a:rPr lang="en-US" sz="2000" u="sng" dirty="0">
                <a:hlinkClick r:id="rId8"/>
              </a:rPr>
              <a:t>www.daryo.uz</a:t>
            </a:r>
            <a:endParaRPr lang="ru-RU" sz="2000" dirty="0"/>
          </a:p>
          <a:p>
            <a:r>
              <a:rPr lang="en-US" sz="2000" u="sng" dirty="0">
                <a:hlinkClick r:id="rId9"/>
              </a:rPr>
              <a:t>www.buchhaltung-einfach-sicher.de</a:t>
            </a:r>
            <a:endParaRPr lang="ru-RU" sz="2000" dirty="0"/>
          </a:p>
          <a:p>
            <a:r>
              <a:rPr lang="en-US" sz="2000" u="sng" dirty="0">
                <a:hlinkClick r:id="rId10"/>
              </a:rPr>
              <a:t>www.meta.ru</a:t>
            </a:r>
            <a:endParaRPr lang="ru-RU" sz="2000" dirty="0"/>
          </a:p>
          <a:p>
            <a:r>
              <a:rPr lang="en-US" sz="2000" u="sng" dirty="0">
                <a:hlinkClick r:id="rId11"/>
              </a:rPr>
              <a:t>www.estimatica.info</a:t>
            </a:r>
            <a:endParaRPr lang="ru-RU" sz="2000" dirty="0"/>
          </a:p>
          <a:p>
            <a:r>
              <a:rPr lang="en-US" sz="2000" u="sng" dirty="0">
                <a:hlinkClick r:id="rId12"/>
              </a:rPr>
              <a:t>www.plan-pro.ru</a:t>
            </a:r>
            <a:endParaRPr lang="ru-RU" sz="2000" dirty="0"/>
          </a:p>
          <a:p>
            <a:r>
              <a:rPr lang="en-US" sz="2000" u="sng" dirty="0">
                <a:hlinkClick r:id="rId13"/>
              </a:rPr>
              <a:t>www.kp.ru</a:t>
            </a:r>
            <a:endParaRPr lang="ru-RU" sz="2000" dirty="0"/>
          </a:p>
          <a:p>
            <a:r>
              <a:rPr lang="en-US" sz="2000" dirty="0" smtClean="0">
                <a:latin typeface="Times New Roman" pitchFamily="18" charset="0"/>
                <a:cs typeface="Times New Roman" pitchFamily="18" charset="0"/>
                <a:hlinkClick r:id="rId14"/>
              </a:rPr>
              <a:t>www.old.eduportal.uz</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3674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a:prstGeom prst="rect">
            <a:avLst/>
          </a:prstGeom>
        </p:spPr>
        <p:txBody>
          <a:bodyPr/>
          <a:lstStyle/>
          <a:p>
            <a:pPr marL="0" indent="0" algn="ctr">
              <a:buNone/>
            </a:pPr>
            <a:r>
              <a:rPr lang="en-US"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 </a:t>
            </a:r>
            <a:r>
              <a:rPr lang="en-US" sz="2800" b="1" dirty="0" err="1">
                <a:latin typeface="Times New Roman" pitchFamily="18" charset="0"/>
                <a:cs typeface="Times New Roman" pitchFamily="18" charset="0"/>
              </a:rPr>
              <a:t>Qambarov</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Alimbek</a:t>
            </a:r>
            <a:endParaRPr lang="en-US" sz="2800" b="1" dirty="0">
              <a:latin typeface="Times New Roman" pitchFamily="18" charset="0"/>
              <a:cs typeface="Times New Roman" pitchFamily="18" charset="0"/>
            </a:endParaRPr>
          </a:p>
          <a:p>
            <a:pPr marL="0" indent="0">
              <a:buNone/>
            </a:pPr>
            <a:r>
              <a:rPr lang="en-US" sz="2800" dirty="0" err="1">
                <a:latin typeface="Times New Roman" pitchFamily="18" charset="0"/>
                <a:cs typeface="Times New Roman" pitchFamily="18" charset="0"/>
              </a:rPr>
              <a:t>Rossiya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o‘qituvchilari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tajribasidan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qisman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foydalanildi</a:t>
            </a:r>
            <a:r>
              <a:rPr lang="en-US" sz="2800" dirty="0">
                <a:latin typeface="Times New Roman" pitchFamily="18" charset="0"/>
                <a:cs typeface="Times New Roman" pitchFamily="18" charset="0"/>
              </a:rPr>
              <a:t>. </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Xatolari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bo‘lishi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mumkin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tekshirib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ko‘ring</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0" indent="0">
              <a:buNone/>
            </a:pPr>
            <a:r>
              <a:rPr lang="en-US" sz="2800" dirty="0" err="1">
                <a:solidFill>
                  <a:schemeClr val="bg1"/>
                </a:solidFill>
                <a:latin typeface="Times New Roman" pitchFamily="18" charset="0"/>
                <a:cs typeface="Times New Roman" pitchFamily="18" charset="0"/>
              </a:rPr>
              <a:t>Qambarov</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Sirojiddin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tomonidan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to‘plandi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tartiblandi</a:t>
            </a:r>
            <a:r>
              <a:rPr lang="en-US" sz="2800" dirty="0">
                <a:solidFill>
                  <a:schemeClr val="bg1"/>
                </a:solidFill>
                <a:latin typeface="Times New Roman" pitchFamily="18" charset="0"/>
                <a:cs typeface="Times New Roman" pitchFamily="18" charset="0"/>
              </a:rPr>
              <a:t>. </a:t>
            </a:r>
            <a:endParaRPr lang="en-US" sz="2800" b="1" dirty="0">
              <a:solidFill>
                <a:schemeClr val="bg1"/>
              </a:solidFill>
              <a:latin typeface="Times New Roman" pitchFamily="18" charset="0"/>
              <a:cs typeface="Times New Roman" pitchFamily="18" charset="0"/>
            </a:endParaRPr>
          </a:p>
          <a:p>
            <a:r>
              <a:rPr lang="en-US" sz="2800" dirty="0">
                <a:latin typeface="Times New Roman" pitchFamily="18" charset="0"/>
                <a:cs typeface="Times New Roman" pitchFamily="18" charset="0"/>
              </a:rPr>
              <a:t>Telegram </a:t>
            </a:r>
            <a:r>
              <a:rPr lang="en-US" sz="2800" dirty="0" err="1">
                <a:latin typeface="Times New Roman" pitchFamily="18" charset="0"/>
                <a:cs typeface="Times New Roman" pitchFamily="18" charset="0"/>
              </a:rPr>
              <a:t>manzil</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География методика</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a:t>
            </a:r>
            <a:r>
              <a:rPr lang="en-US" sz="2800" dirty="0" err="1" smtClean="0">
                <a:latin typeface="Times New Roman" pitchFamily="18" charset="0"/>
                <a:cs typeface="Times New Roman" pitchFamily="18" charset="0"/>
              </a:rPr>
              <a:t>geography_method</a:t>
            </a:r>
            <a:endParaRPr lang="en-US" sz="2800" dirty="0" smtClean="0">
              <a:latin typeface="Times New Roman" pitchFamily="18" charset="0"/>
              <a:cs typeface="Times New Roman" pitchFamily="18" charset="0"/>
            </a:endParaRPr>
          </a:p>
          <a:p>
            <a:pPr marL="0" indent="0">
              <a:buNone/>
            </a:pPr>
            <a:r>
              <a:rPr lang="ru-RU" sz="2800" u="sng" dirty="0">
                <a:hlinkClick r:id="rId2"/>
              </a:rPr>
              <a:t>https://t.me/geography_metho</a:t>
            </a:r>
            <a:r>
              <a:rPr lang="en-US" sz="2800" u="sng" dirty="0">
                <a:hlinkClick r:id="rId2"/>
              </a:rPr>
              <a:t>d</a:t>
            </a:r>
            <a:endParaRPr lang="ru-RU" sz="2800" dirty="0"/>
          </a:p>
          <a:p>
            <a:pPr marL="0" indent="0">
              <a:buNone/>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a:p>
            <a:pPr marL="0" indent="0">
              <a:buNone/>
            </a:pPr>
            <a:endParaRPr lang="en-US" sz="2800" dirty="0"/>
          </a:p>
          <a:p>
            <a:pPr marL="0" indent="0">
              <a:buNone/>
            </a:pP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dirty="0" smtClean="0"/>
          </a:p>
        </p:txBody>
      </p:sp>
    </p:spTree>
    <p:extLst>
      <p:ext uri="{BB962C8B-B14F-4D97-AF65-F5344CB8AC3E}">
        <p14:creationId xmlns:p14="http://schemas.microsoft.com/office/powerpoint/2010/main" val="2043270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Учебник\Investition\1-tehnicheskaya-moder-sajta  Модернизация сайта. Что, где, когда пора менять     redkrab.ru  .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24383" y="116630"/>
            <a:ext cx="8899201" cy="6624001"/>
          </a:xfrm>
          <a:prstGeom prst="rect">
            <a:avLst/>
          </a:prstGeom>
          <a:ln w="127000" cap="sq">
            <a:solidFill>
              <a:srgbClr val="0070C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ln/>
        </p:spPr>
        <p:style>
          <a:lnRef idx="1">
            <a:schemeClr val="accent4"/>
          </a:lnRef>
          <a:fillRef idx="2">
            <a:schemeClr val="accent4"/>
          </a:fillRef>
          <a:effectRef idx="1">
            <a:schemeClr val="accent4"/>
          </a:effectRef>
          <a:fontRef idx="minor">
            <a:schemeClr val="dk1"/>
          </a:fontRef>
        </p:style>
        <p:txBody>
          <a:bodyPr>
            <a:noAutofit/>
          </a:bodyPr>
          <a:lstStyle/>
          <a:p>
            <a:r>
              <a:rPr lang="en-US" sz="3600" b="1" dirty="0" smtClean="0">
                <a:solidFill>
                  <a:schemeClr val="tx1"/>
                </a:solidFill>
                <a:cs typeface="Times New Roman" pitchFamily="18" charset="0"/>
              </a:rPr>
              <a:t>26-MAVZU.</a:t>
            </a:r>
            <a:r>
              <a:rPr lang="en-US" sz="3600" b="1" dirty="0" smtClean="0">
                <a:solidFill>
                  <a:srgbClr val="0070C0"/>
                </a:solidFill>
                <a:cs typeface="Times New Roman" pitchFamily="18" charset="0"/>
              </a:rPr>
              <a:t> </a:t>
            </a:r>
            <a:r>
              <a:rPr lang="en-US" sz="3600" b="1" dirty="0" smtClean="0"/>
              <a:t>INVESTITSIYA FAOLIYATI</a:t>
            </a:r>
            <a:endParaRPr lang="ru-RU" sz="3600" b="1" dirty="0">
              <a:solidFill>
                <a:srgbClr val="0070C0"/>
              </a:solidFill>
              <a:effectLst>
                <a:outerShdw blurRad="38100" dist="38100" dir="2700000" algn="tl">
                  <a:srgbClr val="000000">
                    <a:alpha val="43137"/>
                  </a:srgbClr>
                </a:outerShdw>
              </a:effectLst>
              <a:cs typeface="Times New Roman" pitchFamily="18" charset="0"/>
            </a:endParaRPr>
          </a:p>
        </p:txBody>
      </p:sp>
      <p:sp>
        <p:nvSpPr>
          <p:cNvPr id="5" name="Прямоугольник 4"/>
          <p:cNvSpPr/>
          <p:nvPr/>
        </p:nvSpPr>
        <p:spPr>
          <a:xfrm>
            <a:off x="683568" y="332656"/>
            <a:ext cx="792088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z-Cyrl-UZ" dirty="0" smtClean="0">
                <a:solidFill>
                  <a:schemeClr val="bg1"/>
                </a:solidFill>
              </a:rPr>
              <a:t>Бисмиллаҳир Роҳманир Роҳийм</a:t>
            </a:r>
            <a:endParaRPr lang="ru-RU" dirty="0">
              <a:solidFill>
                <a:schemeClr val="bg1"/>
              </a:solidFill>
            </a:endParaRPr>
          </a:p>
        </p:txBody>
      </p:sp>
      <p:pic>
        <p:nvPicPr>
          <p:cNvPr id="8" name="Picture 2" descr="G:\Учебник\Investition\31334-analitika_31.01.2022  Инвестиции в недвижимость – Публикации – Finversia (Финверсия)www.finversia.ru  .jpg"/>
          <p:cNvPicPr>
            <a:picLocks noChangeAspect="1" noChangeArrowheads="1"/>
          </p:cNvPicPr>
          <p:nvPr/>
        </p:nvPicPr>
        <p:blipFill rotWithShape="1">
          <a:blip r:embed="rId4">
            <a:extLst>
              <a:ext uri="{28A0092B-C50C-407E-A947-70E740481C1C}">
                <a14:useLocalDpi xmlns:a14="http://schemas.microsoft.com/office/drawing/2010/main" val="0"/>
              </a:ext>
            </a:extLst>
          </a:blip>
          <a:srcRect t="5500" b="6153"/>
          <a:stretch/>
        </p:blipFill>
        <p:spPr bwMode="auto">
          <a:xfrm>
            <a:off x="3275856" y="3789040"/>
            <a:ext cx="27000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78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208911" cy="2376264"/>
          </a:xfrm>
          <a:ln w="28575">
            <a:solidFill>
              <a:srgbClr val="0033CC"/>
            </a:solidFill>
          </a:ln>
        </p:spPr>
        <p:txBody>
          <a:bodyPr>
            <a:noAutofit/>
          </a:bodyPr>
          <a:lstStyle/>
          <a:p>
            <a:r>
              <a:rPr lang="en-US" sz="1800" dirty="0" err="1"/>
              <a:t>Shu</a:t>
            </a:r>
            <a:r>
              <a:rPr lang="en-US" sz="1800" dirty="0"/>
              <a:t> </a:t>
            </a:r>
            <a:r>
              <a:rPr lang="en-US" sz="1800" dirty="0" err="1"/>
              <a:t>nuqtayi</a:t>
            </a:r>
            <a:r>
              <a:rPr lang="en-US" sz="1800" dirty="0"/>
              <a:t> </a:t>
            </a:r>
            <a:r>
              <a:rPr lang="en-US" sz="1800" dirty="0" err="1"/>
              <a:t>nazardan</a:t>
            </a:r>
            <a:r>
              <a:rPr lang="en-US" sz="1800" dirty="0"/>
              <a:t>, </a:t>
            </a:r>
            <a:r>
              <a:rPr lang="en-US" sz="1800" dirty="0" err="1"/>
              <a:t>davlatning</a:t>
            </a:r>
            <a:r>
              <a:rPr lang="en-US" sz="1800" dirty="0"/>
              <a:t> </a:t>
            </a:r>
            <a:r>
              <a:rPr lang="en-US" sz="1800" dirty="0" err="1"/>
              <a:t>innovatsion</a:t>
            </a:r>
            <a:r>
              <a:rPr lang="en-US" sz="1800" dirty="0"/>
              <a:t> </a:t>
            </a:r>
            <a:r>
              <a:rPr lang="en-US" sz="1800" dirty="0" err="1"/>
              <a:t>yangilanish</a:t>
            </a:r>
            <a:r>
              <a:rPr lang="en-US" sz="1800" dirty="0"/>
              <a:t> </a:t>
            </a:r>
            <a:r>
              <a:rPr lang="en-US" sz="1800" dirty="0" err="1" smtClean="0"/>
              <a:t>dasturini</a:t>
            </a:r>
            <a:r>
              <a:rPr lang="en-US" sz="1800" dirty="0"/>
              <a:t> </a:t>
            </a:r>
            <a:r>
              <a:rPr lang="en-US" sz="1800" dirty="0" err="1" smtClean="0"/>
              <a:t>shakllantirish</a:t>
            </a:r>
            <a:r>
              <a:rPr lang="en-US" sz="1800" dirty="0"/>
              <a:t>, </a:t>
            </a:r>
            <a:r>
              <a:rPr lang="en-US" sz="1800" dirty="0" err="1"/>
              <a:t>innovatsiya</a:t>
            </a:r>
            <a:r>
              <a:rPr lang="en-US" sz="1800" dirty="0"/>
              <a:t> </a:t>
            </a:r>
            <a:r>
              <a:rPr lang="en-US" sz="1800" dirty="0" err="1"/>
              <a:t>va</a:t>
            </a:r>
            <a:r>
              <a:rPr lang="en-US" sz="1800" dirty="0"/>
              <a:t> </a:t>
            </a:r>
            <a:r>
              <a:rPr lang="en-US" sz="1800" dirty="0" err="1"/>
              <a:t>investitsiyalardan</a:t>
            </a:r>
            <a:r>
              <a:rPr lang="en-US" sz="1800" dirty="0"/>
              <a:t> </a:t>
            </a:r>
            <a:r>
              <a:rPr lang="en-US" sz="1800" dirty="0" err="1"/>
              <a:t>samarali</a:t>
            </a:r>
            <a:r>
              <a:rPr lang="en-US" sz="1800" dirty="0"/>
              <a:t> </a:t>
            </a:r>
            <a:r>
              <a:rPr lang="en-US" sz="1800" dirty="0" err="1" smtClean="0"/>
              <a:t>foydalanadigan</a:t>
            </a:r>
            <a:r>
              <a:rPr lang="en-US" sz="1800" dirty="0"/>
              <a:t> </a:t>
            </a:r>
            <a:r>
              <a:rPr lang="en-US" sz="1800" dirty="0" err="1" smtClean="0"/>
              <a:t>yangi</a:t>
            </a:r>
            <a:r>
              <a:rPr lang="en-US" sz="1800" dirty="0" smtClean="0"/>
              <a:t> </a:t>
            </a:r>
            <a:r>
              <a:rPr lang="en-US" sz="1800" dirty="0" err="1"/>
              <a:t>avlod</a:t>
            </a:r>
            <a:r>
              <a:rPr lang="en-US" sz="1800" dirty="0"/>
              <a:t> </a:t>
            </a:r>
            <a:r>
              <a:rPr lang="en-US" sz="1800" dirty="0" err="1"/>
              <a:t>kadrlarini</a:t>
            </a:r>
            <a:r>
              <a:rPr lang="en-US" sz="1800" dirty="0"/>
              <a:t>, </a:t>
            </a:r>
            <a:r>
              <a:rPr lang="en-US" sz="1800" dirty="0" err="1"/>
              <a:t>yangi</a:t>
            </a:r>
            <a:r>
              <a:rPr lang="en-US" sz="1800" dirty="0"/>
              <a:t> </a:t>
            </a:r>
            <a:r>
              <a:rPr lang="en-US" sz="1800" dirty="0" err="1"/>
              <a:t>sarmoyadorlar</a:t>
            </a:r>
            <a:r>
              <a:rPr lang="en-US" sz="1800" dirty="0"/>
              <a:t> </a:t>
            </a:r>
            <a:r>
              <a:rPr lang="en-US" sz="1800" dirty="0" err="1"/>
              <a:t>sinfini</a:t>
            </a:r>
            <a:r>
              <a:rPr lang="en-US" sz="1800" dirty="0"/>
              <a:t> </a:t>
            </a:r>
            <a:r>
              <a:rPr lang="en-US" sz="1800" dirty="0" err="1"/>
              <a:t>tayyorlash</a:t>
            </a:r>
            <a:r>
              <a:rPr lang="en-US" sz="1800" dirty="0"/>
              <a:t> </a:t>
            </a:r>
            <a:r>
              <a:rPr lang="en-US" sz="1800" dirty="0" err="1"/>
              <a:t>o‘ta</a:t>
            </a:r>
            <a:r>
              <a:rPr lang="en-US" sz="1800" dirty="0"/>
              <a:t> </a:t>
            </a:r>
            <a:r>
              <a:rPr lang="en-US" sz="1800" dirty="0" err="1" smtClean="0"/>
              <a:t>muhim</a:t>
            </a:r>
            <a:r>
              <a:rPr lang="en-US" sz="1800" dirty="0"/>
              <a:t> </a:t>
            </a:r>
            <a:r>
              <a:rPr lang="en-US" sz="1800" dirty="0" err="1" smtClean="0"/>
              <a:t>ahamiyatga</a:t>
            </a:r>
            <a:r>
              <a:rPr lang="en-US" sz="1800" dirty="0" smtClean="0"/>
              <a:t> </a:t>
            </a:r>
            <a:r>
              <a:rPr lang="en-US" sz="1800" dirty="0" err="1"/>
              <a:t>ega</a:t>
            </a:r>
            <a:r>
              <a:rPr lang="en-US" sz="1800" dirty="0"/>
              <a:t>. </a:t>
            </a:r>
            <a:r>
              <a:rPr lang="en-US" sz="1800" dirty="0" err="1"/>
              <a:t>Buning</a:t>
            </a:r>
            <a:r>
              <a:rPr lang="en-US" sz="1800" dirty="0"/>
              <a:t> </a:t>
            </a:r>
            <a:r>
              <a:rPr lang="en-US" sz="1800" dirty="0" err="1"/>
              <a:t>uchun</a:t>
            </a:r>
            <a:r>
              <a:rPr lang="en-US" sz="1800" dirty="0"/>
              <a:t> </a:t>
            </a:r>
            <a:r>
              <a:rPr lang="en-US" sz="1800" dirty="0" err="1"/>
              <a:t>O‘zbekistonni</a:t>
            </a:r>
            <a:r>
              <a:rPr lang="en-US" sz="1800" dirty="0"/>
              <a:t> </a:t>
            </a:r>
            <a:r>
              <a:rPr lang="en-US" sz="1800" dirty="0" err="1"/>
              <a:t>texnologik</a:t>
            </a:r>
            <a:r>
              <a:rPr lang="en-US" sz="1800" dirty="0"/>
              <a:t> </a:t>
            </a:r>
            <a:r>
              <a:rPr lang="en-US" sz="1800" dirty="0" err="1"/>
              <a:t>rivojlantirish</a:t>
            </a:r>
            <a:r>
              <a:rPr lang="en-US" sz="1800" dirty="0"/>
              <a:t> </a:t>
            </a:r>
            <a:r>
              <a:rPr lang="en-US" sz="1800" dirty="0" err="1" smtClean="0"/>
              <a:t>va</a:t>
            </a:r>
            <a:r>
              <a:rPr lang="en-US" sz="1800" dirty="0"/>
              <a:t> </a:t>
            </a:r>
            <a:r>
              <a:rPr lang="en-US" sz="1800" dirty="0" err="1" smtClean="0"/>
              <a:t>ichki</a:t>
            </a:r>
            <a:r>
              <a:rPr lang="en-US" sz="1800" dirty="0" smtClean="0"/>
              <a:t> </a:t>
            </a:r>
            <a:r>
              <a:rPr lang="en-US" sz="1800" dirty="0" err="1"/>
              <a:t>bozorni</a:t>
            </a:r>
            <a:r>
              <a:rPr lang="en-US" sz="1800" dirty="0"/>
              <a:t> </a:t>
            </a:r>
            <a:r>
              <a:rPr lang="en-US" sz="1800" dirty="0" err="1"/>
              <a:t>modernizatsiya</a:t>
            </a:r>
            <a:r>
              <a:rPr lang="en-US" sz="1800" dirty="0"/>
              <a:t> </a:t>
            </a:r>
            <a:r>
              <a:rPr lang="en-US" sz="1800" dirty="0" err="1"/>
              <a:t>qilish</a:t>
            </a:r>
            <a:r>
              <a:rPr lang="en-US" sz="1800" dirty="0"/>
              <a:t> </a:t>
            </a:r>
            <a:r>
              <a:rPr lang="en-US" sz="1800" dirty="0" err="1"/>
              <a:t>bo‘yicha</a:t>
            </a:r>
            <a:r>
              <a:rPr lang="en-US" sz="1800" dirty="0"/>
              <a:t> </a:t>
            </a:r>
            <a:r>
              <a:rPr lang="en-US" sz="1800" dirty="0" err="1"/>
              <a:t>kuchli</a:t>
            </a:r>
            <a:r>
              <a:rPr lang="en-US" sz="1800" dirty="0"/>
              <a:t> </a:t>
            </a:r>
            <a:r>
              <a:rPr lang="en-US" sz="1800" dirty="0" err="1"/>
              <a:t>milliy</a:t>
            </a:r>
            <a:r>
              <a:rPr lang="en-US" sz="1800" dirty="0"/>
              <a:t> </a:t>
            </a:r>
            <a:r>
              <a:rPr lang="en-US" sz="1800" dirty="0" err="1"/>
              <a:t>g‘oya</a:t>
            </a:r>
            <a:r>
              <a:rPr lang="en-US" sz="1800" dirty="0"/>
              <a:t>, </a:t>
            </a:r>
            <a:r>
              <a:rPr lang="en-US" sz="1800" dirty="0" err="1" smtClean="0"/>
              <a:t>milliy</a:t>
            </a:r>
            <a:r>
              <a:rPr lang="en-US" sz="1800" dirty="0"/>
              <a:t> </a:t>
            </a:r>
            <a:r>
              <a:rPr lang="en-US" sz="1800" dirty="0" err="1" smtClean="0"/>
              <a:t>dastur</a:t>
            </a:r>
            <a:r>
              <a:rPr lang="en-US" sz="1800" dirty="0" smtClean="0"/>
              <a:t> </a:t>
            </a:r>
            <a:r>
              <a:rPr lang="en-US" sz="1800" dirty="0" err="1"/>
              <a:t>kerak</a:t>
            </a:r>
            <a:r>
              <a:rPr lang="en-US" sz="1800" dirty="0"/>
              <a:t>. </a:t>
            </a:r>
            <a:r>
              <a:rPr lang="en-US" sz="1800" dirty="0" err="1"/>
              <a:t>Ushbu</a:t>
            </a:r>
            <a:r>
              <a:rPr lang="en-US" sz="1800" dirty="0"/>
              <a:t> </a:t>
            </a:r>
            <a:r>
              <a:rPr lang="en-US" sz="1800" dirty="0" err="1"/>
              <a:t>dastur</a:t>
            </a:r>
            <a:r>
              <a:rPr lang="en-US" sz="1800" dirty="0"/>
              <a:t> </a:t>
            </a:r>
            <a:r>
              <a:rPr lang="en-US" sz="1800" dirty="0" err="1"/>
              <a:t>O‘zbekistonni</a:t>
            </a:r>
            <a:r>
              <a:rPr lang="en-US" sz="1800" dirty="0"/>
              <a:t> </a:t>
            </a:r>
            <a:r>
              <a:rPr lang="en-US" sz="1800" dirty="0" err="1"/>
              <a:t>jahondagi</a:t>
            </a:r>
            <a:r>
              <a:rPr lang="en-US" sz="1800" dirty="0"/>
              <a:t> </a:t>
            </a:r>
            <a:r>
              <a:rPr lang="en-US" sz="1800" dirty="0" err="1"/>
              <a:t>taraqqiy</a:t>
            </a:r>
            <a:r>
              <a:rPr lang="en-US" sz="1800" dirty="0"/>
              <a:t> </a:t>
            </a:r>
            <a:r>
              <a:rPr lang="en-US" sz="1800" dirty="0" err="1" smtClean="0"/>
              <a:t>topgan</a:t>
            </a:r>
            <a:r>
              <a:rPr lang="en-US" sz="1800" dirty="0"/>
              <a:t> </a:t>
            </a:r>
            <a:r>
              <a:rPr lang="en-US" sz="1800" dirty="0" err="1" smtClean="0"/>
              <a:t>mamlakatlar</a:t>
            </a:r>
            <a:r>
              <a:rPr lang="en-US" sz="1800" dirty="0" smtClean="0"/>
              <a:t> </a:t>
            </a:r>
            <a:r>
              <a:rPr lang="en-US" sz="1800" dirty="0" err="1"/>
              <a:t>qatoriga</a:t>
            </a:r>
            <a:r>
              <a:rPr lang="en-US" sz="1800" dirty="0"/>
              <a:t> </a:t>
            </a:r>
            <a:r>
              <a:rPr lang="en-US" sz="1800" dirty="0" err="1"/>
              <a:t>tezroq</a:t>
            </a:r>
            <a:r>
              <a:rPr lang="en-US" sz="1800" dirty="0"/>
              <a:t> </a:t>
            </a:r>
            <a:r>
              <a:rPr lang="en-US" sz="1800" dirty="0" err="1"/>
              <a:t>olib</a:t>
            </a:r>
            <a:r>
              <a:rPr lang="en-US" sz="1800" dirty="0"/>
              <a:t> </a:t>
            </a:r>
            <a:r>
              <a:rPr lang="en-US" sz="1800" dirty="0" err="1"/>
              <a:t>chiqishga</a:t>
            </a:r>
            <a:r>
              <a:rPr lang="en-US" sz="1800" dirty="0"/>
              <a:t> </a:t>
            </a:r>
            <a:r>
              <a:rPr lang="en-US" sz="1800" dirty="0" err="1"/>
              <a:t>imkon</a:t>
            </a:r>
            <a:r>
              <a:rPr lang="en-US" sz="1800" dirty="0"/>
              <a:t> </a:t>
            </a:r>
            <a:r>
              <a:rPr lang="en-US" sz="1800" dirty="0" err="1"/>
              <a:t>yaratishi</a:t>
            </a:r>
            <a:r>
              <a:rPr lang="en-US" sz="1800" dirty="0"/>
              <a:t> </a:t>
            </a:r>
            <a:r>
              <a:rPr lang="en-US" sz="1800" dirty="0" err="1"/>
              <a:t>lozim</a:t>
            </a:r>
            <a:r>
              <a:rPr lang="en-US" sz="1800" dirty="0"/>
              <a:t>.</a:t>
            </a:r>
            <a:br>
              <a:rPr lang="en-US" sz="1800" dirty="0"/>
            </a:br>
            <a:r>
              <a:rPr lang="en-US" sz="1800" b="1" i="1" dirty="0" err="1"/>
              <a:t>O‘zbekiston</a:t>
            </a:r>
            <a:r>
              <a:rPr lang="en-US" sz="1800" b="1" i="1" dirty="0"/>
              <a:t> </a:t>
            </a:r>
            <a:r>
              <a:rPr lang="en-US" sz="1800" b="1" i="1" dirty="0" err="1"/>
              <a:t>Respublikasi</a:t>
            </a:r>
            <a:r>
              <a:rPr lang="en-US" sz="1800" b="1" i="1" dirty="0"/>
              <a:t> </a:t>
            </a:r>
            <a:r>
              <a:rPr lang="en-US" sz="1800" b="1" i="1" dirty="0" err="1"/>
              <a:t>Prezidenti</a:t>
            </a:r>
            <a:r>
              <a:rPr lang="en-US" sz="1800" b="1" i="1" dirty="0"/>
              <a:t> Sh. </a:t>
            </a:r>
            <a:r>
              <a:rPr lang="en-US" sz="1800" b="1" i="1" dirty="0" err="1"/>
              <a:t>Mirziyoyev</a:t>
            </a:r>
            <a:endParaRPr lang="ru-RU" sz="1800" dirty="0"/>
          </a:p>
        </p:txBody>
      </p:sp>
      <p:sp>
        <p:nvSpPr>
          <p:cNvPr id="5" name="Объект 4"/>
          <p:cNvSpPr>
            <a:spLocks noGrp="1"/>
          </p:cNvSpPr>
          <p:nvPr>
            <p:ph idx="1"/>
          </p:nvPr>
        </p:nvSpPr>
        <p:spPr>
          <a:xfrm>
            <a:off x="457200" y="2996952"/>
            <a:ext cx="8229600" cy="3129211"/>
          </a:xfrm>
        </p:spPr>
        <p:txBody>
          <a:bodyPr/>
          <a:lstStyle/>
          <a:p>
            <a:endParaRPr lang="ru-RU" dirty="0"/>
          </a:p>
        </p:txBody>
      </p:sp>
      <p:pic>
        <p:nvPicPr>
          <p:cNvPr id="1026" name="Picture 2" descr="G:\Учебник\Investition\ac403019-aa86-19cd-8166-5a2ef4ab7a44_lists_7194   O'zbekiston Respublikasi Prezidenti Shavkat Mirziyoyevning ...president.uz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9793" y="2924944"/>
            <a:ext cx="529465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Учебник\Investition\uzb_un_img_publications_invest_in_uzbekistan  O`zbekiston investitsion salohiyati  United Nations Development ...www.undp.org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23" y="2963192"/>
            <a:ext cx="2599517" cy="349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93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74638"/>
            <a:ext cx="8229600" cy="2866330"/>
          </a:xfrm>
          <a:ln>
            <a:solidFill>
              <a:srgbClr val="0033CC"/>
            </a:solidFill>
          </a:ln>
        </p:spPr>
        <p:txBody>
          <a:bodyPr>
            <a:noAutofit/>
          </a:bodyPr>
          <a:lstStyle/>
          <a:p>
            <a:r>
              <a:rPr lang="en-US" sz="2800" b="1" dirty="0" err="1" smtClean="0"/>
              <a:t>Investitsiya</a:t>
            </a:r>
            <a:r>
              <a:rPr lang="en-US" sz="2800" b="1" dirty="0" smtClean="0"/>
              <a:t> </a:t>
            </a:r>
            <a:r>
              <a:rPr lang="en-US" sz="2800" b="1" dirty="0" err="1"/>
              <a:t>faoliyati</a:t>
            </a:r>
            <a:r>
              <a:rPr lang="en-US" sz="2800" b="1" dirty="0"/>
              <a:t> – </a:t>
            </a:r>
            <a:r>
              <a:rPr lang="en-US" sz="2800" dirty="0" err="1"/>
              <a:t>investitsiya</a:t>
            </a:r>
            <a:r>
              <a:rPr lang="en-US" sz="2800" dirty="0"/>
              <a:t> </a:t>
            </a:r>
            <a:r>
              <a:rPr lang="en-US" sz="2800" dirty="0" err="1"/>
              <a:t>faoliyati</a:t>
            </a:r>
            <a:r>
              <a:rPr lang="en-US" sz="2800" dirty="0"/>
              <a:t> </a:t>
            </a:r>
            <a:r>
              <a:rPr lang="en-US" sz="2800" dirty="0" err="1"/>
              <a:t>subyektlarining</a:t>
            </a:r>
            <a:r>
              <a:rPr lang="en-US" sz="2800" dirty="0"/>
              <a:t> </a:t>
            </a:r>
            <a:r>
              <a:rPr lang="en-US" sz="2800" dirty="0" err="1" smtClean="0"/>
              <a:t>investitsiyalarni</a:t>
            </a:r>
            <a:r>
              <a:rPr lang="en-US" sz="2800" dirty="0"/>
              <a:t> </a:t>
            </a:r>
            <a:r>
              <a:rPr lang="en-US" sz="2800" dirty="0" err="1" smtClean="0"/>
              <a:t>amalga</a:t>
            </a:r>
            <a:r>
              <a:rPr lang="en-US" sz="2800" dirty="0" smtClean="0"/>
              <a:t> </a:t>
            </a:r>
            <a:r>
              <a:rPr lang="en-US" sz="2800" dirty="0" err="1"/>
              <a:t>oshirish</a:t>
            </a:r>
            <a:r>
              <a:rPr lang="en-US" sz="2800" dirty="0"/>
              <a:t> </a:t>
            </a:r>
            <a:r>
              <a:rPr lang="en-US" sz="2800" dirty="0" err="1"/>
              <a:t>bilan</a:t>
            </a:r>
            <a:r>
              <a:rPr lang="en-US" sz="2800" dirty="0"/>
              <a:t> </a:t>
            </a:r>
            <a:r>
              <a:rPr lang="en-US" sz="2800" dirty="0" err="1"/>
              <a:t>bog‘liq</a:t>
            </a:r>
            <a:r>
              <a:rPr lang="en-US" sz="2800" dirty="0"/>
              <a:t> </a:t>
            </a:r>
            <a:r>
              <a:rPr lang="en-US" sz="2800" dirty="0" err="1"/>
              <a:t>harakatlari</a:t>
            </a:r>
            <a:r>
              <a:rPr lang="en-US" sz="2800" dirty="0"/>
              <a:t> </a:t>
            </a:r>
            <a:r>
              <a:rPr lang="en-US" sz="2800" dirty="0" err="1"/>
              <a:t>majmuyi</a:t>
            </a:r>
            <a:r>
              <a:rPr lang="en-US" sz="2800" dirty="0"/>
              <a:t>.</a:t>
            </a:r>
            <a:br>
              <a:rPr lang="en-US" sz="2800" dirty="0"/>
            </a:br>
            <a:r>
              <a:rPr lang="sv-SE" sz="2800" b="1" i="1" dirty="0"/>
              <a:t>O‘zbekiston Respublikasining 2014-yil 9-dekabrdagi </a:t>
            </a:r>
            <a:r>
              <a:rPr lang="sv-SE" sz="2800" b="1" i="1" dirty="0" smtClean="0"/>
              <a:t>O‘RQ-380- </a:t>
            </a:r>
            <a:r>
              <a:rPr lang="en-US" sz="2800" b="1" i="1" dirty="0" err="1" smtClean="0"/>
              <a:t>sonli</a:t>
            </a:r>
            <a:r>
              <a:rPr lang="en-US" sz="2800" b="1" i="1" dirty="0" smtClean="0"/>
              <a:t> </a:t>
            </a:r>
            <a:r>
              <a:rPr lang="en-US" sz="2800" b="1" i="1" dirty="0" err="1"/>
              <a:t>yangi</a:t>
            </a:r>
            <a:r>
              <a:rPr lang="en-US" sz="2800" b="1" i="1" dirty="0"/>
              <a:t> </a:t>
            </a:r>
            <a:r>
              <a:rPr lang="en-US" sz="2800" b="1" i="1" dirty="0" err="1"/>
              <a:t>tahrirdagi</a:t>
            </a:r>
            <a:r>
              <a:rPr lang="en-US" sz="2800" b="1" i="1" dirty="0"/>
              <a:t> «</a:t>
            </a:r>
            <a:r>
              <a:rPr lang="en-US" sz="2800" b="1" i="1" dirty="0" err="1"/>
              <a:t>Investitsiya</a:t>
            </a:r>
            <a:r>
              <a:rPr lang="en-US" sz="2800" b="1" i="1" dirty="0"/>
              <a:t> </a:t>
            </a:r>
            <a:r>
              <a:rPr lang="en-US" sz="2800" b="1" i="1" dirty="0" err="1"/>
              <a:t>faoliyati</a:t>
            </a:r>
            <a:r>
              <a:rPr lang="en-US" sz="2800" b="1" i="1" dirty="0"/>
              <a:t> </a:t>
            </a:r>
            <a:r>
              <a:rPr lang="en-US" sz="2800" b="1" i="1" dirty="0" err="1"/>
              <a:t>to‘g‘risida»gi</a:t>
            </a:r>
            <a:r>
              <a:rPr lang="en-US" sz="2800" b="1" i="1" dirty="0"/>
              <a:t> </a:t>
            </a:r>
            <a:r>
              <a:rPr lang="en-US" sz="2800" b="1" i="1" dirty="0" err="1" smtClean="0"/>
              <a:t>qonuni</a:t>
            </a:r>
            <a:r>
              <a:rPr lang="en-US" sz="2800" b="1" i="1" dirty="0" smtClean="0"/>
              <a:t>, 3-modda</a:t>
            </a:r>
            <a:endParaRPr lang="ru-RU" sz="2800" dirty="0"/>
          </a:p>
        </p:txBody>
      </p:sp>
      <p:sp>
        <p:nvSpPr>
          <p:cNvPr id="5" name="Объект 4"/>
          <p:cNvSpPr>
            <a:spLocks noGrp="1"/>
          </p:cNvSpPr>
          <p:nvPr>
            <p:ph idx="1"/>
          </p:nvPr>
        </p:nvSpPr>
        <p:spPr>
          <a:xfrm>
            <a:off x="457200" y="3284984"/>
            <a:ext cx="8229600" cy="2841179"/>
          </a:xfrm>
        </p:spPr>
        <p:txBody>
          <a:bodyPr>
            <a:noAutofit/>
          </a:bodyPr>
          <a:lstStyle/>
          <a:p>
            <a:endParaRPr lang="ru-RU" sz="2400" dirty="0"/>
          </a:p>
        </p:txBody>
      </p:sp>
      <p:pic>
        <p:nvPicPr>
          <p:cNvPr id="2050" name="Picture 2" descr="G:\Учебник\Investition\825__95_2450357427   Investitsiyalar va investitsiya faoliyati to'g'risida”gi Qonun ...review.uz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173" y="3554504"/>
            <a:ext cx="3891275" cy="24806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Учебник\Investition\V5qSiXpCFIICk7aYmpjlTUCw2dL52Ud8   Investitsiyalar va investitsiya faoliyati to'g'risidagi qonun ...kun.uz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3554502"/>
            <a:ext cx="3924000" cy="248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46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74638"/>
            <a:ext cx="8208912" cy="1692000"/>
          </a:xfrm>
          <a:ln>
            <a:solidFill>
              <a:srgbClr val="0033CC"/>
            </a:solidFill>
          </a:ln>
        </p:spPr>
        <p:txBody>
          <a:bodyPr>
            <a:noAutofit/>
          </a:bodyPr>
          <a:lstStyle/>
          <a:p>
            <a:r>
              <a:rPr lang="en-US" sz="2800" b="1" dirty="0" err="1"/>
              <a:t>Texnik</a:t>
            </a:r>
            <a:r>
              <a:rPr lang="en-US" sz="2800" b="1" dirty="0"/>
              <a:t> </a:t>
            </a:r>
            <a:r>
              <a:rPr lang="en-US" sz="2800" b="1" dirty="0" err="1"/>
              <a:t>yoki</a:t>
            </a:r>
            <a:r>
              <a:rPr lang="en-US" sz="2800" b="1" dirty="0"/>
              <a:t> </a:t>
            </a:r>
            <a:r>
              <a:rPr lang="en-US" sz="2800" b="1" dirty="0" err="1"/>
              <a:t>texnologik</a:t>
            </a:r>
            <a:r>
              <a:rPr lang="en-US" sz="2800" b="1" dirty="0"/>
              <a:t> </a:t>
            </a:r>
            <a:r>
              <a:rPr lang="en-US" sz="2800" b="1" dirty="0" err="1"/>
              <a:t>modernizatsiyalash</a:t>
            </a:r>
            <a:r>
              <a:rPr lang="en-US" sz="2800" b="1" dirty="0"/>
              <a:t> </a:t>
            </a:r>
            <a:r>
              <a:rPr lang="en-US" sz="2800" dirty="0"/>
              <a:t>– </a:t>
            </a:r>
            <a:r>
              <a:rPr lang="en-US" sz="2800" dirty="0" err="1"/>
              <a:t>mavjud</a:t>
            </a:r>
            <a:r>
              <a:rPr lang="en-US" sz="2800" dirty="0"/>
              <a:t> </a:t>
            </a:r>
            <a:r>
              <a:rPr lang="en-US" sz="2800" dirty="0" err="1"/>
              <a:t>texnik</a:t>
            </a:r>
            <a:r>
              <a:rPr lang="en-US" sz="2800" dirty="0"/>
              <a:t> </a:t>
            </a:r>
            <a:r>
              <a:rPr lang="en-US" sz="2800" dirty="0" err="1" smtClean="0"/>
              <a:t>yoki</a:t>
            </a:r>
            <a:r>
              <a:rPr lang="en-US" sz="2800" dirty="0"/>
              <a:t> </a:t>
            </a:r>
            <a:r>
              <a:rPr lang="en-US" sz="2800" dirty="0" err="1" smtClean="0"/>
              <a:t>texnologik</a:t>
            </a:r>
            <a:r>
              <a:rPr lang="en-US" sz="2800" dirty="0" smtClean="0"/>
              <a:t> </a:t>
            </a:r>
            <a:r>
              <a:rPr lang="en-US" sz="2800" dirty="0" err="1"/>
              <a:t>jihozlar</a:t>
            </a:r>
            <a:r>
              <a:rPr lang="en-US" sz="2800" dirty="0"/>
              <a:t> </a:t>
            </a:r>
            <a:r>
              <a:rPr lang="en-US" sz="2800" dirty="0" err="1"/>
              <a:t>va</a:t>
            </a:r>
            <a:r>
              <a:rPr lang="en-US" sz="2800" dirty="0"/>
              <a:t> </a:t>
            </a:r>
            <a:r>
              <a:rPr lang="en-US" sz="2800" dirty="0" err="1"/>
              <a:t>asbob-uskunalarni</a:t>
            </a:r>
            <a:r>
              <a:rPr lang="en-US" sz="2800" dirty="0"/>
              <a:t> </a:t>
            </a:r>
            <a:r>
              <a:rPr lang="en-US" sz="2800" dirty="0" err="1"/>
              <a:t>zamonaviy</a:t>
            </a:r>
            <a:r>
              <a:rPr lang="en-US" sz="2800" dirty="0"/>
              <a:t> </a:t>
            </a:r>
            <a:r>
              <a:rPr lang="en-US" sz="2800" dirty="0" err="1"/>
              <a:t>va</a:t>
            </a:r>
            <a:r>
              <a:rPr lang="en-US" sz="2800" dirty="0"/>
              <a:t> </a:t>
            </a:r>
            <a:r>
              <a:rPr lang="en-US" sz="2800" dirty="0" err="1"/>
              <a:t>ilg‘or</a:t>
            </a:r>
            <a:r>
              <a:rPr lang="en-US" sz="2800" dirty="0"/>
              <a:t> </a:t>
            </a:r>
            <a:r>
              <a:rPr lang="en-US" sz="2800" dirty="0" err="1" smtClean="0"/>
              <a:t>turlari</a:t>
            </a:r>
            <a:r>
              <a:rPr lang="en-US" sz="2800" dirty="0"/>
              <a:t> </a:t>
            </a:r>
            <a:r>
              <a:rPr lang="en-US" sz="2800" dirty="0" err="1" smtClean="0"/>
              <a:t>bilan</a:t>
            </a:r>
            <a:r>
              <a:rPr lang="en-US" sz="2800" dirty="0" smtClean="0"/>
              <a:t> </a:t>
            </a:r>
            <a:r>
              <a:rPr lang="en-US" sz="2800" dirty="0" err="1"/>
              <a:t>almashtirish</a:t>
            </a:r>
            <a:r>
              <a:rPr lang="en-US" sz="2800" dirty="0"/>
              <a:t>.</a:t>
            </a:r>
            <a:endParaRPr lang="ru-RU" sz="2800" dirty="0"/>
          </a:p>
        </p:txBody>
      </p:sp>
      <p:sp>
        <p:nvSpPr>
          <p:cNvPr id="5" name="Объект 4"/>
          <p:cNvSpPr>
            <a:spLocks noGrp="1"/>
          </p:cNvSpPr>
          <p:nvPr>
            <p:ph idx="1"/>
          </p:nvPr>
        </p:nvSpPr>
        <p:spPr>
          <a:xfrm>
            <a:off x="457200" y="2564904"/>
            <a:ext cx="8229600" cy="3561259"/>
          </a:xfrm>
        </p:spPr>
        <p:txBody>
          <a:bodyPr>
            <a:noAutofit/>
          </a:bodyPr>
          <a:lstStyle/>
          <a:p>
            <a:endParaRPr lang="ru-RU" sz="2400" dirty="0"/>
          </a:p>
        </p:txBody>
      </p:sp>
      <p:pic>
        <p:nvPicPr>
          <p:cNvPr id="3075" name="Picture 3" descr="G:\Учебник\Investition\1-tehnicheskaya-moder-sajta  Модернизация сайта. Что, где, когда пора менять     redkrab.ru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7488832" cy="421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42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92000"/>
          </a:xfrm>
          <a:ln w="28575">
            <a:solidFill>
              <a:srgbClr val="0033CC"/>
            </a:solidFill>
          </a:ln>
        </p:spPr>
        <p:txBody>
          <a:bodyPr>
            <a:noAutofit/>
          </a:bodyPr>
          <a:lstStyle/>
          <a:p>
            <a:r>
              <a:rPr lang="en-US" sz="2800" b="1" dirty="0" err="1"/>
              <a:t>Ishlab</a:t>
            </a:r>
            <a:r>
              <a:rPr lang="en-US" sz="2800" b="1" dirty="0"/>
              <a:t> </a:t>
            </a:r>
            <a:r>
              <a:rPr lang="en-US" sz="2800" b="1" dirty="0" err="1"/>
              <a:t>chiqarishni</a:t>
            </a:r>
            <a:r>
              <a:rPr lang="en-US" sz="2800" b="1" dirty="0"/>
              <a:t> </a:t>
            </a:r>
            <a:r>
              <a:rPr lang="en-US" sz="2800" b="1" dirty="0" err="1"/>
              <a:t>diversifikatsiyalash</a:t>
            </a:r>
            <a:r>
              <a:rPr lang="en-US" sz="2800" b="1" dirty="0"/>
              <a:t> </a:t>
            </a:r>
            <a:r>
              <a:rPr lang="en-US" sz="2800" dirty="0"/>
              <a:t>– </a:t>
            </a:r>
            <a:r>
              <a:rPr lang="en-US" sz="2800" dirty="0" err="1"/>
              <a:t>bozor</a:t>
            </a:r>
            <a:r>
              <a:rPr lang="en-US" sz="2800" dirty="0"/>
              <a:t> </a:t>
            </a:r>
            <a:r>
              <a:rPr lang="en-US" sz="2800" dirty="0" err="1"/>
              <a:t>holati</a:t>
            </a:r>
            <a:r>
              <a:rPr lang="en-US" sz="2800" dirty="0"/>
              <a:t> </a:t>
            </a:r>
            <a:r>
              <a:rPr lang="en-US" sz="2800" dirty="0" err="1" smtClean="0"/>
              <a:t>o‘zgarishlariga</a:t>
            </a:r>
            <a:r>
              <a:rPr lang="en-US" sz="2800" dirty="0"/>
              <a:t> </a:t>
            </a:r>
            <a:r>
              <a:rPr lang="en-US" sz="2800" dirty="0" err="1" smtClean="0"/>
              <a:t>moslashuvchanlikni</a:t>
            </a:r>
            <a:r>
              <a:rPr lang="en-US" sz="2800" dirty="0" smtClean="0"/>
              <a:t> </a:t>
            </a:r>
            <a:r>
              <a:rPr lang="en-US" sz="2800" dirty="0" err="1"/>
              <a:t>oshirish</a:t>
            </a:r>
            <a:r>
              <a:rPr lang="en-US" sz="2800" dirty="0"/>
              <a:t> </a:t>
            </a:r>
            <a:r>
              <a:rPr lang="en-US" sz="2800" dirty="0" err="1"/>
              <a:t>maqsadida</a:t>
            </a:r>
            <a:r>
              <a:rPr lang="en-US" sz="2800" dirty="0"/>
              <a:t> </a:t>
            </a:r>
            <a:r>
              <a:rPr lang="en-US" sz="2800" dirty="0" err="1"/>
              <a:t>mahsulot</a:t>
            </a:r>
            <a:r>
              <a:rPr lang="en-US" sz="2800" dirty="0"/>
              <a:t> </a:t>
            </a:r>
            <a:r>
              <a:rPr lang="en-US" sz="2800" dirty="0" err="1" smtClean="0"/>
              <a:t>ishlab</a:t>
            </a:r>
            <a:r>
              <a:rPr lang="en-US" sz="2800" dirty="0"/>
              <a:t> </a:t>
            </a:r>
            <a:r>
              <a:rPr lang="en-US" sz="2800" dirty="0" err="1" smtClean="0"/>
              <a:t>chiqarish</a:t>
            </a:r>
            <a:r>
              <a:rPr lang="en-US" sz="2800" dirty="0" smtClean="0"/>
              <a:t> </a:t>
            </a:r>
            <a:r>
              <a:rPr lang="en-US" sz="2800" dirty="0" err="1"/>
              <a:t>turlarini</a:t>
            </a:r>
            <a:r>
              <a:rPr lang="en-US" sz="2800" dirty="0"/>
              <a:t> </a:t>
            </a:r>
            <a:r>
              <a:rPr lang="en-US" sz="2800" dirty="0" err="1"/>
              <a:t>kengaytirish</a:t>
            </a:r>
            <a:r>
              <a:rPr lang="en-US" sz="2800" dirty="0"/>
              <a:t>.</a:t>
            </a:r>
            <a:endParaRPr lang="ru-RU" sz="2800" dirty="0"/>
          </a:p>
        </p:txBody>
      </p:sp>
      <p:pic>
        <p:nvPicPr>
          <p:cNvPr id="4098" name="Picture 2" descr="G:\Учебник\Investition\sanoat-ish-680x453.chiq_    O'zbekistonda o'tgan 9 oy davomida sanoat ishlab chiqarish hajmi 7 ...daryo.uz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76872"/>
            <a:ext cx="6192688" cy="412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83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76872"/>
            <a:ext cx="8229600" cy="3849291"/>
          </a:xfrm>
        </p:spPr>
        <p:txBody>
          <a:bodyPr>
            <a:normAutofit/>
          </a:bodyPr>
          <a:lstStyle/>
          <a:p>
            <a:endParaRPr lang="ru-RU" sz="2400" dirty="0"/>
          </a:p>
        </p:txBody>
      </p:sp>
      <p:sp>
        <p:nvSpPr>
          <p:cNvPr id="5" name="Заголовок 4"/>
          <p:cNvSpPr>
            <a:spLocks noGrp="1"/>
          </p:cNvSpPr>
          <p:nvPr>
            <p:ph type="title"/>
          </p:nvPr>
        </p:nvSpPr>
        <p:spPr>
          <a:xfrm>
            <a:off x="457200" y="274638"/>
            <a:ext cx="8229600" cy="1692000"/>
          </a:xfrm>
        </p:spPr>
        <p:txBody>
          <a:bodyPr>
            <a:noAutofit/>
          </a:bodyPr>
          <a:lstStyle/>
          <a:p>
            <a:r>
              <a:rPr lang="en-US" sz="2800" dirty="0" err="1"/>
              <a:t>Investitsiya</a:t>
            </a:r>
            <a:r>
              <a:rPr lang="en-US" sz="2800" dirty="0"/>
              <a:t> </a:t>
            </a:r>
            <a:r>
              <a:rPr lang="en-US" sz="2800" dirty="0" err="1"/>
              <a:t>sifatida</a:t>
            </a:r>
            <a:r>
              <a:rPr lang="en-US" sz="2800" dirty="0"/>
              <a:t> </a:t>
            </a:r>
            <a:r>
              <a:rPr lang="en-US" sz="2800" dirty="0" err="1"/>
              <a:t>kiritilgan</a:t>
            </a:r>
            <a:r>
              <a:rPr lang="en-US" sz="2800" dirty="0"/>
              <a:t> </a:t>
            </a:r>
            <a:r>
              <a:rPr lang="en-US" sz="2800" dirty="0" err="1"/>
              <a:t>mablag‘lar</a:t>
            </a:r>
            <a:r>
              <a:rPr lang="en-US" sz="2800" dirty="0"/>
              <a:t>, </a:t>
            </a:r>
            <a:r>
              <a:rPr lang="en-US" sz="2800" dirty="0" err="1"/>
              <a:t>odatda</a:t>
            </a:r>
            <a:r>
              <a:rPr lang="en-US" sz="2800" dirty="0"/>
              <a:t>, </a:t>
            </a:r>
            <a:r>
              <a:rPr lang="en-US" sz="2800" dirty="0" err="1"/>
              <a:t>kapital</a:t>
            </a:r>
            <a:r>
              <a:rPr lang="en-US" sz="2800" dirty="0"/>
              <a:t> </a:t>
            </a:r>
            <a:r>
              <a:rPr lang="en-US" sz="2800" dirty="0" err="1" smtClean="0"/>
              <a:t>qo‘yilmalar</a:t>
            </a:r>
            <a:r>
              <a:rPr lang="en-US" sz="2800" dirty="0"/>
              <a:t> </a:t>
            </a:r>
            <a:r>
              <a:rPr lang="en-US" sz="2800" dirty="0" smtClean="0"/>
              <a:t>deb </a:t>
            </a:r>
            <a:r>
              <a:rPr lang="en-US" sz="2800" dirty="0"/>
              <a:t>ham </a:t>
            </a:r>
            <a:r>
              <a:rPr lang="en-US" sz="2800" dirty="0" err="1"/>
              <a:t>ataladi</a:t>
            </a:r>
            <a:r>
              <a:rPr lang="en-US" sz="2800" dirty="0" smtClean="0"/>
              <a:t>. </a:t>
            </a:r>
            <a:r>
              <a:rPr lang="es-ES" sz="2800" dirty="0"/>
              <a:t>Asosan real va moliyaviy (portfel) investitsiyalar farqlanadi. </a:t>
            </a:r>
            <a:endParaRPr lang="ru-RU" sz="2800" dirty="0"/>
          </a:p>
        </p:txBody>
      </p:sp>
      <p:pic>
        <p:nvPicPr>
          <p:cNvPr id="5123" name="Picture 3" descr="G:\Учебник\Investition\656737b47bc2c2f84fdb0f71_bes-header-3    Investition einfach erklärt  Definition, Arten, Risiken     www.buchhaltung-einfach-sicher.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16832"/>
            <a:ext cx="6480720" cy="462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40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76872"/>
            <a:ext cx="8229600" cy="3849291"/>
          </a:xfrm>
        </p:spPr>
        <p:txBody>
          <a:bodyPr>
            <a:normAutofit/>
          </a:bodyPr>
          <a:lstStyle/>
          <a:p>
            <a:endParaRPr lang="ru-RU" sz="2400" dirty="0"/>
          </a:p>
        </p:txBody>
      </p:sp>
      <p:sp>
        <p:nvSpPr>
          <p:cNvPr id="5" name="Заголовок 4"/>
          <p:cNvSpPr>
            <a:spLocks noGrp="1"/>
          </p:cNvSpPr>
          <p:nvPr>
            <p:ph type="title"/>
          </p:nvPr>
        </p:nvSpPr>
        <p:spPr>
          <a:xfrm>
            <a:off x="457200" y="274638"/>
            <a:ext cx="8229600" cy="1930226"/>
          </a:xfrm>
        </p:spPr>
        <p:txBody>
          <a:bodyPr>
            <a:noAutofit/>
          </a:bodyPr>
          <a:lstStyle/>
          <a:p>
            <a:r>
              <a:rPr lang="en-US" sz="2800" b="1" dirty="0" smtClean="0"/>
              <a:t>Real </a:t>
            </a:r>
            <a:r>
              <a:rPr lang="en-US" sz="2800" b="1" dirty="0" err="1"/>
              <a:t>investitsiyalar</a:t>
            </a:r>
            <a:r>
              <a:rPr lang="en-US" sz="2800" b="1" dirty="0"/>
              <a:t> – </a:t>
            </a:r>
            <a:r>
              <a:rPr lang="en-US" sz="2800" dirty="0" err="1"/>
              <a:t>korxonalarning</a:t>
            </a:r>
            <a:r>
              <a:rPr lang="en-US" sz="2800" dirty="0"/>
              <a:t> </a:t>
            </a:r>
            <a:r>
              <a:rPr lang="en-US" sz="2800" dirty="0" err="1"/>
              <a:t>jismoniy</a:t>
            </a:r>
            <a:r>
              <a:rPr lang="en-US" sz="2800" dirty="0"/>
              <a:t> </a:t>
            </a:r>
            <a:r>
              <a:rPr lang="en-US" sz="2800" dirty="0" err="1"/>
              <a:t>kapitaliga</a:t>
            </a:r>
            <a:r>
              <a:rPr lang="en-US" sz="2800" dirty="0"/>
              <a:t> </a:t>
            </a:r>
            <a:r>
              <a:rPr lang="en-US" sz="2800" dirty="0" err="1" smtClean="0"/>
              <a:t>mablag</a:t>
            </a:r>
            <a:r>
              <a:rPr lang="en-US" sz="2800" dirty="0" smtClean="0"/>
              <a:t>‘ </a:t>
            </a:r>
            <a:r>
              <a:rPr lang="en-US" sz="2800" dirty="0" err="1" smtClean="0"/>
              <a:t>kiritish</a:t>
            </a:r>
            <a:r>
              <a:rPr lang="en-US" sz="2800" dirty="0"/>
              <a:t>. </a:t>
            </a:r>
            <a:r>
              <a:rPr lang="en-US" sz="2800" dirty="0" smtClean="0"/>
              <a:t/>
            </a:r>
            <a:br>
              <a:rPr lang="en-US" sz="2800" dirty="0" smtClean="0"/>
            </a:br>
            <a:r>
              <a:rPr lang="en-US" sz="2800" b="1" dirty="0" err="1" smtClean="0"/>
              <a:t>Moliyaviy</a:t>
            </a:r>
            <a:r>
              <a:rPr lang="en-US" sz="2800" b="1" dirty="0" smtClean="0"/>
              <a:t> </a:t>
            </a:r>
            <a:r>
              <a:rPr lang="en-US" sz="2800" b="1" dirty="0" err="1"/>
              <a:t>investitsiyalar</a:t>
            </a:r>
            <a:r>
              <a:rPr lang="en-US" sz="2800" b="1" dirty="0"/>
              <a:t> </a:t>
            </a:r>
            <a:r>
              <a:rPr lang="en-US" sz="2800" dirty="0"/>
              <a:t>– </a:t>
            </a:r>
            <a:r>
              <a:rPr lang="en-US" sz="2800" dirty="0" err="1"/>
              <a:t>korxona</a:t>
            </a:r>
            <a:r>
              <a:rPr lang="en-US" sz="2800" dirty="0"/>
              <a:t> </a:t>
            </a:r>
            <a:r>
              <a:rPr lang="en-US" sz="2800" dirty="0" err="1"/>
              <a:t>qimmatli</a:t>
            </a:r>
            <a:r>
              <a:rPr lang="en-US" sz="2800" dirty="0"/>
              <a:t> </a:t>
            </a:r>
            <a:r>
              <a:rPr lang="en-US" sz="2800" dirty="0" err="1"/>
              <a:t>qog‘ozlari</a:t>
            </a:r>
            <a:r>
              <a:rPr lang="en-US" sz="2800" dirty="0"/>
              <a:t> (</a:t>
            </a:r>
            <a:r>
              <a:rPr lang="en-US" sz="2800" dirty="0" err="1"/>
              <a:t>aksiya</a:t>
            </a:r>
            <a:r>
              <a:rPr lang="en-US" sz="2800" dirty="0"/>
              <a:t>, </a:t>
            </a:r>
            <a:r>
              <a:rPr lang="en-US" sz="2800" dirty="0" err="1" smtClean="0"/>
              <a:t>obligatsiya</a:t>
            </a:r>
            <a:r>
              <a:rPr lang="en-US" sz="2800" dirty="0"/>
              <a:t> </a:t>
            </a:r>
            <a:r>
              <a:rPr lang="en-US" sz="2800" dirty="0" err="1" smtClean="0"/>
              <a:t>va</a:t>
            </a:r>
            <a:r>
              <a:rPr lang="en-US" sz="2800" dirty="0" smtClean="0"/>
              <a:t> </a:t>
            </a:r>
            <a:r>
              <a:rPr lang="en-US" sz="2800" dirty="0" err="1"/>
              <a:t>boshqalar</a:t>
            </a:r>
            <a:r>
              <a:rPr lang="en-US" sz="2800" dirty="0"/>
              <a:t>)</a:t>
            </a:r>
            <a:r>
              <a:rPr lang="en-US" sz="2800" dirty="0" err="1"/>
              <a:t>ni</a:t>
            </a:r>
            <a:r>
              <a:rPr lang="en-US" sz="2800" dirty="0"/>
              <a:t> </a:t>
            </a:r>
            <a:r>
              <a:rPr lang="en-US" sz="2800" dirty="0" err="1"/>
              <a:t>sotib</a:t>
            </a:r>
            <a:r>
              <a:rPr lang="en-US" sz="2800" dirty="0"/>
              <a:t> </a:t>
            </a:r>
            <a:r>
              <a:rPr lang="en-US" sz="2800" dirty="0" err="1"/>
              <a:t>olish</a:t>
            </a:r>
            <a:r>
              <a:rPr lang="en-US" sz="2800" dirty="0"/>
              <a:t>.</a:t>
            </a:r>
            <a:endParaRPr lang="ru-RU" sz="2800" dirty="0"/>
          </a:p>
        </p:txBody>
      </p:sp>
      <p:pic>
        <p:nvPicPr>
          <p:cNvPr id="5122" name="Picture 2" descr="G:\Учебник\Investition\31334-analitika_31.01.2022  Инвестиции в недвижимость – Публикации – Finversia (Финверсия)www.finversia.ru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29" y="2492896"/>
            <a:ext cx="5151459" cy="394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94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353347"/>
          </a:xfrm>
        </p:spPr>
        <p:txBody>
          <a:bodyPr>
            <a:normAutofit/>
          </a:bodyPr>
          <a:lstStyle/>
          <a:p>
            <a:r>
              <a:rPr lang="en-US" sz="1800" b="1" dirty="0" err="1"/>
              <a:t>Investitsiya</a:t>
            </a:r>
            <a:r>
              <a:rPr lang="en-US" sz="1800" b="1" dirty="0"/>
              <a:t> </a:t>
            </a:r>
            <a:r>
              <a:rPr lang="en-US" sz="1800" b="1" dirty="0" err="1"/>
              <a:t>riski</a:t>
            </a:r>
            <a:r>
              <a:rPr lang="en-US" sz="1800" b="1" dirty="0"/>
              <a:t> </a:t>
            </a:r>
            <a:r>
              <a:rPr lang="en-US" sz="1800" dirty="0"/>
              <a:t>– </a:t>
            </a:r>
            <a:r>
              <a:rPr lang="en-US" sz="1800" dirty="0" err="1"/>
              <a:t>ko‘zda</a:t>
            </a:r>
            <a:r>
              <a:rPr lang="en-US" sz="1800" dirty="0"/>
              <a:t> </a:t>
            </a:r>
            <a:r>
              <a:rPr lang="en-US" sz="1800" dirty="0" err="1"/>
              <a:t>tutilmagan</a:t>
            </a:r>
            <a:r>
              <a:rPr lang="en-US" sz="1800" dirty="0"/>
              <a:t> </a:t>
            </a:r>
            <a:r>
              <a:rPr lang="en-US" sz="1800" dirty="0" err="1"/>
              <a:t>sabablarga</a:t>
            </a:r>
            <a:r>
              <a:rPr lang="en-US" sz="1800" dirty="0"/>
              <a:t> </a:t>
            </a:r>
            <a:r>
              <a:rPr lang="en-US" sz="1800" dirty="0" err="1"/>
              <a:t>ko‘ra</a:t>
            </a:r>
            <a:r>
              <a:rPr lang="en-US" sz="1800" dirty="0"/>
              <a:t> </a:t>
            </a:r>
            <a:r>
              <a:rPr lang="en-US" sz="1800" dirty="0" err="1" smtClean="0"/>
              <a:t>investitsiya</a:t>
            </a:r>
            <a:r>
              <a:rPr lang="en-US" sz="1800" dirty="0"/>
              <a:t> </a:t>
            </a:r>
            <a:r>
              <a:rPr lang="en-US" sz="1800" dirty="0" err="1" smtClean="0"/>
              <a:t>mablag‘larining</a:t>
            </a:r>
            <a:r>
              <a:rPr lang="en-US" sz="1800" dirty="0" smtClean="0"/>
              <a:t> </a:t>
            </a:r>
            <a:r>
              <a:rPr lang="en-US" sz="1800" dirty="0"/>
              <a:t>samara </a:t>
            </a:r>
            <a:r>
              <a:rPr lang="en-US" sz="1800" dirty="0" err="1"/>
              <a:t>keltirmasligi</a:t>
            </a:r>
            <a:r>
              <a:rPr lang="en-US" sz="1800" dirty="0"/>
              <a:t> </a:t>
            </a:r>
            <a:r>
              <a:rPr lang="en-US" sz="1800" dirty="0" err="1"/>
              <a:t>oqibatida</a:t>
            </a:r>
            <a:r>
              <a:rPr lang="en-US" sz="1800" dirty="0"/>
              <a:t> </a:t>
            </a:r>
            <a:r>
              <a:rPr lang="en-US" sz="1800" dirty="0" err="1" smtClean="0"/>
              <a:t>moliyaviy</a:t>
            </a:r>
            <a:r>
              <a:rPr lang="en-US" sz="1800" dirty="0"/>
              <a:t> </a:t>
            </a:r>
            <a:r>
              <a:rPr lang="en-US" sz="1800" dirty="0" err="1" smtClean="0"/>
              <a:t>yo‘qotish</a:t>
            </a:r>
            <a:r>
              <a:rPr lang="en-US" sz="1800" dirty="0" smtClean="0"/>
              <a:t> </a:t>
            </a:r>
            <a:r>
              <a:rPr lang="en-US" sz="1800" dirty="0" err="1"/>
              <a:t>ehtimoli</a:t>
            </a:r>
            <a:r>
              <a:rPr lang="en-US" sz="1800" dirty="0" smtClean="0"/>
              <a:t>.</a:t>
            </a:r>
          </a:p>
          <a:p>
            <a:r>
              <a:rPr lang="en-US" sz="1800" b="1" dirty="0" err="1"/>
              <a:t>Investitsiya</a:t>
            </a:r>
            <a:r>
              <a:rPr lang="en-US" sz="1800" b="1" dirty="0"/>
              <a:t> </a:t>
            </a:r>
            <a:r>
              <a:rPr lang="en-US" sz="1800" b="1" dirty="0" err="1"/>
              <a:t>loyihasi</a:t>
            </a:r>
            <a:r>
              <a:rPr lang="en-US" sz="1800" b="1" dirty="0"/>
              <a:t> </a:t>
            </a:r>
            <a:r>
              <a:rPr lang="en-US" sz="1800" dirty="0"/>
              <a:t>– </a:t>
            </a:r>
            <a:r>
              <a:rPr lang="en-US" sz="1800" dirty="0" err="1"/>
              <a:t>iqtisodiy</a:t>
            </a:r>
            <a:r>
              <a:rPr lang="en-US" sz="1800" dirty="0"/>
              <a:t>, </a:t>
            </a:r>
            <a:r>
              <a:rPr lang="en-US" sz="1800" dirty="0" err="1"/>
              <a:t>ijtimoiy</a:t>
            </a:r>
            <a:r>
              <a:rPr lang="en-US" sz="1800" dirty="0"/>
              <a:t> </a:t>
            </a:r>
            <a:r>
              <a:rPr lang="en-US" sz="1800" dirty="0" err="1"/>
              <a:t>va</a:t>
            </a:r>
            <a:r>
              <a:rPr lang="en-US" sz="1800" dirty="0"/>
              <a:t> </a:t>
            </a:r>
            <a:r>
              <a:rPr lang="en-US" sz="1800" dirty="0" err="1"/>
              <a:t>boshqa</a:t>
            </a:r>
            <a:r>
              <a:rPr lang="en-US" sz="1800" dirty="0"/>
              <a:t> </a:t>
            </a:r>
            <a:r>
              <a:rPr lang="en-US" sz="1800" dirty="0" err="1"/>
              <a:t>yo‘sindagi</a:t>
            </a:r>
            <a:r>
              <a:rPr lang="en-US" sz="1800" dirty="0"/>
              <a:t> </a:t>
            </a:r>
            <a:r>
              <a:rPr lang="en-US" sz="1800" dirty="0" err="1" smtClean="0"/>
              <a:t>foyda</a:t>
            </a:r>
            <a:r>
              <a:rPr lang="en-US" sz="1800" dirty="0"/>
              <a:t> </a:t>
            </a:r>
            <a:r>
              <a:rPr lang="en-US" sz="1800" dirty="0" err="1" smtClean="0"/>
              <a:t>olish</a:t>
            </a:r>
            <a:r>
              <a:rPr lang="en-US" sz="1800" dirty="0" smtClean="0"/>
              <a:t> </a:t>
            </a:r>
            <a:r>
              <a:rPr lang="en-US" sz="1800" dirty="0" err="1"/>
              <a:t>uchun</a:t>
            </a:r>
            <a:r>
              <a:rPr lang="en-US" sz="1800" dirty="0"/>
              <a:t> </a:t>
            </a:r>
            <a:r>
              <a:rPr lang="en-US" sz="1800" dirty="0" err="1"/>
              <a:t>investitsiyalarni</a:t>
            </a:r>
            <a:r>
              <a:rPr lang="en-US" sz="1800" dirty="0"/>
              <a:t> </a:t>
            </a:r>
            <a:r>
              <a:rPr lang="en-US" sz="1800" dirty="0" err="1"/>
              <a:t>amalga</a:t>
            </a:r>
            <a:r>
              <a:rPr lang="en-US" sz="1800" dirty="0"/>
              <a:t> </a:t>
            </a:r>
            <a:r>
              <a:rPr lang="en-US" sz="1800" dirty="0" err="1"/>
              <a:t>oshirishga</a:t>
            </a:r>
            <a:r>
              <a:rPr lang="en-US" sz="1800" dirty="0"/>
              <a:t> </a:t>
            </a:r>
            <a:r>
              <a:rPr lang="en-US" sz="1800" dirty="0" err="1"/>
              <a:t>qaratilgan</a:t>
            </a:r>
            <a:r>
              <a:rPr lang="en-US" sz="1800" dirty="0"/>
              <a:t> </a:t>
            </a:r>
            <a:r>
              <a:rPr lang="en-US" sz="1800" dirty="0" err="1"/>
              <a:t>o‘zaro</a:t>
            </a:r>
            <a:r>
              <a:rPr lang="en-US" sz="1800" dirty="0"/>
              <a:t> </a:t>
            </a:r>
            <a:r>
              <a:rPr lang="en-US" sz="1800" dirty="0" err="1" smtClean="0"/>
              <a:t>bog‘liq</a:t>
            </a:r>
            <a:r>
              <a:rPr lang="en-US" sz="1800" dirty="0"/>
              <a:t> </a:t>
            </a:r>
            <a:r>
              <a:rPr lang="en-US" sz="1800" dirty="0" err="1" smtClean="0"/>
              <a:t>tadbirlar</a:t>
            </a:r>
            <a:r>
              <a:rPr lang="en-US" sz="1800" dirty="0" smtClean="0"/>
              <a:t> </a:t>
            </a:r>
            <a:r>
              <a:rPr lang="en-US" sz="1800" dirty="0" err="1"/>
              <a:t>majmuyidir</a:t>
            </a:r>
            <a:r>
              <a:rPr lang="en-US" sz="1800" dirty="0"/>
              <a:t>.</a:t>
            </a:r>
          </a:p>
          <a:p>
            <a:r>
              <a:rPr lang="sv-SE" sz="1800" b="1" i="1" dirty="0"/>
              <a:t>O‘zbekiston Respublikasining 2014-yil 9-dekabrdagi O‘RQ-380-</a:t>
            </a:r>
          </a:p>
          <a:p>
            <a:r>
              <a:rPr lang="en-US" sz="1800" b="1" i="1" dirty="0" err="1"/>
              <a:t>sonli</a:t>
            </a:r>
            <a:r>
              <a:rPr lang="en-US" sz="1800" b="1" i="1" dirty="0"/>
              <a:t> </a:t>
            </a:r>
            <a:r>
              <a:rPr lang="en-US" sz="1800" b="1" i="1" dirty="0" err="1"/>
              <a:t>yangi</a:t>
            </a:r>
            <a:r>
              <a:rPr lang="en-US" sz="1800" b="1" i="1" dirty="0"/>
              <a:t> </a:t>
            </a:r>
            <a:r>
              <a:rPr lang="en-US" sz="1800" b="1" i="1" dirty="0" err="1"/>
              <a:t>tahrirdagi</a:t>
            </a:r>
            <a:r>
              <a:rPr lang="en-US" sz="1800" b="1" i="1" dirty="0"/>
              <a:t> «</a:t>
            </a:r>
            <a:r>
              <a:rPr lang="en-US" sz="1800" b="1" i="1" dirty="0" err="1"/>
              <a:t>Investitsiya</a:t>
            </a:r>
            <a:r>
              <a:rPr lang="en-US" sz="1800" b="1" i="1" dirty="0"/>
              <a:t> </a:t>
            </a:r>
            <a:r>
              <a:rPr lang="en-US" sz="1800" b="1" i="1" dirty="0" err="1"/>
              <a:t>faoliyati</a:t>
            </a:r>
            <a:r>
              <a:rPr lang="en-US" sz="1800" b="1" i="1" dirty="0"/>
              <a:t> </a:t>
            </a:r>
            <a:r>
              <a:rPr lang="en-US" sz="1800" b="1" i="1" dirty="0" err="1"/>
              <a:t>to‘g‘risida»gi</a:t>
            </a:r>
            <a:r>
              <a:rPr lang="en-US" sz="1800" b="1" i="1" dirty="0"/>
              <a:t> </a:t>
            </a:r>
            <a:r>
              <a:rPr lang="en-US" sz="1800" b="1" i="1" dirty="0" err="1"/>
              <a:t>qonuni</a:t>
            </a:r>
            <a:r>
              <a:rPr lang="en-US" sz="1800" b="1" i="1" dirty="0"/>
              <a:t>,</a:t>
            </a:r>
          </a:p>
          <a:p>
            <a:r>
              <a:rPr lang="en-US" sz="1800" b="1" i="1" dirty="0"/>
              <a:t>6-modda</a:t>
            </a:r>
            <a:endParaRPr lang="ru-RU" sz="1800" dirty="0"/>
          </a:p>
        </p:txBody>
      </p:sp>
      <p:sp>
        <p:nvSpPr>
          <p:cNvPr id="5" name="Заголовок 4"/>
          <p:cNvSpPr>
            <a:spLocks noGrp="1"/>
          </p:cNvSpPr>
          <p:nvPr>
            <p:ph type="title"/>
          </p:nvPr>
        </p:nvSpPr>
        <p:spPr>
          <a:xfrm>
            <a:off x="457200" y="274638"/>
            <a:ext cx="8229600" cy="1224000"/>
          </a:xfrm>
        </p:spPr>
        <p:txBody>
          <a:bodyPr>
            <a:noAutofit/>
          </a:bodyPr>
          <a:lstStyle/>
          <a:p>
            <a:r>
              <a:rPr lang="en-US" sz="2800" b="1" dirty="0"/>
              <a:t>INVESTITSIYA LOYIHASI</a:t>
            </a:r>
            <a:endParaRPr lang="ru-RU" sz="2800" dirty="0"/>
          </a:p>
        </p:txBody>
      </p:sp>
      <p:pic>
        <p:nvPicPr>
          <p:cNvPr id="7170" name="Picture 2" descr="G:\Учебник\Investition\85250x250   Анализ рисков, методы оценки рисков, классификация рисков ...www.estimatica.inf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149080"/>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Учебник\Investition\a60e60ee678b381031167696866511d0    Инвестиционный проект – что это, виды, классификация ...meta.ru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236" y="4149080"/>
            <a:ext cx="337674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05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2382</TotalTime>
  <Words>403</Words>
  <Application>Microsoft Office PowerPoint</Application>
  <PresentationFormat>Экран (4:3)</PresentationFormat>
  <Paragraphs>65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ASSALOMU ALAYKUM !</vt:lpstr>
      <vt:lpstr>26-MAVZU. INVESTITSIYA FAOLIYATI</vt:lpstr>
      <vt:lpstr>Shu nuqtayi nazardan, davlatning innovatsion yangilanish dasturini shakllantirish, innovatsiya va investitsiyalardan samarali foydalanadigan yangi avlod kadrlarini, yangi sarmoyadorlar sinfini tayyorlash o‘ta muhim ahamiyatga ega. Buning uchun O‘zbekistonni texnologik rivojlantirish va ichki bozorni modernizatsiya qilish bo‘yicha kuchli milliy g‘oya, milliy dastur kerak. Ushbu dastur O‘zbekistonni jahondagi taraqqiy topgan mamlakatlar qatoriga tezroq olib chiqishga imkon yaratishi lozim. O‘zbekiston Respublikasi Prezidenti Sh. Mirziyoyev</vt:lpstr>
      <vt:lpstr>Investitsiya faoliyati – investitsiya faoliyati subyektlarining investitsiyalarni amalga oshirish bilan bog‘liq harakatlari majmuyi. O‘zbekiston Respublikasining 2014-yil 9-dekabrdagi O‘RQ-380- sonli yangi tahrirdagi «Investitsiya faoliyati to‘g‘risida»gi qonuni, 3-modda</vt:lpstr>
      <vt:lpstr>Texnik yoki texnologik modernizatsiyalash – mavjud texnik yoki texnologik jihozlar va asbob-uskunalarni zamonaviy va ilg‘or turlari bilan almashtirish.</vt:lpstr>
      <vt:lpstr>Ishlab chiqarishni diversifikatsiyalash – bozor holati o‘zgarishlariga moslashuvchanlikni oshirish maqsadida mahsulot ishlab chiqarish turlarini kengaytirish.</vt:lpstr>
      <vt:lpstr>Investitsiya sifatida kiritilgan mablag‘lar, odatda, kapital qo‘yilmalar deb ham ataladi. Asosan real va moliyaviy (portfel) investitsiyalar farqlanadi. </vt:lpstr>
      <vt:lpstr>Real investitsiyalar – korxonalarning jismoniy kapitaliga mablag‘ kiritish.  Moliyaviy investitsiyalar – korxona qimmatli qog‘ozlari (aksiya, obligatsiya va boshqalar)ni sotib olish.</vt:lpstr>
      <vt:lpstr>INVESTITSIYA LOYIHASI</vt:lpstr>
      <vt:lpstr>INVESTITSIYA LOYIHASI TAHLILI</vt:lpstr>
      <vt:lpstr>     BILIMINGIZNI SINAB KO‘RING!</vt:lpstr>
      <vt:lpstr>© Foydalanilgan adabiyotlar:</vt:lpstr>
      <vt:lpstr>Internet manbalari:</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 „Materiklar va okeanlar tabiiy geografiyasi“ kursida nimalar o‘rganiladi?</dc:title>
  <dc:creator>Пользователь Windows</dc:creator>
  <cp:lastModifiedBy>Пользователь Windows</cp:lastModifiedBy>
  <cp:revision>236</cp:revision>
  <dcterms:created xsi:type="dcterms:W3CDTF">2020-03-18T11:04:46Z</dcterms:created>
  <dcterms:modified xsi:type="dcterms:W3CDTF">2025-04-21T03:38:30Z</dcterms:modified>
</cp:coreProperties>
</file>