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1F4DFC-F05D-4986-B33D-F47A8240D2F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39594F4-1C62-4706-919E-6DB36DDAA90D}">
      <dgm:prSet phldrT="[Текст]"/>
      <dgm:spPr/>
      <dgm:t>
        <a:bodyPr/>
        <a:lstStyle/>
        <a:p>
          <a:r>
            <a:rPr lang="en-US" dirty="0" err="1" smtClean="0"/>
            <a:t>ish</a:t>
          </a:r>
          <a:r>
            <a:rPr lang="en-US" dirty="0" smtClean="0"/>
            <a:t> </a:t>
          </a:r>
          <a:r>
            <a:rPr lang="en-US" dirty="0" err="1" smtClean="0"/>
            <a:t>haqi</a:t>
          </a:r>
          <a:r>
            <a:rPr lang="en-US" dirty="0" smtClean="0"/>
            <a:t> </a:t>
          </a:r>
          <a:r>
            <a:rPr lang="en-US" dirty="0" err="1" smtClean="0"/>
            <a:t>stavkasi</a:t>
          </a:r>
          <a:endParaRPr lang="ru-RU" dirty="0"/>
        </a:p>
      </dgm:t>
    </dgm:pt>
    <dgm:pt modelId="{D3B4662D-BC2E-4EC2-8E7E-BB1134F83350}" type="parTrans" cxnId="{03F2DB7D-C0CF-412A-9BA4-9A27F6B3E1BE}">
      <dgm:prSet/>
      <dgm:spPr/>
      <dgm:t>
        <a:bodyPr/>
        <a:lstStyle/>
        <a:p>
          <a:endParaRPr lang="ru-RU"/>
        </a:p>
      </dgm:t>
    </dgm:pt>
    <dgm:pt modelId="{511160DD-DBB7-477B-94FF-3A3AC7C4D20E}" type="sibTrans" cxnId="{03F2DB7D-C0CF-412A-9BA4-9A27F6B3E1BE}">
      <dgm:prSet/>
      <dgm:spPr/>
      <dgm:t>
        <a:bodyPr/>
        <a:lstStyle/>
        <a:p>
          <a:endParaRPr lang="ru-RU"/>
        </a:p>
      </dgm:t>
    </dgm:pt>
    <dgm:pt modelId="{36B6AF1F-D999-454B-AE3A-ACE53961F4E8}">
      <dgm:prSet phldrT="[Текст]"/>
      <dgm:spPr/>
      <dgm:t>
        <a:bodyPr/>
        <a:lstStyle/>
        <a:p>
          <a:r>
            <a:rPr lang="en-US" dirty="0" err="1" smtClean="0"/>
            <a:t>me’yordan</a:t>
          </a:r>
          <a:r>
            <a:rPr lang="en-US" dirty="0" smtClean="0"/>
            <a:t> </a:t>
          </a:r>
          <a:r>
            <a:rPr lang="en-US" dirty="0" err="1" smtClean="0"/>
            <a:t>ortiqcha</a:t>
          </a:r>
          <a:r>
            <a:rPr lang="en-US" dirty="0" smtClean="0"/>
            <a:t> </a:t>
          </a:r>
          <a:r>
            <a:rPr lang="en-US" dirty="0" err="1" smtClean="0"/>
            <a:t>bajarilgan</a:t>
          </a:r>
          <a:r>
            <a:rPr lang="en-US" dirty="0" smtClean="0"/>
            <a:t> </a:t>
          </a:r>
          <a:r>
            <a:rPr lang="en-US" dirty="0" err="1" smtClean="0"/>
            <a:t>ishlar</a:t>
          </a:r>
          <a:r>
            <a:rPr lang="en-US" dirty="0" smtClean="0"/>
            <a:t> </a:t>
          </a:r>
          <a:r>
            <a:rPr lang="en-US" dirty="0" err="1" smtClean="0"/>
            <a:t>uchun</a:t>
          </a:r>
          <a:r>
            <a:rPr lang="en-US" dirty="0" smtClean="0"/>
            <a:t> </a:t>
          </a:r>
          <a:r>
            <a:rPr lang="en-US" dirty="0" err="1" smtClean="0"/>
            <a:t>stavka</a:t>
          </a:r>
          <a:r>
            <a:rPr lang="en-US" dirty="0" smtClean="0"/>
            <a:t>;</a:t>
          </a:r>
          <a:endParaRPr lang="ru-RU" dirty="0"/>
        </a:p>
      </dgm:t>
    </dgm:pt>
    <dgm:pt modelId="{2E4AE05E-C8D6-4F36-BDCC-38F8888772ED}" type="parTrans" cxnId="{21C6F4B8-0AFF-468B-872E-25F4D0B42909}">
      <dgm:prSet/>
      <dgm:spPr/>
      <dgm:t>
        <a:bodyPr/>
        <a:lstStyle/>
        <a:p>
          <a:endParaRPr lang="ru-RU"/>
        </a:p>
      </dgm:t>
    </dgm:pt>
    <dgm:pt modelId="{D5AD021E-0B7A-4774-8EDB-6179C3178AF2}" type="sibTrans" cxnId="{21C6F4B8-0AFF-468B-872E-25F4D0B42909}">
      <dgm:prSet/>
      <dgm:spPr/>
      <dgm:t>
        <a:bodyPr/>
        <a:lstStyle/>
        <a:p>
          <a:endParaRPr lang="ru-RU"/>
        </a:p>
      </dgm:t>
    </dgm:pt>
    <dgm:pt modelId="{A2F66EB1-8662-42DA-951F-9F4958E52EB3}">
      <dgm:prSet phldrT="[Текст]"/>
      <dgm:spPr/>
      <dgm:t>
        <a:bodyPr/>
        <a:lstStyle/>
        <a:p>
          <a:r>
            <a:rPr lang="en-US" dirty="0" smtClean="0"/>
            <a:t>dam </a:t>
          </a:r>
          <a:r>
            <a:rPr lang="en-US" dirty="0" err="1" smtClean="0"/>
            <a:t>olish</a:t>
          </a:r>
          <a:r>
            <a:rPr lang="en-US" dirty="0" smtClean="0"/>
            <a:t> </a:t>
          </a:r>
          <a:r>
            <a:rPr lang="en-US" dirty="0" err="1" smtClean="0"/>
            <a:t>kunlari</a:t>
          </a:r>
          <a:r>
            <a:rPr lang="en-US" dirty="0" smtClean="0"/>
            <a:t> </a:t>
          </a:r>
          <a:r>
            <a:rPr lang="en-US" dirty="0" err="1" smtClean="0"/>
            <a:t>va</a:t>
          </a:r>
          <a:r>
            <a:rPr lang="en-US" dirty="0" smtClean="0"/>
            <a:t> </a:t>
          </a:r>
          <a:r>
            <a:rPr lang="en-US" dirty="0" err="1" smtClean="0"/>
            <a:t>tanaffuslar</a:t>
          </a:r>
          <a:r>
            <a:rPr lang="en-US" dirty="0" smtClean="0"/>
            <a:t>, </a:t>
          </a:r>
          <a:r>
            <a:rPr lang="en-US" dirty="0" err="1" smtClean="0"/>
            <a:t>mehnat</a:t>
          </a:r>
          <a:r>
            <a:rPr lang="en-US" dirty="0" smtClean="0"/>
            <a:t> </a:t>
          </a:r>
          <a:r>
            <a:rPr lang="en-US" dirty="0" err="1" smtClean="0"/>
            <a:t>sharoiti</a:t>
          </a:r>
          <a:endParaRPr lang="ru-RU" dirty="0"/>
        </a:p>
      </dgm:t>
    </dgm:pt>
    <dgm:pt modelId="{D1C83F93-D769-48C2-AA15-149642BD5119}" type="parTrans" cxnId="{C3531673-938A-4036-A631-EED1FC295CF5}">
      <dgm:prSet/>
      <dgm:spPr/>
      <dgm:t>
        <a:bodyPr/>
        <a:lstStyle/>
        <a:p>
          <a:endParaRPr lang="ru-RU"/>
        </a:p>
      </dgm:t>
    </dgm:pt>
    <dgm:pt modelId="{7979CA72-CF3A-4CC7-A161-119F965D197C}" type="sibTrans" cxnId="{C3531673-938A-4036-A631-EED1FC295CF5}">
      <dgm:prSet/>
      <dgm:spPr/>
      <dgm:t>
        <a:bodyPr/>
        <a:lstStyle/>
        <a:p>
          <a:endParaRPr lang="ru-RU"/>
        </a:p>
      </dgm:t>
    </dgm:pt>
    <dgm:pt modelId="{EA56277E-F52F-4E04-9C92-17DF8589BA64}">
      <dgm:prSet/>
      <dgm:spPr/>
      <dgm:t>
        <a:bodyPr/>
        <a:lstStyle/>
        <a:p>
          <a:r>
            <a:rPr lang="en-US" dirty="0" err="1" smtClean="0"/>
            <a:t>pensiya</a:t>
          </a:r>
          <a:r>
            <a:rPr lang="en-US" dirty="0" smtClean="0"/>
            <a:t> </a:t>
          </a:r>
          <a:r>
            <a:rPr lang="en-US" dirty="0" err="1" smtClean="0"/>
            <a:t>fondlari</a:t>
          </a:r>
          <a:r>
            <a:rPr lang="en-US" dirty="0" smtClean="0"/>
            <a:t> </a:t>
          </a:r>
          <a:r>
            <a:rPr lang="en-US" dirty="0" err="1" smtClean="0"/>
            <a:t>va</a:t>
          </a:r>
          <a:r>
            <a:rPr lang="en-US" dirty="0" smtClean="0"/>
            <a:t> </a:t>
          </a:r>
          <a:r>
            <a:rPr lang="en-US" dirty="0" err="1" smtClean="0"/>
            <a:t>sog‘liqni</a:t>
          </a:r>
          <a:r>
            <a:rPr lang="en-US" dirty="0" smtClean="0"/>
            <a:t> </a:t>
          </a:r>
          <a:r>
            <a:rPr lang="en-US" dirty="0" err="1" smtClean="0"/>
            <a:t>saqlashga</a:t>
          </a:r>
          <a:r>
            <a:rPr lang="en-US" dirty="0" smtClean="0"/>
            <a:t> </a:t>
          </a:r>
          <a:r>
            <a:rPr lang="en-US" dirty="0" err="1" smtClean="0"/>
            <a:t>ajratmalar</a:t>
          </a:r>
          <a:endParaRPr lang="ru-RU" dirty="0"/>
        </a:p>
      </dgm:t>
    </dgm:pt>
    <dgm:pt modelId="{1D731DD7-E512-45CF-8540-0C2C72802A5C}" type="parTrans" cxnId="{5BEF2E8A-FF97-4B41-A633-A13881A8027F}">
      <dgm:prSet/>
      <dgm:spPr/>
      <dgm:t>
        <a:bodyPr/>
        <a:lstStyle/>
        <a:p>
          <a:endParaRPr lang="ru-RU"/>
        </a:p>
      </dgm:t>
    </dgm:pt>
    <dgm:pt modelId="{3955A6D2-502D-4139-A971-91F036046D97}" type="sibTrans" cxnId="{5BEF2E8A-FF97-4B41-A633-A13881A8027F}">
      <dgm:prSet/>
      <dgm:spPr/>
      <dgm:t>
        <a:bodyPr/>
        <a:lstStyle/>
        <a:p>
          <a:endParaRPr lang="ru-RU"/>
        </a:p>
      </dgm:t>
    </dgm:pt>
    <dgm:pt modelId="{E1268CF0-570B-4911-A85B-CDD61A37F862}">
      <dgm:prSet/>
      <dgm:spPr/>
      <dgm:t>
        <a:bodyPr/>
        <a:lstStyle/>
        <a:p>
          <a:r>
            <a:rPr lang="en-US" dirty="0" err="1" smtClean="0"/>
            <a:t>narxlarning</a:t>
          </a:r>
          <a:r>
            <a:rPr lang="en-US" dirty="0" smtClean="0"/>
            <a:t> </a:t>
          </a:r>
          <a:r>
            <a:rPr lang="en-US" dirty="0" err="1" smtClean="0"/>
            <a:t>o‘zgarishini</a:t>
          </a:r>
          <a:r>
            <a:rPr lang="en-US" dirty="0" smtClean="0"/>
            <a:t> </a:t>
          </a:r>
          <a:r>
            <a:rPr lang="en-US" dirty="0" err="1" smtClean="0"/>
            <a:t>hisobga</a:t>
          </a:r>
          <a:r>
            <a:rPr lang="en-US" dirty="0" smtClean="0"/>
            <a:t> </a:t>
          </a:r>
          <a:r>
            <a:rPr lang="en-US" dirty="0" err="1" smtClean="0"/>
            <a:t>olgan</a:t>
          </a:r>
          <a:r>
            <a:rPr lang="en-US" dirty="0" smtClean="0"/>
            <a:t> </a:t>
          </a:r>
          <a:r>
            <a:rPr lang="en-US" dirty="0" err="1" smtClean="0"/>
            <a:t>holda</a:t>
          </a:r>
          <a:r>
            <a:rPr lang="en-US" dirty="0" smtClean="0"/>
            <a:t> </a:t>
          </a:r>
          <a:r>
            <a:rPr lang="en-US" dirty="0" err="1" smtClean="0"/>
            <a:t>ish</a:t>
          </a:r>
          <a:r>
            <a:rPr lang="en-US" dirty="0" smtClean="0"/>
            <a:t> </a:t>
          </a:r>
          <a:r>
            <a:rPr lang="en-US" dirty="0" err="1" smtClean="0"/>
            <a:t>haqi</a:t>
          </a:r>
          <a:endParaRPr lang="ru-RU" dirty="0"/>
        </a:p>
      </dgm:t>
    </dgm:pt>
    <dgm:pt modelId="{B6595523-6C9F-4298-8461-AA7282347498}" type="parTrans" cxnId="{721C6AA0-D45E-42D0-B535-7901FECF8AFD}">
      <dgm:prSet/>
      <dgm:spPr/>
      <dgm:t>
        <a:bodyPr/>
        <a:lstStyle/>
        <a:p>
          <a:endParaRPr lang="ru-RU"/>
        </a:p>
      </dgm:t>
    </dgm:pt>
    <dgm:pt modelId="{E5E708DB-9A50-4AA9-92BC-EC31701D9548}" type="sibTrans" cxnId="{721C6AA0-D45E-42D0-B535-7901FECF8AFD}">
      <dgm:prSet/>
      <dgm:spPr/>
      <dgm:t>
        <a:bodyPr/>
        <a:lstStyle/>
        <a:p>
          <a:endParaRPr lang="ru-RU"/>
        </a:p>
      </dgm:t>
    </dgm:pt>
    <dgm:pt modelId="{5426B8D1-C3AC-4D92-A664-4344CEF13804}" type="pres">
      <dgm:prSet presAssocID="{A91F4DFC-F05D-4986-B33D-F47A8240D2FE}" presName="outerComposite" presStyleCnt="0">
        <dgm:presLayoutVars>
          <dgm:chMax val="5"/>
          <dgm:dir/>
          <dgm:resizeHandles val="exact"/>
        </dgm:presLayoutVars>
      </dgm:prSet>
      <dgm:spPr/>
    </dgm:pt>
    <dgm:pt modelId="{9C6E6A0D-E104-4ACE-9720-C04E5F46CD81}" type="pres">
      <dgm:prSet presAssocID="{A91F4DFC-F05D-4986-B33D-F47A8240D2FE}" presName="dummyMaxCanvas" presStyleCnt="0">
        <dgm:presLayoutVars/>
      </dgm:prSet>
      <dgm:spPr/>
    </dgm:pt>
    <dgm:pt modelId="{9FCAFD30-1DAA-438C-9F5F-9E157DF5B830}" type="pres">
      <dgm:prSet presAssocID="{A91F4DFC-F05D-4986-B33D-F47A8240D2FE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F67C0-4DA8-47A2-AB52-527E18F91A17}" type="pres">
      <dgm:prSet presAssocID="{A91F4DFC-F05D-4986-B33D-F47A8240D2F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B91B5-48DC-46B1-9E4F-0D4D2E019ECC}" type="pres">
      <dgm:prSet presAssocID="{A91F4DFC-F05D-4986-B33D-F47A8240D2F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FA9E6-3F99-4D02-9EC3-DFF654AF15B6}" type="pres">
      <dgm:prSet presAssocID="{A91F4DFC-F05D-4986-B33D-F47A8240D2F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7B6EA-D2CB-4715-B454-84BA31662517}" type="pres">
      <dgm:prSet presAssocID="{A91F4DFC-F05D-4986-B33D-F47A8240D2F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2E6C6B-9AA0-41D4-8D24-75C4A67E646B}" type="pres">
      <dgm:prSet presAssocID="{A91F4DFC-F05D-4986-B33D-F47A8240D2FE}" presName="FiveConn_1-2" presStyleLbl="fgAccFollowNode1" presStyleIdx="0" presStyleCnt="4">
        <dgm:presLayoutVars>
          <dgm:bulletEnabled val="1"/>
        </dgm:presLayoutVars>
      </dgm:prSet>
      <dgm:spPr/>
    </dgm:pt>
    <dgm:pt modelId="{094F7032-3B9A-416B-99AF-5768D725D6AB}" type="pres">
      <dgm:prSet presAssocID="{A91F4DFC-F05D-4986-B33D-F47A8240D2FE}" presName="FiveConn_2-3" presStyleLbl="fgAccFollowNode1" presStyleIdx="1" presStyleCnt="4">
        <dgm:presLayoutVars>
          <dgm:bulletEnabled val="1"/>
        </dgm:presLayoutVars>
      </dgm:prSet>
      <dgm:spPr/>
    </dgm:pt>
    <dgm:pt modelId="{9AF3CFB9-B4D4-4B58-A8E1-E16307E1032E}" type="pres">
      <dgm:prSet presAssocID="{A91F4DFC-F05D-4986-B33D-F47A8240D2FE}" presName="FiveConn_3-4" presStyleLbl="fgAccFollowNode1" presStyleIdx="2" presStyleCnt="4">
        <dgm:presLayoutVars>
          <dgm:bulletEnabled val="1"/>
        </dgm:presLayoutVars>
      </dgm:prSet>
      <dgm:spPr/>
    </dgm:pt>
    <dgm:pt modelId="{6D292EB9-806F-4EAB-844E-105DE2D0F777}" type="pres">
      <dgm:prSet presAssocID="{A91F4DFC-F05D-4986-B33D-F47A8240D2FE}" presName="FiveConn_4-5" presStyleLbl="fgAccFollowNode1" presStyleIdx="3" presStyleCnt="4">
        <dgm:presLayoutVars>
          <dgm:bulletEnabled val="1"/>
        </dgm:presLayoutVars>
      </dgm:prSet>
      <dgm:spPr/>
    </dgm:pt>
    <dgm:pt modelId="{B2355F3B-69A5-4913-A4EC-49F1C7FE6F24}" type="pres">
      <dgm:prSet presAssocID="{A91F4DFC-F05D-4986-B33D-F47A8240D2F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9323C1-4220-4518-AA80-A6895C69B4F3}" type="pres">
      <dgm:prSet presAssocID="{A91F4DFC-F05D-4986-B33D-F47A8240D2F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C032F-352A-4C63-8CFB-0048FA8EF5E5}" type="pres">
      <dgm:prSet presAssocID="{A91F4DFC-F05D-4986-B33D-F47A8240D2F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177F10-37E7-4835-8751-B6A5ABE88DA7}" type="pres">
      <dgm:prSet presAssocID="{A91F4DFC-F05D-4986-B33D-F47A8240D2F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90222-5C50-483C-80D6-2308265CBD03}" type="pres">
      <dgm:prSet presAssocID="{A91F4DFC-F05D-4986-B33D-F47A8240D2F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D20A3E-A58E-45B3-90C2-B14D7F4EA1A9}" type="presOf" srcId="{511160DD-DBB7-477B-94FF-3A3AC7C4D20E}" destId="{1B2E6C6B-9AA0-41D4-8D24-75C4A67E646B}" srcOrd="0" destOrd="0" presId="urn:microsoft.com/office/officeart/2005/8/layout/vProcess5"/>
    <dgm:cxn modelId="{0B6F6818-AF2E-45FA-A76F-B7FECE2268DB}" type="presOf" srcId="{E1268CF0-570B-4911-A85B-CDD61A37F862}" destId="{3617B6EA-D2CB-4715-B454-84BA31662517}" srcOrd="0" destOrd="0" presId="urn:microsoft.com/office/officeart/2005/8/layout/vProcess5"/>
    <dgm:cxn modelId="{CCFDD667-1D14-4044-A0D3-A811C08643A8}" type="presOf" srcId="{EA56277E-F52F-4E04-9C92-17DF8589BA64}" destId="{AA177F10-37E7-4835-8751-B6A5ABE88DA7}" srcOrd="1" destOrd="0" presId="urn:microsoft.com/office/officeart/2005/8/layout/vProcess5"/>
    <dgm:cxn modelId="{B68AA2C7-301A-4262-9E2B-67DDEA565E82}" type="presOf" srcId="{3955A6D2-502D-4139-A971-91F036046D97}" destId="{6D292EB9-806F-4EAB-844E-105DE2D0F777}" srcOrd="0" destOrd="0" presId="urn:microsoft.com/office/officeart/2005/8/layout/vProcess5"/>
    <dgm:cxn modelId="{C3531673-938A-4036-A631-EED1FC295CF5}" srcId="{A91F4DFC-F05D-4986-B33D-F47A8240D2FE}" destId="{A2F66EB1-8662-42DA-951F-9F4958E52EB3}" srcOrd="2" destOrd="0" parTransId="{D1C83F93-D769-48C2-AA15-149642BD5119}" sibTransId="{7979CA72-CF3A-4CC7-A161-119F965D197C}"/>
    <dgm:cxn modelId="{0432F69D-C591-4573-BDCE-594F7D29B49B}" type="presOf" srcId="{36B6AF1F-D999-454B-AE3A-ACE53961F4E8}" destId="{A23F67C0-4DA8-47A2-AB52-527E18F91A17}" srcOrd="0" destOrd="0" presId="urn:microsoft.com/office/officeart/2005/8/layout/vProcess5"/>
    <dgm:cxn modelId="{721C6AA0-D45E-42D0-B535-7901FECF8AFD}" srcId="{A91F4DFC-F05D-4986-B33D-F47A8240D2FE}" destId="{E1268CF0-570B-4911-A85B-CDD61A37F862}" srcOrd="4" destOrd="0" parTransId="{B6595523-6C9F-4298-8461-AA7282347498}" sibTransId="{E5E708DB-9A50-4AA9-92BC-EC31701D9548}"/>
    <dgm:cxn modelId="{D414A870-E67A-4CE8-BE38-1988A698B333}" type="presOf" srcId="{C39594F4-1C62-4706-919E-6DB36DDAA90D}" destId="{9FCAFD30-1DAA-438C-9F5F-9E157DF5B830}" srcOrd="0" destOrd="0" presId="urn:microsoft.com/office/officeart/2005/8/layout/vProcess5"/>
    <dgm:cxn modelId="{21C6F4B8-0AFF-468B-872E-25F4D0B42909}" srcId="{A91F4DFC-F05D-4986-B33D-F47A8240D2FE}" destId="{36B6AF1F-D999-454B-AE3A-ACE53961F4E8}" srcOrd="1" destOrd="0" parTransId="{2E4AE05E-C8D6-4F36-BDCC-38F8888772ED}" sibTransId="{D5AD021E-0B7A-4774-8EDB-6179C3178AF2}"/>
    <dgm:cxn modelId="{A9D5C559-4973-46E4-B96D-ADB68073721B}" type="presOf" srcId="{A2F66EB1-8662-42DA-951F-9F4958E52EB3}" destId="{887B91B5-48DC-46B1-9E4F-0D4D2E019ECC}" srcOrd="0" destOrd="0" presId="urn:microsoft.com/office/officeart/2005/8/layout/vProcess5"/>
    <dgm:cxn modelId="{6C6F440A-7EBE-4AA6-9D08-E522CB35C162}" type="presOf" srcId="{7979CA72-CF3A-4CC7-A161-119F965D197C}" destId="{9AF3CFB9-B4D4-4B58-A8E1-E16307E1032E}" srcOrd="0" destOrd="0" presId="urn:microsoft.com/office/officeart/2005/8/layout/vProcess5"/>
    <dgm:cxn modelId="{5BEF2E8A-FF97-4B41-A633-A13881A8027F}" srcId="{A91F4DFC-F05D-4986-B33D-F47A8240D2FE}" destId="{EA56277E-F52F-4E04-9C92-17DF8589BA64}" srcOrd="3" destOrd="0" parTransId="{1D731DD7-E512-45CF-8540-0C2C72802A5C}" sibTransId="{3955A6D2-502D-4139-A971-91F036046D97}"/>
    <dgm:cxn modelId="{2A68D59A-59CC-4905-B901-5DDC49E1C14D}" type="presOf" srcId="{36B6AF1F-D999-454B-AE3A-ACE53961F4E8}" destId="{AD9323C1-4220-4518-AA80-A6895C69B4F3}" srcOrd="1" destOrd="0" presId="urn:microsoft.com/office/officeart/2005/8/layout/vProcess5"/>
    <dgm:cxn modelId="{DB46335C-50E4-4F1C-963F-17658FA6E959}" type="presOf" srcId="{EA56277E-F52F-4E04-9C92-17DF8589BA64}" destId="{AD7FA9E6-3F99-4D02-9EC3-DFF654AF15B6}" srcOrd="0" destOrd="0" presId="urn:microsoft.com/office/officeart/2005/8/layout/vProcess5"/>
    <dgm:cxn modelId="{03F2DB7D-C0CF-412A-9BA4-9A27F6B3E1BE}" srcId="{A91F4DFC-F05D-4986-B33D-F47A8240D2FE}" destId="{C39594F4-1C62-4706-919E-6DB36DDAA90D}" srcOrd="0" destOrd="0" parTransId="{D3B4662D-BC2E-4EC2-8E7E-BB1134F83350}" sibTransId="{511160DD-DBB7-477B-94FF-3A3AC7C4D20E}"/>
    <dgm:cxn modelId="{9B7822D7-F522-483F-9F3F-DA384F803676}" type="presOf" srcId="{C39594F4-1C62-4706-919E-6DB36DDAA90D}" destId="{B2355F3B-69A5-4913-A4EC-49F1C7FE6F24}" srcOrd="1" destOrd="0" presId="urn:microsoft.com/office/officeart/2005/8/layout/vProcess5"/>
    <dgm:cxn modelId="{A439172F-2E14-4BCE-9A82-5781EA421966}" type="presOf" srcId="{A91F4DFC-F05D-4986-B33D-F47A8240D2FE}" destId="{5426B8D1-C3AC-4D92-A664-4344CEF13804}" srcOrd="0" destOrd="0" presId="urn:microsoft.com/office/officeart/2005/8/layout/vProcess5"/>
    <dgm:cxn modelId="{73186E5F-DB8C-4B4C-8E2E-7CDF4C82F6B5}" type="presOf" srcId="{D5AD021E-0B7A-4774-8EDB-6179C3178AF2}" destId="{094F7032-3B9A-416B-99AF-5768D725D6AB}" srcOrd="0" destOrd="0" presId="urn:microsoft.com/office/officeart/2005/8/layout/vProcess5"/>
    <dgm:cxn modelId="{0F943CCC-77CA-48A1-97F7-1005DC805ADD}" type="presOf" srcId="{A2F66EB1-8662-42DA-951F-9F4958E52EB3}" destId="{D4CC032F-352A-4C63-8CFB-0048FA8EF5E5}" srcOrd="1" destOrd="0" presId="urn:microsoft.com/office/officeart/2005/8/layout/vProcess5"/>
    <dgm:cxn modelId="{7FC2194A-B49E-41BE-BDE3-6338FB66E517}" type="presOf" srcId="{E1268CF0-570B-4911-A85B-CDD61A37F862}" destId="{DF290222-5C50-483C-80D6-2308265CBD03}" srcOrd="1" destOrd="0" presId="urn:microsoft.com/office/officeart/2005/8/layout/vProcess5"/>
    <dgm:cxn modelId="{082EF3AD-7740-46E2-AE30-ACE65C89A53D}" type="presParOf" srcId="{5426B8D1-C3AC-4D92-A664-4344CEF13804}" destId="{9C6E6A0D-E104-4ACE-9720-C04E5F46CD81}" srcOrd="0" destOrd="0" presId="urn:microsoft.com/office/officeart/2005/8/layout/vProcess5"/>
    <dgm:cxn modelId="{3AC48D05-7439-44F0-84CE-5596D0E61F59}" type="presParOf" srcId="{5426B8D1-C3AC-4D92-A664-4344CEF13804}" destId="{9FCAFD30-1DAA-438C-9F5F-9E157DF5B830}" srcOrd="1" destOrd="0" presId="urn:microsoft.com/office/officeart/2005/8/layout/vProcess5"/>
    <dgm:cxn modelId="{ACB7BAEA-14EC-45E7-86E3-998A3B4EB21F}" type="presParOf" srcId="{5426B8D1-C3AC-4D92-A664-4344CEF13804}" destId="{A23F67C0-4DA8-47A2-AB52-527E18F91A17}" srcOrd="2" destOrd="0" presId="urn:microsoft.com/office/officeart/2005/8/layout/vProcess5"/>
    <dgm:cxn modelId="{97057E4C-6BE3-4B78-9470-816F19737234}" type="presParOf" srcId="{5426B8D1-C3AC-4D92-A664-4344CEF13804}" destId="{887B91B5-48DC-46B1-9E4F-0D4D2E019ECC}" srcOrd="3" destOrd="0" presId="urn:microsoft.com/office/officeart/2005/8/layout/vProcess5"/>
    <dgm:cxn modelId="{A6A1BD4E-600D-41A7-9975-113399C24948}" type="presParOf" srcId="{5426B8D1-C3AC-4D92-A664-4344CEF13804}" destId="{AD7FA9E6-3F99-4D02-9EC3-DFF654AF15B6}" srcOrd="4" destOrd="0" presId="urn:microsoft.com/office/officeart/2005/8/layout/vProcess5"/>
    <dgm:cxn modelId="{603BD561-25C7-4951-9BA3-B91E0ADFCF02}" type="presParOf" srcId="{5426B8D1-C3AC-4D92-A664-4344CEF13804}" destId="{3617B6EA-D2CB-4715-B454-84BA31662517}" srcOrd="5" destOrd="0" presId="urn:microsoft.com/office/officeart/2005/8/layout/vProcess5"/>
    <dgm:cxn modelId="{910EB0C7-8C8A-4C6C-B642-E40F5B01AADA}" type="presParOf" srcId="{5426B8D1-C3AC-4D92-A664-4344CEF13804}" destId="{1B2E6C6B-9AA0-41D4-8D24-75C4A67E646B}" srcOrd="6" destOrd="0" presId="urn:microsoft.com/office/officeart/2005/8/layout/vProcess5"/>
    <dgm:cxn modelId="{99AE2B00-3C42-4E9D-8F7F-162B5AC62EA2}" type="presParOf" srcId="{5426B8D1-C3AC-4D92-A664-4344CEF13804}" destId="{094F7032-3B9A-416B-99AF-5768D725D6AB}" srcOrd="7" destOrd="0" presId="urn:microsoft.com/office/officeart/2005/8/layout/vProcess5"/>
    <dgm:cxn modelId="{C180B064-80C8-4A51-984C-FA292341059B}" type="presParOf" srcId="{5426B8D1-C3AC-4D92-A664-4344CEF13804}" destId="{9AF3CFB9-B4D4-4B58-A8E1-E16307E1032E}" srcOrd="8" destOrd="0" presId="urn:microsoft.com/office/officeart/2005/8/layout/vProcess5"/>
    <dgm:cxn modelId="{BC43BDA3-A53E-4327-9FE1-278214DB6EB7}" type="presParOf" srcId="{5426B8D1-C3AC-4D92-A664-4344CEF13804}" destId="{6D292EB9-806F-4EAB-844E-105DE2D0F777}" srcOrd="9" destOrd="0" presId="urn:microsoft.com/office/officeart/2005/8/layout/vProcess5"/>
    <dgm:cxn modelId="{67CD777D-DB11-4449-AD0D-0B14FB157C6F}" type="presParOf" srcId="{5426B8D1-C3AC-4D92-A664-4344CEF13804}" destId="{B2355F3B-69A5-4913-A4EC-49F1C7FE6F24}" srcOrd="10" destOrd="0" presId="urn:microsoft.com/office/officeart/2005/8/layout/vProcess5"/>
    <dgm:cxn modelId="{CADBDC7F-C08D-4D39-8A0C-26F33670FC7A}" type="presParOf" srcId="{5426B8D1-C3AC-4D92-A664-4344CEF13804}" destId="{AD9323C1-4220-4518-AA80-A6895C69B4F3}" srcOrd="11" destOrd="0" presId="urn:microsoft.com/office/officeart/2005/8/layout/vProcess5"/>
    <dgm:cxn modelId="{BAF408F1-D3F2-4549-B32B-1123015BFC1F}" type="presParOf" srcId="{5426B8D1-C3AC-4D92-A664-4344CEF13804}" destId="{D4CC032F-352A-4C63-8CFB-0048FA8EF5E5}" srcOrd="12" destOrd="0" presId="urn:microsoft.com/office/officeart/2005/8/layout/vProcess5"/>
    <dgm:cxn modelId="{D9DA5C8D-522F-4272-BCF3-9766C45AE2DC}" type="presParOf" srcId="{5426B8D1-C3AC-4D92-A664-4344CEF13804}" destId="{AA177F10-37E7-4835-8751-B6A5ABE88DA7}" srcOrd="13" destOrd="0" presId="urn:microsoft.com/office/officeart/2005/8/layout/vProcess5"/>
    <dgm:cxn modelId="{80DFA748-6497-4DAA-816E-EA8A34E67B3C}" type="presParOf" srcId="{5426B8D1-C3AC-4D92-A664-4344CEF13804}" destId="{DF290222-5C50-483C-80D6-2308265CBD0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CAFD30-1DAA-438C-9F5F-9E157DF5B830}">
      <dsp:nvSpPr>
        <dsp:cNvPr id="0" name=""/>
        <dsp:cNvSpPr/>
      </dsp:nvSpPr>
      <dsp:spPr>
        <a:xfrm>
          <a:off x="0" y="0"/>
          <a:ext cx="9387840" cy="10199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ish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haqi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stavkasi</a:t>
          </a:r>
          <a:endParaRPr lang="ru-RU" sz="2800" kern="1200" dirty="0"/>
        </a:p>
      </dsp:txBody>
      <dsp:txXfrm>
        <a:off x="29874" y="29874"/>
        <a:ext cx="8167874" cy="960223"/>
      </dsp:txXfrm>
    </dsp:sp>
    <dsp:sp modelId="{A23F67C0-4DA8-47A2-AB52-527E18F91A17}">
      <dsp:nvSpPr>
        <dsp:cNvPr id="0" name=""/>
        <dsp:cNvSpPr/>
      </dsp:nvSpPr>
      <dsp:spPr>
        <a:xfrm>
          <a:off x="701040" y="1161634"/>
          <a:ext cx="9387840" cy="1019971"/>
        </a:xfrm>
        <a:prstGeom prst="roundRect">
          <a:avLst>
            <a:gd name="adj" fmla="val 10000"/>
          </a:avLst>
        </a:prstGeom>
        <a:solidFill>
          <a:schemeClr val="accent2">
            <a:hueOff val="-1434668"/>
            <a:satOff val="1269"/>
            <a:lumOff val="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me’yordan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ortiqcha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bajarilgan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ishlar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uchun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stavka</a:t>
          </a:r>
          <a:r>
            <a:rPr lang="en-US" sz="2800" kern="1200" dirty="0" smtClean="0"/>
            <a:t>;</a:t>
          </a:r>
          <a:endParaRPr lang="ru-RU" sz="2800" kern="1200" dirty="0"/>
        </a:p>
      </dsp:txBody>
      <dsp:txXfrm>
        <a:off x="730914" y="1191508"/>
        <a:ext cx="7964070" cy="960223"/>
      </dsp:txXfrm>
    </dsp:sp>
    <dsp:sp modelId="{887B91B5-48DC-46B1-9E4F-0D4D2E019ECC}">
      <dsp:nvSpPr>
        <dsp:cNvPr id="0" name=""/>
        <dsp:cNvSpPr/>
      </dsp:nvSpPr>
      <dsp:spPr>
        <a:xfrm>
          <a:off x="1402079" y="2323268"/>
          <a:ext cx="9387840" cy="1019971"/>
        </a:xfrm>
        <a:prstGeom prst="roundRect">
          <a:avLst>
            <a:gd name="adj" fmla="val 10000"/>
          </a:avLst>
        </a:prstGeom>
        <a:solidFill>
          <a:schemeClr val="accent2">
            <a:hueOff val="-2869335"/>
            <a:satOff val="2538"/>
            <a:lumOff val="4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dam </a:t>
          </a:r>
          <a:r>
            <a:rPr lang="en-US" sz="2800" kern="1200" dirty="0" err="1" smtClean="0"/>
            <a:t>olish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kunlari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va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tanaffuslar</a:t>
          </a:r>
          <a:r>
            <a:rPr lang="en-US" sz="2800" kern="1200" dirty="0" smtClean="0"/>
            <a:t>, </a:t>
          </a:r>
          <a:r>
            <a:rPr lang="en-US" sz="2800" kern="1200" dirty="0" err="1" smtClean="0"/>
            <a:t>mehnat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sharoiti</a:t>
          </a:r>
          <a:endParaRPr lang="ru-RU" sz="2800" kern="1200" dirty="0"/>
        </a:p>
      </dsp:txBody>
      <dsp:txXfrm>
        <a:off x="1431953" y="2353142"/>
        <a:ext cx="7964070" cy="960223"/>
      </dsp:txXfrm>
    </dsp:sp>
    <dsp:sp modelId="{AD7FA9E6-3F99-4D02-9EC3-DFF654AF15B6}">
      <dsp:nvSpPr>
        <dsp:cNvPr id="0" name=""/>
        <dsp:cNvSpPr/>
      </dsp:nvSpPr>
      <dsp:spPr>
        <a:xfrm>
          <a:off x="2103119" y="3484903"/>
          <a:ext cx="9387840" cy="1019971"/>
        </a:xfrm>
        <a:prstGeom prst="roundRect">
          <a:avLst>
            <a:gd name="adj" fmla="val 10000"/>
          </a:avLst>
        </a:prstGeom>
        <a:solidFill>
          <a:schemeClr val="accent2">
            <a:hueOff val="-4304003"/>
            <a:satOff val="3808"/>
            <a:lumOff val="6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pensiya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fondlari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va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sog‘liqni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saqlashga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ajratmalar</a:t>
          </a:r>
          <a:endParaRPr lang="ru-RU" sz="2800" kern="1200" dirty="0"/>
        </a:p>
      </dsp:txBody>
      <dsp:txXfrm>
        <a:off x="2132993" y="3514777"/>
        <a:ext cx="7964070" cy="960223"/>
      </dsp:txXfrm>
    </dsp:sp>
    <dsp:sp modelId="{3617B6EA-D2CB-4715-B454-84BA31662517}">
      <dsp:nvSpPr>
        <dsp:cNvPr id="0" name=""/>
        <dsp:cNvSpPr/>
      </dsp:nvSpPr>
      <dsp:spPr>
        <a:xfrm>
          <a:off x="2804159" y="4646537"/>
          <a:ext cx="9387840" cy="1019971"/>
        </a:xfrm>
        <a:prstGeom prst="roundRect">
          <a:avLst>
            <a:gd name="adj" fmla="val 10000"/>
          </a:avLst>
        </a:prstGeom>
        <a:solidFill>
          <a:schemeClr val="accent2">
            <a:hueOff val="-5738671"/>
            <a:satOff val="5077"/>
            <a:lumOff val="9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narxlarning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o‘zgarishini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hisobga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olgan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holda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ish</a:t>
          </a:r>
          <a:r>
            <a:rPr lang="en-US" sz="2800" kern="1200" dirty="0" smtClean="0"/>
            <a:t> </a:t>
          </a:r>
          <a:r>
            <a:rPr lang="en-US" sz="2800" kern="1200" dirty="0" err="1" smtClean="0"/>
            <a:t>haqi</a:t>
          </a:r>
          <a:endParaRPr lang="ru-RU" sz="2800" kern="1200" dirty="0"/>
        </a:p>
      </dsp:txBody>
      <dsp:txXfrm>
        <a:off x="2834033" y="4676411"/>
        <a:ext cx="7964070" cy="960223"/>
      </dsp:txXfrm>
    </dsp:sp>
    <dsp:sp modelId="{1B2E6C6B-9AA0-41D4-8D24-75C4A67E646B}">
      <dsp:nvSpPr>
        <dsp:cNvPr id="0" name=""/>
        <dsp:cNvSpPr/>
      </dsp:nvSpPr>
      <dsp:spPr>
        <a:xfrm>
          <a:off x="8724858" y="745145"/>
          <a:ext cx="662981" cy="6629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8874029" y="745145"/>
        <a:ext cx="364639" cy="498893"/>
      </dsp:txXfrm>
    </dsp:sp>
    <dsp:sp modelId="{094F7032-3B9A-416B-99AF-5768D725D6AB}">
      <dsp:nvSpPr>
        <dsp:cNvPr id="0" name=""/>
        <dsp:cNvSpPr/>
      </dsp:nvSpPr>
      <dsp:spPr>
        <a:xfrm>
          <a:off x="9425898" y="1906780"/>
          <a:ext cx="662981" cy="6629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751948"/>
            <a:satOff val="3565"/>
            <a:lumOff val="53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751948"/>
              <a:satOff val="3565"/>
              <a:lumOff val="5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9575069" y="1906780"/>
        <a:ext cx="364639" cy="498893"/>
      </dsp:txXfrm>
    </dsp:sp>
    <dsp:sp modelId="{9AF3CFB9-B4D4-4B58-A8E1-E16307E1032E}">
      <dsp:nvSpPr>
        <dsp:cNvPr id="0" name=""/>
        <dsp:cNvSpPr/>
      </dsp:nvSpPr>
      <dsp:spPr>
        <a:xfrm>
          <a:off x="10126938" y="3051415"/>
          <a:ext cx="662981" cy="6629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503897"/>
            <a:satOff val="7131"/>
            <a:lumOff val="107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503897"/>
              <a:satOff val="7131"/>
              <a:lumOff val="10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10276109" y="3051415"/>
        <a:ext cx="364639" cy="498893"/>
      </dsp:txXfrm>
    </dsp:sp>
    <dsp:sp modelId="{6D292EB9-806F-4EAB-844E-105DE2D0F777}">
      <dsp:nvSpPr>
        <dsp:cNvPr id="0" name=""/>
        <dsp:cNvSpPr/>
      </dsp:nvSpPr>
      <dsp:spPr>
        <a:xfrm>
          <a:off x="10827978" y="4224382"/>
          <a:ext cx="662981" cy="66298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255845"/>
            <a:satOff val="10696"/>
            <a:lumOff val="16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255845"/>
              <a:satOff val="10696"/>
              <a:lumOff val="16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10977149" y="4224382"/>
        <a:ext cx="364639" cy="4988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CF836-BFFA-4D8D-8755-EDA19B65BE3C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DD596-733A-48FF-9D87-5DAB6A905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03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D596-733A-48FF-9D87-5DAB6A905ED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216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03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62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209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3447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193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26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80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293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19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09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95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582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77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91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0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397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0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4BDCF60-93DA-4308-99DA-C13F479D4C1E}" type="datetimeFigureOut">
              <a:rPr lang="ru-RU" smtClean="0"/>
              <a:t>05.05.2021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4C1C864-AA98-4ED8-B731-5FA562733D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4819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KORXONADA MEHNAT RESURSLARI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5167312"/>
          </a:xfrm>
        </p:spPr>
      </p:pic>
    </p:spTree>
    <p:extLst>
      <p:ext uri="{BB962C8B-B14F-4D97-AF65-F5344CB8AC3E}">
        <p14:creationId xmlns:p14="http://schemas.microsoft.com/office/powerpoint/2010/main" val="3115116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Mehnat</a:t>
            </a:r>
            <a:r>
              <a:rPr lang="en-US" b="1" dirty="0"/>
              <a:t> </a:t>
            </a:r>
            <a:r>
              <a:rPr lang="en-US" b="1" dirty="0" err="1"/>
              <a:t>unumdorligi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ishchining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birligi</a:t>
            </a:r>
            <a:r>
              <a:rPr lang="en-US" dirty="0"/>
              <a:t> </a:t>
            </a:r>
            <a:r>
              <a:rPr lang="en-US" dirty="0" err="1"/>
              <a:t>mobaynida</a:t>
            </a:r>
            <a:r>
              <a:rPr lang="en-US" dirty="0"/>
              <a:t> </a:t>
            </a:r>
            <a:r>
              <a:rPr lang="en-US" dirty="0" err="1" smtClean="0"/>
              <a:t>mahsulot</a:t>
            </a:r>
            <a:r>
              <a:rPr lang="en-US" dirty="0"/>
              <a:t> </a:t>
            </a:r>
            <a:r>
              <a:rPr lang="en-US" dirty="0" err="1" smtClean="0"/>
              <a:t>yaratish</a:t>
            </a:r>
            <a:r>
              <a:rPr lang="en-US" dirty="0" smtClean="0"/>
              <a:t> </a:t>
            </a:r>
            <a:r>
              <a:rPr lang="en-US" dirty="0" err="1"/>
              <a:t>qobiliyati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9"/>
            <a:ext cx="12192000" cy="5167311"/>
          </a:xfrm>
        </p:spPr>
      </p:pic>
    </p:spTree>
    <p:extLst>
      <p:ext uri="{BB962C8B-B14F-4D97-AF65-F5344CB8AC3E}">
        <p14:creationId xmlns:p14="http://schemas.microsoft.com/office/powerpoint/2010/main" val="1083996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91490"/>
          </a:xfrm>
        </p:spPr>
        <p:txBody>
          <a:bodyPr/>
          <a:lstStyle/>
          <a:p>
            <a:pPr algn="ctr"/>
            <a:r>
              <a:rPr lang="en-US" dirty="0" err="1" smtClean="0"/>
              <a:t>Topshiriqlar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39090"/>
            <a:ext cx="11353800" cy="5818909"/>
          </a:xfrm>
        </p:spPr>
        <p:txBody>
          <a:bodyPr>
            <a:normAutofit fontScale="92500" lnSpcReduction="10000"/>
          </a:bodyPr>
          <a:lstStyle/>
          <a:p>
            <a:r>
              <a:rPr lang="en-US" sz="11500" dirty="0" smtClean="0"/>
              <a:t>1. </a:t>
            </a:r>
            <a:r>
              <a:rPr lang="en-US" sz="11500" dirty="0" err="1" smtClean="0"/>
              <a:t>Mavzuni</a:t>
            </a:r>
            <a:r>
              <a:rPr lang="en-US" sz="11500" dirty="0" smtClean="0"/>
              <a:t> </a:t>
            </a:r>
            <a:r>
              <a:rPr lang="en-US" sz="11500" dirty="0" err="1" smtClean="0"/>
              <a:t>o`qish</a:t>
            </a:r>
            <a:endParaRPr lang="en-US" sz="11500" dirty="0" smtClean="0"/>
          </a:p>
          <a:p>
            <a:r>
              <a:rPr lang="en-US" sz="11500" dirty="0" smtClean="0"/>
              <a:t>2. </a:t>
            </a:r>
            <a:r>
              <a:rPr lang="en-US" sz="11500" dirty="0" err="1" smtClean="0"/>
              <a:t>Muhim</a:t>
            </a:r>
            <a:r>
              <a:rPr lang="en-US" sz="11500" dirty="0" smtClean="0"/>
              <a:t> </a:t>
            </a:r>
            <a:r>
              <a:rPr lang="en-US" sz="11500" dirty="0" err="1" smtClean="0"/>
              <a:t>ma’lumotlarni</a:t>
            </a:r>
            <a:r>
              <a:rPr lang="en-US" sz="11500" dirty="0" smtClean="0"/>
              <a:t> </a:t>
            </a:r>
            <a:r>
              <a:rPr lang="en-US" sz="11500" dirty="0" err="1" smtClean="0"/>
              <a:t>yozish</a:t>
            </a:r>
            <a:endParaRPr lang="en-US" sz="115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4369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939635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Mehnat</a:t>
            </a:r>
            <a:r>
              <a:rPr lang="en-US" b="1" dirty="0"/>
              <a:t> </a:t>
            </a:r>
            <a:r>
              <a:rPr lang="en-US" b="1" dirty="0" err="1"/>
              <a:t>resurslari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aholining</a:t>
            </a:r>
            <a:r>
              <a:rPr lang="en-US" dirty="0"/>
              <a:t> </a:t>
            </a:r>
            <a:r>
              <a:rPr lang="en-US" dirty="0" err="1"/>
              <a:t>mehnat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 </a:t>
            </a:r>
            <a:r>
              <a:rPr lang="en-US" dirty="0" err="1" smtClean="0"/>
              <a:t>bo‘lgan</a:t>
            </a:r>
            <a:r>
              <a:rPr lang="en-US" dirty="0"/>
              <a:t> </a:t>
            </a:r>
            <a:r>
              <a:rPr lang="en-US" dirty="0" err="1" smtClean="0"/>
              <a:t>jismoniy</a:t>
            </a:r>
            <a:r>
              <a:rPr lang="en-US" dirty="0" smtClean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aqliy</a:t>
            </a:r>
            <a:r>
              <a:rPr lang="en-US" dirty="0"/>
              <a:t> </a:t>
            </a:r>
            <a:r>
              <a:rPr lang="en-US" dirty="0" err="1"/>
              <a:t>qobiliyatga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9635"/>
            <a:ext cx="12192000" cy="4918365"/>
          </a:xfrm>
        </p:spPr>
      </p:pic>
    </p:spTree>
    <p:extLst>
      <p:ext uri="{BB962C8B-B14F-4D97-AF65-F5344CB8AC3E}">
        <p14:creationId xmlns:p14="http://schemas.microsoft.com/office/powerpoint/2010/main" val="812721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1"/>
            <a:ext cx="12192000" cy="2466108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Mehnat</a:t>
            </a:r>
            <a:r>
              <a:rPr lang="en-US" b="1" dirty="0"/>
              <a:t> </a:t>
            </a:r>
            <a:r>
              <a:rPr lang="en-US" b="1" dirty="0" err="1"/>
              <a:t>shartnomasi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korxona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ishchilar</a:t>
            </a:r>
            <a:r>
              <a:rPr lang="en-US" dirty="0"/>
              <a:t> </a:t>
            </a:r>
            <a:r>
              <a:rPr lang="en-US" dirty="0" err="1"/>
              <a:t>o‘rtasidagi</a:t>
            </a:r>
            <a:r>
              <a:rPr lang="en-US" dirty="0"/>
              <a:t> </a:t>
            </a:r>
            <a:r>
              <a:rPr lang="en-US" dirty="0" err="1" smtClean="0"/>
              <a:t>ishga</a:t>
            </a:r>
            <a:r>
              <a:rPr lang="en-US" dirty="0"/>
              <a:t> </a:t>
            </a:r>
            <a:r>
              <a:rPr lang="en-US" dirty="0" err="1" smtClean="0"/>
              <a:t>yollash</a:t>
            </a:r>
            <a:r>
              <a:rPr lang="en-US" dirty="0" smtClean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munosabatni</a:t>
            </a:r>
            <a:r>
              <a:rPr lang="en-US" dirty="0"/>
              <a:t> </a:t>
            </a:r>
            <a:r>
              <a:rPr lang="en-US" dirty="0" err="1"/>
              <a:t>namoyon</a:t>
            </a:r>
            <a:r>
              <a:rPr lang="en-US" dirty="0"/>
              <a:t> </a:t>
            </a:r>
            <a:r>
              <a:rPr lang="en-US" dirty="0" err="1"/>
              <a:t>etuvchi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tartibga</a:t>
            </a:r>
            <a:r>
              <a:rPr lang="en-US" dirty="0"/>
              <a:t> </a:t>
            </a:r>
            <a:r>
              <a:rPr lang="en-US" dirty="0" err="1" smtClean="0"/>
              <a:t>soluvchi</a:t>
            </a:r>
            <a:r>
              <a:rPr lang="en-US" dirty="0"/>
              <a:t> </a:t>
            </a:r>
            <a:r>
              <a:rPr lang="en-US" dirty="0" err="1" smtClean="0"/>
              <a:t>huquqiy</a:t>
            </a:r>
            <a:r>
              <a:rPr lang="en-US" dirty="0" smtClean="0"/>
              <a:t> </a:t>
            </a:r>
            <a:r>
              <a:rPr lang="en-US" dirty="0" err="1"/>
              <a:t>hujjat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18508"/>
            <a:ext cx="12192000" cy="4239491"/>
          </a:xfrm>
        </p:spPr>
      </p:pic>
    </p:spTree>
    <p:extLst>
      <p:ext uri="{BB962C8B-B14F-4D97-AF65-F5344CB8AC3E}">
        <p14:creationId xmlns:p14="http://schemas.microsoft.com/office/powerpoint/2010/main" val="101126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9450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Mehnat</a:t>
            </a:r>
            <a:r>
              <a:rPr lang="en-US" dirty="0"/>
              <a:t> </a:t>
            </a:r>
            <a:r>
              <a:rPr lang="en-US" dirty="0" err="1"/>
              <a:t>shartnomasida</a:t>
            </a:r>
            <a:r>
              <a:rPr lang="en-US" dirty="0"/>
              <a:t> </a:t>
            </a:r>
            <a:r>
              <a:rPr lang="en-US" dirty="0" err="1"/>
              <a:t>quyidagi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masalalar</a:t>
            </a:r>
            <a:r>
              <a:rPr lang="en-US" dirty="0"/>
              <a:t> </a:t>
            </a:r>
            <a:r>
              <a:rPr lang="en-US" dirty="0" err="1"/>
              <a:t>belgilab</a:t>
            </a:r>
            <a:r>
              <a:rPr lang="en-US" dirty="0"/>
              <a:t> </a:t>
            </a:r>
            <a:r>
              <a:rPr lang="en-US" dirty="0" err="1"/>
              <a:t>beriladi</a:t>
            </a:r>
            <a:r>
              <a:rPr lang="en-US" dirty="0"/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97290"/>
              </p:ext>
            </p:extLst>
          </p:nvPr>
        </p:nvGraphicFramePr>
        <p:xfrm>
          <a:off x="0" y="1094509"/>
          <a:ext cx="12192000" cy="5666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1553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3006436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Ish</a:t>
            </a:r>
            <a:r>
              <a:rPr lang="en-US" b="1" dirty="0"/>
              <a:t> </a:t>
            </a:r>
            <a:r>
              <a:rPr lang="en-US" b="1" dirty="0" err="1"/>
              <a:t>haqi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tadbirkorlik</a:t>
            </a:r>
            <a:r>
              <a:rPr lang="en-US" dirty="0"/>
              <a:t> </a:t>
            </a:r>
            <a:r>
              <a:rPr lang="en-US" dirty="0" err="1"/>
              <a:t>faoliyatida</a:t>
            </a:r>
            <a:r>
              <a:rPr lang="en-US" dirty="0"/>
              <a:t> </a:t>
            </a:r>
            <a:r>
              <a:rPr lang="en-US" dirty="0" err="1"/>
              <a:t>yaratilgan</a:t>
            </a:r>
            <a:r>
              <a:rPr lang="en-US" dirty="0"/>
              <a:t> </a:t>
            </a:r>
            <a:r>
              <a:rPr lang="en-US" dirty="0" err="1"/>
              <a:t>mahsulotdan</a:t>
            </a:r>
            <a:r>
              <a:rPr lang="en-US" dirty="0"/>
              <a:t> </a:t>
            </a:r>
            <a:r>
              <a:rPr lang="en-US" dirty="0" err="1" smtClean="0"/>
              <a:t>ishchi</a:t>
            </a:r>
            <a:r>
              <a:rPr lang="en-US" dirty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/>
              <a:t>xizmatchilar</a:t>
            </a:r>
            <a:r>
              <a:rPr lang="en-US" dirty="0"/>
              <a:t> </a:t>
            </a:r>
            <a:r>
              <a:rPr lang="en-US" dirty="0" err="1"/>
              <a:t>mehnatining</a:t>
            </a:r>
            <a:r>
              <a:rPr lang="en-US" dirty="0"/>
              <a:t> </a:t>
            </a:r>
            <a:r>
              <a:rPr lang="en-US" dirty="0" err="1"/>
              <a:t>miqdori</a:t>
            </a:r>
            <a:r>
              <a:rPr lang="en-US" dirty="0"/>
              <a:t>, </a:t>
            </a:r>
            <a:r>
              <a:rPr lang="en-US" dirty="0" err="1"/>
              <a:t>sifati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unumdorligiga</a:t>
            </a:r>
            <a:r>
              <a:rPr lang="en-US" dirty="0"/>
              <a:t> </a:t>
            </a:r>
            <a:r>
              <a:rPr lang="en-US" dirty="0" err="1" smtClean="0"/>
              <a:t>qarab</a:t>
            </a:r>
            <a:r>
              <a:rPr lang="en-US" dirty="0"/>
              <a:t> </a:t>
            </a:r>
            <a:r>
              <a:rPr lang="en-US" dirty="0" err="1" smtClean="0"/>
              <a:t>to‘lanadigan</a:t>
            </a:r>
            <a:r>
              <a:rPr lang="en-US" dirty="0" smtClean="0"/>
              <a:t> </a:t>
            </a:r>
            <a:r>
              <a:rPr lang="en-US" dirty="0" err="1"/>
              <a:t>ulushining</a:t>
            </a:r>
            <a:r>
              <a:rPr lang="en-US" dirty="0"/>
              <a:t> </a:t>
            </a:r>
            <a:r>
              <a:rPr lang="en-US" dirty="0" err="1"/>
              <a:t>puldagi</a:t>
            </a:r>
            <a:r>
              <a:rPr lang="en-US" dirty="0"/>
              <a:t> </a:t>
            </a:r>
            <a:r>
              <a:rPr lang="en-US" dirty="0" err="1"/>
              <a:t>ifodasi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06437"/>
            <a:ext cx="12192000" cy="3851563"/>
          </a:xfrm>
        </p:spPr>
      </p:pic>
    </p:spTree>
    <p:extLst>
      <p:ext uri="{BB962C8B-B14F-4D97-AF65-F5344CB8AC3E}">
        <p14:creationId xmlns:p14="http://schemas.microsoft.com/office/powerpoint/2010/main" val="90147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053455" cy="195349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Nominal </a:t>
            </a:r>
            <a:r>
              <a:rPr lang="en-US" b="1" dirty="0" err="1"/>
              <a:t>ish</a:t>
            </a:r>
            <a:r>
              <a:rPr lang="en-US" b="1" dirty="0"/>
              <a:t> </a:t>
            </a:r>
            <a:r>
              <a:rPr lang="en-US" b="1" dirty="0" err="1"/>
              <a:t>haqi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olingan</a:t>
            </a:r>
            <a:r>
              <a:rPr lang="en-US" dirty="0"/>
              <a:t> </a:t>
            </a:r>
            <a:r>
              <a:rPr lang="en-US" dirty="0" err="1"/>
              <a:t>pul</a:t>
            </a:r>
            <a:r>
              <a:rPr lang="en-US" dirty="0"/>
              <a:t> </a:t>
            </a:r>
            <a:r>
              <a:rPr lang="en-US" dirty="0" err="1" smtClean="0"/>
              <a:t>summasi</a:t>
            </a:r>
            <a:r>
              <a:rPr lang="en-US" dirty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/>
              <a:t>pul</a:t>
            </a:r>
            <a:r>
              <a:rPr lang="en-US" dirty="0"/>
              <a:t> </a:t>
            </a:r>
            <a:r>
              <a:rPr lang="en-US" dirty="0" err="1"/>
              <a:t>shaklidagi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haqi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3490"/>
            <a:ext cx="12192000" cy="4904509"/>
          </a:xfrm>
        </p:spPr>
      </p:pic>
    </p:spTree>
    <p:extLst>
      <p:ext uri="{BB962C8B-B14F-4D97-AF65-F5344CB8AC3E}">
        <p14:creationId xmlns:p14="http://schemas.microsoft.com/office/powerpoint/2010/main" val="350276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1984182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Real </a:t>
            </a:r>
            <a:r>
              <a:rPr lang="en-US" b="1" dirty="0" err="1"/>
              <a:t>ish</a:t>
            </a:r>
            <a:r>
              <a:rPr lang="en-US" b="1" dirty="0"/>
              <a:t> </a:t>
            </a:r>
            <a:r>
              <a:rPr lang="en-US" b="1" dirty="0" err="1"/>
              <a:t>haqi</a:t>
            </a:r>
            <a:r>
              <a:rPr lang="en-US" b="1" dirty="0"/>
              <a:t> </a:t>
            </a:r>
            <a:r>
              <a:rPr lang="en-US" dirty="0"/>
              <a:t>– nominal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haqiga</a:t>
            </a:r>
            <a:r>
              <a:rPr lang="en-US" dirty="0"/>
              <a:t> </a:t>
            </a:r>
            <a:r>
              <a:rPr lang="en-US" dirty="0" err="1"/>
              <a:t>sotib</a:t>
            </a:r>
            <a:r>
              <a:rPr lang="en-US" dirty="0"/>
              <a:t> </a:t>
            </a:r>
            <a:r>
              <a:rPr lang="en-US" dirty="0" err="1"/>
              <a:t>olinishi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 smtClean="0"/>
              <a:t>bo‘lgan</a:t>
            </a:r>
            <a:r>
              <a:rPr lang="en-US" dirty="0"/>
              <a:t> </a:t>
            </a:r>
            <a:r>
              <a:rPr lang="en-US" dirty="0" err="1" smtClean="0"/>
              <a:t>tovarlar</a:t>
            </a:r>
            <a:r>
              <a:rPr lang="en-US" dirty="0" smtClean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xizmatlar</a:t>
            </a:r>
            <a:r>
              <a:rPr lang="en-US" dirty="0"/>
              <a:t> </a:t>
            </a:r>
            <a:r>
              <a:rPr lang="en-US" dirty="0" err="1"/>
              <a:t>miqdori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9908"/>
            <a:ext cx="12192000" cy="4588092"/>
          </a:xfrm>
        </p:spPr>
      </p:pic>
    </p:spTree>
    <p:extLst>
      <p:ext uri="{BB962C8B-B14F-4D97-AF65-F5344CB8AC3E}">
        <p14:creationId xmlns:p14="http://schemas.microsoft.com/office/powerpoint/2010/main" val="4039216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</p:spPr>
            <p:txBody>
              <a:bodyPr>
                <a:normAutofit fontScale="92500" lnSpcReduction="20000"/>
              </a:bodyPr>
              <a:lstStyle/>
              <a:p>
                <a:endParaRPr lang="en-US" sz="6600" dirty="0" smtClean="0"/>
              </a:p>
              <a:p>
                <a:r>
                  <a:rPr lang="en-US" sz="6600" dirty="0" err="1" smtClean="0"/>
                  <a:t>Vr</a:t>
                </a:r>
                <a:r>
                  <a:rPr lang="en-US" sz="6600" baseline="3000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𝑣𝑛</m:t>
                        </m:r>
                      </m:num>
                      <m:den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en-US" sz="6600" dirty="0" smtClean="0"/>
              </a:p>
              <a:p>
                <a:endParaRPr lang="en-US" sz="6600" dirty="0" smtClean="0"/>
              </a:p>
              <a:p>
                <a:r>
                  <a:rPr lang="en-US" sz="6600" dirty="0" smtClean="0"/>
                  <a:t>Bu </a:t>
                </a:r>
                <a:r>
                  <a:rPr lang="en-US" sz="6600" dirty="0" err="1"/>
                  <a:t>yerda</a:t>
                </a:r>
                <a:r>
                  <a:rPr lang="en-US" sz="6600" dirty="0"/>
                  <a:t>: </a:t>
                </a:r>
                <a:endParaRPr lang="en-US" sz="6600" dirty="0" smtClean="0"/>
              </a:p>
              <a:p>
                <a:r>
                  <a:rPr lang="en-US" sz="6600" i="1" dirty="0" err="1" smtClean="0"/>
                  <a:t>Vr</a:t>
                </a:r>
                <a:r>
                  <a:rPr lang="en-US" sz="6600" i="1" dirty="0" smtClean="0"/>
                  <a:t> </a:t>
                </a:r>
                <a:r>
                  <a:rPr lang="en-US" sz="6600" dirty="0"/>
                  <a:t>– real </a:t>
                </a:r>
                <a:r>
                  <a:rPr lang="en-US" sz="6600" dirty="0" err="1"/>
                  <a:t>ish</a:t>
                </a:r>
                <a:r>
                  <a:rPr lang="en-US" sz="6600" dirty="0"/>
                  <a:t> </a:t>
                </a:r>
                <a:r>
                  <a:rPr lang="en-US" sz="6600" dirty="0" err="1"/>
                  <a:t>haqi</a:t>
                </a:r>
                <a:r>
                  <a:rPr lang="en-US" sz="6600" dirty="0"/>
                  <a:t>; </a:t>
                </a:r>
                <a:endParaRPr lang="en-US" sz="6600" dirty="0" smtClean="0"/>
              </a:p>
              <a:p>
                <a:r>
                  <a:rPr lang="en-US" sz="6600" i="1" dirty="0" err="1" smtClean="0"/>
                  <a:t>Vn</a:t>
                </a:r>
                <a:r>
                  <a:rPr lang="en-US" sz="6600" i="1" dirty="0" smtClean="0"/>
                  <a:t> </a:t>
                </a:r>
                <a:r>
                  <a:rPr lang="en-US" sz="6600" dirty="0"/>
                  <a:t>– nominal </a:t>
                </a:r>
                <a:r>
                  <a:rPr lang="en-US" sz="6600" dirty="0" err="1"/>
                  <a:t>ish</a:t>
                </a:r>
                <a:r>
                  <a:rPr lang="en-US" sz="6600" dirty="0"/>
                  <a:t> </a:t>
                </a:r>
                <a:r>
                  <a:rPr lang="en-US" sz="6600" dirty="0" err="1"/>
                  <a:t>haqi</a:t>
                </a:r>
                <a:r>
                  <a:rPr lang="en-US" sz="6600" dirty="0"/>
                  <a:t>; </a:t>
                </a:r>
                <a:endParaRPr lang="en-US" sz="6600" dirty="0" smtClean="0"/>
              </a:p>
              <a:p>
                <a:r>
                  <a:rPr lang="en-US" sz="6600" i="1" dirty="0" smtClean="0"/>
                  <a:t>P </a:t>
                </a:r>
                <a:r>
                  <a:rPr lang="en-US" sz="6600" dirty="0"/>
                  <a:t>– </a:t>
                </a:r>
                <a:r>
                  <a:rPr lang="en-US" sz="6600" dirty="0" err="1"/>
                  <a:t>iste’mol</a:t>
                </a:r>
                <a:r>
                  <a:rPr lang="en-US" sz="6600" dirty="0"/>
                  <a:t> </a:t>
                </a:r>
                <a:r>
                  <a:rPr lang="en-US" sz="6600" dirty="0" err="1" smtClean="0"/>
                  <a:t>buyumlari</a:t>
                </a:r>
                <a:r>
                  <a:rPr lang="en-US" sz="6600" dirty="0"/>
                  <a:t> </a:t>
                </a:r>
                <a:r>
                  <a:rPr lang="en-US" sz="6600" dirty="0" err="1" smtClean="0"/>
                  <a:t>va</a:t>
                </a:r>
                <a:r>
                  <a:rPr lang="en-US" sz="6600" dirty="0" smtClean="0"/>
                  <a:t> </a:t>
                </a:r>
                <a:r>
                  <a:rPr lang="en-US" sz="6600" dirty="0" err="1"/>
                  <a:t>xizmatlarning</a:t>
                </a:r>
                <a:r>
                  <a:rPr lang="en-US" sz="6600" dirty="0"/>
                  <a:t> </a:t>
                </a:r>
                <a:r>
                  <a:rPr lang="en-US" sz="6600" dirty="0" err="1"/>
                  <a:t>narx</a:t>
                </a:r>
                <a:r>
                  <a:rPr lang="en-US" sz="6600" dirty="0"/>
                  <a:t> </a:t>
                </a:r>
                <a:r>
                  <a:rPr lang="en-US" sz="6600" dirty="0" err="1"/>
                  <a:t>darajasi</a:t>
                </a:r>
                <a:endParaRPr lang="en-US" sz="6600" dirty="0" smtClean="0"/>
              </a:p>
              <a:p>
                <a:endParaRPr lang="ru-RU" sz="66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68580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618" y="0"/>
            <a:ext cx="6345382" cy="403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4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96982"/>
            <a:ext cx="12192000" cy="2964873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Tarif</a:t>
            </a:r>
            <a:r>
              <a:rPr lang="en-US" b="1" dirty="0"/>
              <a:t> </a:t>
            </a:r>
            <a:r>
              <a:rPr lang="en-US" b="1" dirty="0" err="1"/>
              <a:t>tizimi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mamlakat</a:t>
            </a:r>
            <a:r>
              <a:rPr lang="en-US" dirty="0"/>
              <a:t> </a:t>
            </a:r>
            <a:r>
              <a:rPr lang="en-US" dirty="0" err="1"/>
              <a:t>mintaqasi</a:t>
            </a:r>
            <a:r>
              <a:rPr lang="en-US" dirty="0"/>
              <a:t>, </a:t>
            </a:r>
            <a:r>
              <a:rPr lang="en-US" dirty="0" err="1"/>
              <a:t>tarmoqlar</a:t>
            </a:r>
            <a:r>
              <a:rPr lang="en-US" dirty="0"/>
              <a:t>,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 smtClean="0"/>
              <a:t>chiqarish</a:t>
            </a:r>
            <a:r>
              <a:rPr lang="en-US" dirty="0"/>
              <a:t> </a:t>
            </a:r>
            <a:r>
              <a:rPr lang="en-US" dirty="0" err="1" smtClean="0"/>
              <a:t>turlari</a:t>
            </a:r>
            <a:r>
              <a:rPr lang="en-US" dirty="0"/>
              <a:t>, </a:t>
            </a:r>
            <a:r>
              <a:rPr lang="en-US" dirty="0" err="1"/>
              <a:t>xodimlar</a:t>
            </a:r>
            <a:r>
              <a:rPr lang="en-US" dirty="0"/>
              <a:t> </a:t>
            </a:r>
            <a:r>
              <a:rPr lang="en-US" dirty="0" err="1"/>
              <a:t>malakasi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mehnat</a:t>
            </a:r>
            <a:r>
              <a:rPr lang="en-US" dirty="0"/>
              <a:t> </a:t>
            </a:r>
            <a:r>
              <a:rPr lang="en-US" dirty="0" err="1"/>
              <a:t>sharoitlariga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haqi</a:t>
            </a:r>
            <a:r>
              <a:rPr lang="en-US" dirty="0"/>
              <a:t> </a:t>
            </a:r>
            <a:r>
              <a:rPr lang="en-US" dirty="0" err="1"/>
              <a:t>darajasini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tartibga</a:t>
            </a:r>
            <a:r>
              <a:rPr lang="en-US" dirty="0"/>
              <a:t> </a:t>
            </a:r>
            <a:r>
              <a:rPr lang="en-US" dirty="0" err="1"/>
              <a:t>solib</a:t>
            </a:r>
            <a:r>
              <a:rPr lang="en-US" dirty="0"/>
              <a:t> </a:t>
            </a:r>
            <a:r>
              <a:rPr lang="en-US" dirty="0" err="1"/>
              <a:t>turuvchi</a:t>
            </a:r>
            <a:r>
              <a:rPr lang="en-US" dirty="0"/>
              <a:t> </a:t>
            </a:r>
            <a:r>
              <a:rPr lang="en-US" dirty="0" err="1"/>
              <a:t>me’yorlar</a:t>
            </a:r>
            <a:r>
              <a:rPr lang="en-US" dirty="0"/>
              <a:t> </a:t>
            </a:r>
            <a:r>
              <a:rPr lang="en-US" dirty="0" err="1"/>
              <a:t>majmuyi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67890"/>
            <a:ext cx="12192000" cy="3990109"/>
          </a:xfrm>
        </p:spPr>
      </p:pic>
    </p:spTree>
    <p:extLst>
      <p:ext uri="{BB962C8B-B14F-4D97-AF65-F5344CB8AC3E}">
        <p14:creationId xmlns:p14="http://schemas.microsoft.com/office/powerpoint/2010/main" val="506375975"/>
      </p:ext>
    </p:extLst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4551"/>
      </a:dk2>
      <a:lt2>
        <a:srgbClr val="F2ACD2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Глубина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3016C5A4-E631-4977-A608-ACFB4755262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Глубина</Template>
  <TotalTime>404</TotalTime>
  <Words>172</Words>
  <Application>Microsoft Office PowerPoint</Application>
  <PresentationFormat>Широкоэкранный</PresentationFormat>
  <Paragraphs>25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Corbel</vt:lpstr>
      <vt:lpstr>Глубина</vt:lpstr>
      <vt:lpstr>KORXONADA MEHNAT RESURSLARI</vt:lpstr>
      <vt:lpstr>Mehnat resurslari – aholining mehnat qilish uchun zarur bo‘lgan jismoniy va aqliy qobiliyatga ega bo‘lgan qismi.</vt:lpstr>
      <vt:lpstr>Mehnat shartnomasi – korxona va ishchilar o‘rtasidagi ishga yollash bo‘yicha munosabatni namoyon etuvchi va tartibga soluvchi huquqiy hujjat</vt:lpstr>
      <vt:lpstr>Mehnat shartnomasida quyidagi muhim masalalar belgilab beriladi:</vt:lpstr>
      <vt:lpstr>Ish haqi – tadbirkorlik faoliyatida yaratilgan mahsulotdan ishchi va xizmatchilar mehnatining miqdori, sifati va unumdorligiga qarab to‘lanadigan ulushining puldagi ifodasi</vt:lpstr>
      <vt:lpstr>Nominal ish haqi – ma’lum vaqt davomida olingan pul summasi yoki pul shaklidagi ish haqi</vt:lpstr>
      <vt:lpstr>Real ish haqi – nominal ish haqiga sotib olinishi mumkin bo‘lgan tovarlar va xizmatlar miqdori</vt:lpstr>
      <vt:lpstr>Презентация PowerPoint</vt:lpstr>
      <vt:lpstr>Tarif tizimi – mamlakat mintaqasi, tarmoqlar, ishlab chiqarish turlari, xodimlar malakasi va mehnat sharoitlariga qarab ish haqi darajasini tartibga solib turuvchi me’yorlar majmuyi</vt:lpstr>
      <vt:lpstr>Mehnat unumdorligi – ishchining vaqt birligi mobaynida mahsulot yaratish qobiliyati</vt:lpstr>
      <vt:lpstr>Topshiriqlar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KORXONADA MEHNAT RESURSLARI</dc:title>
  <dc:creator>Nozim Bobo</dc:creator>
  <cp:lastModifiedBy>Nozim Bobo</cp:lastModifiedBy>
  <cp:revision>3</cp:revision>
  <dcterms:created xsi:type="dcterms:W3CDTF">2021-05-05T18:46:14Z</dcterms:created>
  <dcterms:modified xsi:type="dcterms:W3CDTF">2021-05-06T01:30:38Z</dcterms:modified>
</cp:coreProperties>
</file>