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7"/>
  </p:notesMasterIdLst>
  <p:sldIdLst>
    <p:sldId id="300" r:id="rId2"/>
    <p:sldId id="302" r:id="rId3"/>
    <p:sldId id="303" r:id="rId4"/>
    <p:sldId id="286" r:id="rId5"/>
    <p:sldId id="284" r:id="rId6"/>
    <p:sldId id="287" r:id="rId7"/>
    <p:sldId id="269" r:id="rId8"/>
    <p:sldId id="288" r:id="rId9"/>
    <p:sldId id="279" r:id="rId10"/>
    <p:sldId id="285" r:id="rId11"/>
    <p:sldId id="304" r:id="rId12"/>
    <p:sldId id="305" r:id="rId13"/>
    <p:sldId id="290" r:id="rId14"/>
    <p:sldId id="291" r:id="rId15"/>
    <p:sldId id="292" r:id="rId16"/>
    <p:sldId id="293" r:id="rId17"/>
    <p:sldId id="294" r:id="rId18"/>
    <p:sldId id="296" r:id="rId19"/>
    <p:sldId id="297" r:id="rId20"/>
    <p:sldId id="298" r:id="rId21"/>
    <p:sldId id="299" r:id="rId22"/>
    <p:sldId id="306" r:id="rId23"/>
    <p:sldId id="307" r:id="rId24"/>
    <p:sldId id="308" r:id="rId25"/>
    <p:sldId id="30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9E2653-3804-4E74-8EA6-52AC1A685136}" type="datetimeFigureOut">
              <a:rPr lang="ru-RU" smtClean="0"/>
              <a:t>24.04.2025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571FAF-DA8A-4A97-86E9-1C6D6D942584}" type="slidenum">
              <a:rPr lang="ru-RU" smtClean="0"/>
              <a:t>‹#›</a:t>
            </a:fld>
            <a:endParaRPr lang="ru-RU"/>
          </a:p>
        </p:txBody>
      </p:sp>
    </p:spTree>
    <p:extLst>
      <p:ext uri="{BB962C8B-B14F-4D97-AF65-F5344CB8AC3E}">
        <p14:creationId xmlns:p14="http://schemas.microsoft.com/office/powerpoint/2010/main" val="234119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571FAF-DA8A-4A97-86E9-1C6D6D942584}" type="slidenum">
              <a:rPr lang="ru-RU" smtClean="0"/>
              <a:t>14</a:t>
            </a:fld>
            <a:endParaRPr lang="ru-RU"/>
          </a:p>
        </p:txBody>
      </p:sp>
    </p:spTree>
    <p:extLst>
      <p:ext uri="{BB962C8B-B14F-4D97-AF65-F5344CB8AC3E}">
        <p14:creationId xmlns:p14="http://schemas.microsoft.com/office/powerpoint/2010/main" val="344288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8E80666-FB37-4B36-9149-507F3B0178E3}" type="datetimeFigureOut">
              <a:rPr lang="en-US" smtClean="0"/>
              <a:pPr/>
              <a:t>4/24/2025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57051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E80666-FB37-4B36-9149-507F3B0178E3}" type="datetimeFigureOut">
              <a:rPr lang="en-US" smtClean="0"/>
              <a:pPr/>
              <a:t>4/24/2025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26356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E80666-FB37-4B36-9149-507F3B0178E3}" type="datetimeFigureOut">
              <a:rPr lang="en-US" smtClean="0"/>
              <a:pPr/>
              <a:t>4/24/2025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20141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E80666-FB37-4B36-9149-507F3B0178E3}" type="datetimeFigureOut">
              <a:rPr lang="en-US" smtClean="0"/>
              <a:pPr/>
              <a:t>4/24/2025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11009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8E80666-FB37-4B36-9149-507F3B0178E3}" type="datetimeFigureOut">
              <a:rPr lang="en-US" smtClean="0"/>
              <a:pPr/>
              <a:t>4/24/2025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42775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8E80666-FB37-4B36-9149-507F3B0178E3}" type="datetimeFigureOut">
              <a:rPr lang="en-US" smtClean="0"/>
              <a:pPr/>
              <a:t>4/24/2025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244106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8E80666-FB37-4B36-9149-507F3B0178E3}" type="datetimeFigureOut">
              <a:rPr lang="en-US" smtClean="0"/>
              <a:pPr/>
              <a:t>4/24/2025</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2475034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8E80666-FB37-4B36-9149-507F3B0178E3}" type="datetimeFigureOut">
              <a:rPr lang="en-US" smtClean="0"/>
              <a:pPr/>
              <a:t>4/24/2025</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41993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E80666-FB37-4B36-9149-507F3B0178E3}" type="datetimeFigureOut">
              <a:rPr lang="en-US" smtClean="0"/>
              <a:pPr/>
              <a:t>4/24/2025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24284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E80666-FB37-4B36-9149-507F3B0178E3}" type="datetimeFigureOut">
              <a:rPr lang="en-US" smtClean="0"/>
              <a:pPr/>
              <a:t>4/24/2025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60507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E80666-FB37-4B36-9149-507F3B0178E3}" type="datetimeFigureOut">
              <a:rPr lang="en-US" smtClean="0"/>
              <a:pPr/>
              <a:t>4/24/2025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1909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80666-FB37-4B36-9149-507F3B0178E3}" type="datetimeFigureOut">
              <a:rPr lang="en-US" smtClean="0"/>
              <a:pPr/>
              <a:t>4/24/2025</a:t>
            </a:fld>
            <a:endParaRPr lang="en-US"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29393233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old.eduportal.uz/"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xabar.uz/" TargetMode="External"/><Relationship Id="rId13" Type="http://schemas.openxmlformats.org/officeDocument/2006/relationships/hyperlink" Target="http://www.nationalheraldindia.com/" TargetMode="External"/><Relationship Id="rId3" Type="http://schemas.openxmlformats.org/officeDocument/2006/relationships/hyperlink" Target="http://www.kun.uz/" TargetMode="External"/><Relationship Id="rId7" Type="http://schemas.openxmlformats.org/officeDocument/2006/relationships/hyperlink" Target="http://www.review.uz/" TargetMode="External"/><Relationship Id="rId12" Type="http://schemas.openxmlformats.org/officeDocument/2006/relationships/hyperlink" Target="http://www.youtube.com/" TargetMode="External"/><Relationship Id="rId2" Type="http://schemas.openxmlformats.org/officeDocument/2006/relationships/hyperlink" Target="http://www.wikipedia.org/" TargetMode="External"/><Relationship Id="rId1" Type="http://schemas.openxmlformats.org/officeDocument/2006/relationships/slideLayout" Target="../slideLayouts/slideLayout2.xml"/><Relationship Id="rId6" Type="http://schemas.openxmlformats.org/officeDocument/2006/relationships/hyperlink" Target="http://www.daryo.uz/" TargetMode="External"/><Relationship Id="rId11" Type="http://schemas.openxmlformats.org/officeDocument/2006/relationships/hyperlink" Target="http://www.solarschools.net/" TargetMode="External"/><Relationship Id="rId5" Type="http://schemas.openxmlformats.org/officeDocument/2006/relationships/hyperlink" Target="http://www.dreamsite.com/" TargetMode="External"/><Relationship Id="rId10" Type="http://schemas.openxmlformats.org/officeDocument/2006/relationships/hyperlink" Target="http://www.xs.uz/" TargetMode="External"/><Relationship Id="rId4" Type="http://schemas.openxmlformats.org/officeDocument/2006/relationships/hyperlink" Target="http://www.qrstat.uz/" TargetMode="External"/><Relationship Id="rId9" Type="http://schemas.openxmlformats.org/officeDocument/2006/relationships/hyperlink" Target="http://www.gazeta.uz/"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gfmag.com/" TargetMode="External"/><Relationship Id="rId2" Type="http://schemas.openxmlformats.org/officeDocument/2006/relationships/hyperlink" Target="http://www.nytimes.com/" TargetMode="External"/><Relationship Id="rId1" Type="http://schemas.openxmlformats.org/officeDocument/2006/relationships/slideLayout" Target="../slideLayouts/slideLayout2.xml"/><Relationship Id="rId5" Type="http://schemas.openxmlformats.org/officeDocument/2006/relationships/hyperlink" Target="http://www.eduportal.uz/" TargetMode="External"/><Relationship Id="rId4" Type="http://schemas.openxmlformats.org/officeDocument/2006/relationships/hyperlink" Target="http://www.istockphoto.com/"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t.me/geography_meth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en-US" dirty="0" smtClean="0"/>
          </a:p>
          <a:p>
            <a:endParaRPr lang="en-US" dirty="0"/>
          </a:p>
          <a:p>
            <a:r>
              <a:rPr lang="en-US" dirty="0" smtClean="0"/>
              <a:t>@</a:t>
            </a:r>
            <a:r>
              <a:rPr lang="en-US" dirty="0" err="1"/>
              <a:t>geography_method</a:t>
            </a:r>
            <a:endParaRPr lang="ru-RU" dirty="0"/>
          </a:p>
        </p:txBody>
      </p:sp>
      <p:sp>
        <p:nvSpPr>
          <p:cNvPr id="2" name="Заголовок 1"/>
          <p:cNvSpPr>
            <a:spLocks noGrp="1"/>
          </p:cNvSpPr>
          <p:nvPr>
            <p:ph type="ctrTitle"/>
          </p:nvPr>
        </p:nvSpPr>
        <p:spPr>
          <a:ln>
            <a:solidFill>
              <a:srgbClr val="FF0000"/>
            </a:solidFill>
          </a:ln>
        </p:spPr>
        <p:style>
          <a:lnRef idx="2">
            <a:schemeClr val="accent2"/>
          </a:lnRef>
          <a:fillRef idx="1">
            <a:schemeClr val="lt1"/>
          </a:fillRef>
          <a:effectRef idx="0">
            <a:schemeClr val="accent2"/>
          </a:effectRef>
          <a:fontRef idx="minor">
            <a:schemeClr val="dk1"/>
          </a:fontRef>
        </p:style>
        <p:txBody>
          <a:bodyPr>
            <a:noAutofit/>
          </a:bodyPr>
          <a:lstStyle/>
          <a:p>
            <a:r>
              <a:rPr lang="en-US" sz="4200" b="1" dirty="0" smtClean="0">
                <a:solidFill>
                  <a:srgbClr val="00B0F0"/>
                </a:solidFill>
                <a:latin typeface="Times New Roman" pitchFamily="18" charset="0"/>
                <a:cs typeface="Times New Roman" pitchFamily="18" charset="0"/>
              </a:rPr>
              <a:t>ASSALOMU ALAYKUM !</a:t>
            </a:r>
            <a:endParaRPr lang="ru-RU" sz="4200" dirty="0">
              <a:solidFill>
                <a:srgbClr val="00B0F0"/>
              </a:solidFill>
              <a:latin typeface="Times New Roman" pitchFamily="18" charset="0"/>
              <a:cs typeface="Times New Roman" pitchFamily="18" charset="0"/>
            </a:endParaRPr>
          </a:p>
        </p:txBody>
      </p:sp>
      <p:sp>
        <p:nvSpPr>
          <p:cNvPr id="5" name="Прямоугольник 4"/>
          <p:cNvSpPr/>
          <p:nvPr/>
        </p:nvSpPr>
        <p:spPr>
          <a:xfrm>
            <a:off x="683568" y="332656"/>
            <a:ext cx="792088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uz-Cyrl-UZ" dirty="0" smtClean="0">
                <a:solidFill>
                  <a:schemeClr val="tx1"/>
                </a:solidFill>
              </a:rPr>
              <a:t>Бисмиллаҳир Роҳманир Роҳийм</a:t>
            </a:r>
            <a:endParaRPr lang="ru-RU" dirty="0">
              <a:solidFill>
                <a:schemeClr val="tx1"/>
              </a:solidFill>
            </a:endParaRPr>
          </a:p>
        </p:txBody>
      </p:sp>
      <p:sp>
        <p:nvSpPr>
          <p:cNvPr id="6" name="Прямоугольник 5"/>
          <p:cNvSpPr/>
          <p:nvPr/>
        </p:nvSpPr>
        <p:spPr>
          <a:xfrm>
            <a:off x="2051720" y="6453336"/>
            <a:ext cx="5112568"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3686406354"/>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b="1" dirty="0" smtClean="0">
                <a:solidFill>
                  <a:srgbClr val="FF0000"/>
                </a:solidFill>
              </a:rPr>
              <a:t>BILIMINGIZNI SINAB KO‘RING !</a:t>
            </a:r>
            <a:endParaRPr lang="ru-RU" sz="3600" dirty="0">
              <a:solidFill>
                <a:srgbClr val="FF0000"/>
              </a:solidFill>
            </a:endParaRPr>
          </a:p>
        </p:txBody>
      </p:sp>
      <p:sp>
        <p:nvSpPr>
          <p:cNvPr id="3" name="Объект 2"/>
          <p:cNvSpPr>
            <a:spLocks noGrp="1"/>
          </p:cNvSpPr>
          <p:nvPr>
            <p:ph idx="1"/>
          </p:nvPr>
        </p:nvSpPr>
        <p:spPr/>
        <p:txBody>
          <a:bodyPr>
            <a:normAutofit/>
          </a:bodyPr>
          <a:lstStyle/>
          <a:p>
            <a:r>
              <a:rPr lang="en-US" dirty="0"/>
              <a:t> </a:t>
            </a:r>
            <a:r>
              <a:rPr lang="en-US" i="1" dirty="0" err="1"/>
              <a:t>Javob</a:t>
            </a:r>
            <a:r>
              <a:rPr lang="en-US" i="1" dirty="0"/>
              <a:t>:</a:t>
            </a:r>
            <a:r>
              <a:rPr lang="en-US" dirty="0"/>
              <a:t> </a:t>
            </a:r>
            <a:endParaRPr lang="ru-RU" dirty="0"/>
          </a:p>
          <a:p>
            <a:r>
              <a:rPr lang="en-US" dirty="0" err="1"/>
              <a:t>Kecha</a:t>
            </a:r>
            <a:r>
              <a:rPr lang="en-US" dirty="0"/>
              <a:t>:    16 </a:t>
            </a:r>
            <a:r>
              <a:rPr lang="en-US" dirty="0" err="1"/>
              <a:t>mln</a:t>
            </a:r>
            <a:r>
              <a:rPr lang="en-US" dirty="0"/>
              <a:t> : 14 </a:t>
            </a:r>
            <a:r>
              <a:rPr lang="en-US" dirty="0" err="1"/>
              <a:t>mln</a:t>
            </a:r>
            <a:r>
              <a:rPr lang="en-US" dirty="0"/>
              <a:t> = 1,1428571429</a:t>
            </a:r>
            <a:endParaRPr lang="ru-RU" dirty="0"/>
          </a:p>
          <a:p>
            <a:r>
              <a:rPr lang="en-US" dirty="0" err="1"/>
              <a:t>Bugun</a:t>
            </a:r>
            <a:r>
              <a:rPr lang="en-US" dirty="0"/>
              <a:t>:    20 </a:t>
            </a:r>
            <a:r>
              <a:rPr lang="en-US" dirty="0" err="1"/>
              <a:t>mln</a:t>
            </a:r>
            <a:r>
              <a:rPr lang="en-US" dirty="0"/>
              <a:t> : 18 </a:t>
            </a:r>
            <a:r>
              <a:rPr lang="en-US" dirty="0" err="1"/>
              <a:t>mln</a:t>
            </a:r>
            <a:r>
              <a:rPr lang="en-US" dirty="0"/>
              <a:t> = 1,1111111111</a:t>
            </a:r>
            <a:endParaRPr lang="ru-RU" dirty="0"/>
          </a:p>
          <a:p>
            <a:r>
              <a:rPr lang="en-US" dirty="0"/>
              <a:t>1,1428571429 : 1,1111111111 = 0,0317460318 </a:t>
            </a:r>
            <a:r>
              <a:rPr lang="en-US" dirty="0" err="1"/>
              <a:t>yoki</a:t>
            </a:r>
            <a:r>
              <a:rPr lang="en-US" dirty="0"/>
              <a:t> </a:t>
            </a:r>
            <a:r>
              <a:rPr lang="en-US" dirty="0" err="1"/>
              <a:t>taxminan</a:t>
            </a:r>
            <a:r>
              <a:rPr lang="en-US" dirty="0"/>
              <a:t> 14% - 11% = 3%</a:t>
            </a:r>
            <a:endParaRPr lang="ru-RU" dirty="0"/>
          </a:p>
          <a:p>
            <a:r>
              <a:rPr lang="en-US" b="1" dirty="0"/>
              <a:t> </a:t>
            </a:r>
            <a:endParaRPr lang="ru-RU" dirty="0"/>
          </a:p>
          <a:p>
            <a:r>
              <a:rPr lang="en-US" dirty="0" err="1"/>
              <a:t>AQSh</a:t>
            </a:r>
            <a:r>
              <a:rPr lang="en-US" dirty="0"/>
              <a:t> </a:t>
            </a:r>
            <a:r>
              <a:rPr lang="en-US" dirty="0" err="1"/>
              <a:t>dollarining</a:t>
            </a:r>
            <a:r>
              <a:rPr lang="en-US" dirty="0"/>
              <a:t> </a:t>
            </a:r>
            <a:r>
              <a:rPr lang="en-US" dirty="0" err="1"/>
              <a:t>qadri</a:t>
            </a:r>
            <a:r>
              <a:rPr lang="en-US" dirty="0"/>
              <a:t> </a:t>
            </a:r>
            <a:r>
              <a:rPr lang="en-US" dirty="0" err="1"/>
              <a:t>oshgan</a:t>
            </a:r>
            <a:r>
              <a:rPr lang="en-US" dirty="0"/>
              <a:t>, </a:t>
            </a:r>
            <a:r>
              <a:rPr lang="en-US" dirty="0" err="1"/>
              <a:t>taxminan</a:t>
            </a:r>
            <a:r>
              <a:rPr lang="en-US" dirty="0"/>
              <a:t> 3 </a:t>
            </a:r>
            <a:r>
              <a:rPr lang="en-US" dirty="0" err="1"/>
              <a:t>foizga</a:t>
            </a:r>
            <a:r>
              <a:rPr lang="en-US" dirty="0"/>
              <a:t>.</a:t>
            </a:r>
            <a:endParaRPr lang="ru-RU" dirty="0"/>
          </a:p>
          <a:p>
            <a:pPr marL="0" indent="0">
              <a:buNone/>
            </a:pPr>
            <a:endParaRPr lang="en-US" i="1" dirty="0" smtClean="0"/>
          </a:p>
        </p:txBody>
      </p:sp>
    </p:spTree>
    <p:extLst>
      <p:ext uri="{BB962C8B-B14F-4D97-AF65-F5344CB8AC3E}">
        <p14:creationId xmlns:p14="http://schemas.microsoft.com/office/powerpoint/2010/main" val="1881114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3600" dirty="0">
              <a:solidFill>
                <a:srgbClr val="FF0000"/>
              </a:solidFill>
            </a:endParaRPr>
          </a:p>
        </p:txBody>
      </p:sp>
      <p:sp>
        <p:nvSpPr>
          <p:cNvPr id="3" name="Объект 2"/>
          <p:cNvSpPr>
            <a:spLocks noGrp="1"/>
          </p:cNvSpPr>
          <p:nvPr>
            <p:ph idx="1"/>
          </p:nvPr>
        </p:nvSpPr>
        <p:spPr/>
        <p:txBody>
          <a:bodyPr>
            <a:normAutofit/>
          </a:bodyPr>
          <a:lstStyle/>
          <a:p>
            <a:pPr marL="0" indent="0">
              <a:buNone/>
            </a:pPr>
            <a:endParaRPr lang="en-US" i="1"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2656"/>
            <a:ext cx="7559801"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140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3600" dirty="0">
              <a:solidFill>
                <a:srgbClr val="FF0000"/>
              </a:solidFill>
            </a:endParaRPr>
          </a:p>
        </p:txBody>
      </p:sp>
      <p:sp>
        <p:nvSpPr>
          <p:cNvPr id="3" name="Объект 2"/>
          <p:cNvSpPr>
            <a:spLocks noGrp="1"/>
          </p:cNvSpPr>
          <p:nvPr>
            <p:ph idx="1"/>
          </p:nvPr>
        </p:nvSpPr>
        <p:spPr/>
        <p:txBody>
          <a:bodyPr>
            <a:normAutofit/>
          </a:bodyPr>
          <a:lstStyle/>
          <a:p>
            <a:pPr marL="0" indent="0">
              <a:buNone/>
            </a:pPr>
            <a:endParaRPr lang="en-US" i="1" dirty="0" smtClean="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80" y="980728"/>
            <a:ext cx="7884876"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83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3600" dirty="0">
              <a:solidFill>
                <a:srgbClr val="FF0000"/>
              </a:solidFill>
            </a:endParaRPr>
          </a:p>
        </p:txBody>
      </p:sp>
      <p:sp>
        <p:nvSpPr>
          <p:cNvPr id="3" name="Объект 2"/>
          <p:cNvSpPr>
            <a:spLocks noGrp="1"/>
          </p:cNvSpPr>
          <p:nvPr>
            <p:ph idx="1"/>
          </p:nvPr>
        </p:nvSpPr>
        <p:spPr/>
        <p:txBody>
          <a:bodyPr>
            <a:normAutofit/>
          </a:bodyPr>
          <a:lstStyle/>
          <a:p>
            <a:pPr marL="0" indent="0">
              <a:buNone/>
            </a:pPr>
            <a:endParaRPr lang="en-US" i="1"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88" y="238125"/>
            <a:ext cx="7362825"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262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0306"/>
          </a:xfrm>
        </p:spPr>
        <p:txBody>
          <a:bodyPr>
            <a:noAutofit/>
          </a:bodyPr>
          <a:lstStyle/>
          <a:p>
            <a:r>
              <a:rPr lang="en-US" sz="2400" dirty="0" err="1"/>
              <a:t>Har</a:t>
            </a:r>
            <a:r>
              <a:rPr lang="en-US" sz="2400" dirty="0"/>
              <a:t> </a:t>
            </a:r>
            <a:r>
              <a:rPr lang="en-US" sz="2400" dirty="0" err="1"/>
              <a:t>qanday</a:t>
            </a:r>
            <a:r>
              <a:rPr lang="en-US" sz="2400" dirty="0"/>
              <a:t> </a:t>
            </a:r>
            <a:r>
              <a:rPr lang="en-US" sz="2400" dirty="0" err="1"/>
              <a:t>urush</a:t>
            </a:r>
            <a:r>
              <a:rPr lang="en-US" sz="2400" dirty="0"/>
              <a:t> </a:t>
            </a:r>
            <a:r>
              <a:rPr lang="en-US" sz="2400" dirty="0" err="1"/>
              <a:t>iqtisodiyot</a:t>
            </a:r>
            <a:r>
              <a:rPr lang="en-US" sz="2400" dirty="0"/>
              <a:t> </a:t>
            </a:r>
            <a:r>
              <a:rPr lang="en-US" sz="2400" dirty="0" err="1"/>
              <a:t>rivojini</a:t>
            </a:r>
            <a:r>
              <a:rPr lang="en-US" sz="2400" dirty="0"/>
              <a:t> </a:t>
            </a:r>
            <a:r>
              <a:rPr lang="en-US" sz="2400" dirty="0" err="1"/>
              <a:t>o‘nlab</a:t>
            </a:r>
            <a:r>
              <a:rPr lang="en-US" sz="2400" dirty="0"/>
              <a:t> </a:t>
            </a:r>
            <a:r>
              <a:rPr lang="en-US" sz="2400" dirty="0" err="1"/>
              <a:t>yillar</a:t>
            </a:r>
            <a:r>
              <a:rPr lang="en-US" sz="2400" dirty="0"/>
              <a:t> </a:t>
            </a:r>
            <a:r>
              <a:rPr lang="en-US" sz="2400" dirty="0" err="1"/>
              <a:t>orqaga</a:t>
            </a:r>
            <a:r>
              <a:rPr lang="en-US" sz="2400" dirty="0"/>
              <a:t> </a:t>
            </a:r>
            <a:r>
              <a:rPr lang="en-US" sz="2400" dirty="0" err="1"/>
              <a:t>suradi</a:t>
            </a:r>
            <a:r>
              <a:rPr lang="en-US" sz="2400" dirty="0"/>
              <a:t>. </a:t>
            </a:r>
            <a:r>
              <a:rPr lang="en-US" sz="2400" dirty="0" err="1"/>
              <a:t>Hozirda</a:t>
            </a:r>
            <a:r>
              <a:rPr lang="en-US" sz="2400" dirty="0"/>
              <a:t> </a:t>
            </a:r>
            <a:r>
              <a:rPr lang="en-US" sz="2400" dirty="0" err="1"/>
              <a:t>Yer</a:t>
            </a:r>
            <a:r>
              <a:rPr lang="en-US" sz="2400" dirty="0"/>
              <a:t> </a:t>
            </a:r>
            <a:r>
              <a:rPr lang="en-US" sz="2400" dirty="0" err="1"/>
              <a:t>yuzida</a:t>
            </a:r>
            <a:r>
              <a:rPr lang="en-US" sz="2400" dirty="0"/>
              <a:t> </a:t>
            </a:r>
            <a:r>
              <a:rPr lang="en-US" sz="2400" dirty="0" err="1"/>
              <a:t>har</a:t>
            </a:r>
            <a:r>
              <a:rPr lang="en-US" sz="2400" dirty="0"/>
              <a:t> </a:t>
            </a:r>
            <a:r>
              <a:rPr lang="en-US" sz="2400" dirty="0" err="1"/>
              <a:t>kuni</a:t>
            </a:r>
            <a:r>
              <a:rPr lang="en-US" sz="2400" dirty="0"/>
              <a:t> </a:t>
            </a:r>
            <a:r>
              <a:rPr lang="en-US" sz="2400" dirty="0" err="1"/>
              <a:t>milliardlab</a:t>
            </a:r>
            <a:r>
              <a:rPr lang="en-US" sz="2400" dirty="0"/>
              <a:t> dollar </a:t>
            </a:r>
            <a:r>
              <a:rPr lang="en-US" sz="2400" dirty="0" err="1"/>
              <a:t>mablag</a:t>
            </a:r>
            <a:r>
              <a:rPr lang="en-US" sz="2400" dirty="0"/>
              <a:t>‘ </a:t>
            </a:r>
            <a:r>
              <a:rPr lang="en-US" sz="2400" dirty="0" err="1"/>
              <a:t>harbiy</a:t>
            </a:r>
            <a:r>
              <a:rPr lang="en-US" sz="2400" dirty="0"/>
              <a:t> </a:t>
            </a:r>
            <a:r>
              <a:rPr lang="en-US" sz="2400" dirty="0" err="1"/>
              <a:t>maqsadlar</a:t>
            </a:r>
            <a:r>
              <a:rPr lang="en-US" sz="2400" dirty="0"/>
              <a:t> </a:t>
            </a:r>
            <a:r>
              <a:rPr lang="en-US" sz="2400" dirty="0" err="1"/>
              <a:t>uchun</a:t>
            </a:r>
            <a:r>
              <a:rPr lang="en-US" sz="2400" dirty="0"/>
              <a:t> </a:t>
            </a:r>
            <a:r>
              <a:rPr lang="en-US" sz="2400" dirty="0" err="1"/>
              <a:t>sarflanmoqda</a:t>
            </a:r>
            <a:r>
              <a:rPr lang="en-US" sz="2400" dirty="0"/>
              <a:t>. </a:t>
            </a:r>
            <a:r>
              <a:rPr lang="en-US" sz="2400" dirty="0" err="1"/>
              <a:t>Afsuski</a:t>
            </a:r>
            <a:r>
              <a:rPr lang="en-US" sz="2400" dirty="0"/>
              <a:t>, </a:t>
            </a:r>
            <a:r>
              <a:rPr lang="en-US" sz="2400" dirty="0" err="1"/>
              <a:t>muammoning</a:t>
            </a:r>
            <a:r>
              <a:rPr lang="en-US" sz="2400" dirty="0"/>
              <a:t> </a:t>
            </a:r>
            <a:r>
              <a:rPr lang="en-US" sz="2400" dirty="0" err="1"/>
              <a:t>yechimi</a:t>
            </a:r>
            <a:r>
              <a:rPr lang="en-US" sz="2400" dirty="0"/>
              <a:t> </a:t>
            </a:r>
            <a:r>
              <a:rPr lang="en-US" sz="2400" dirty="0" err="1"/>
              <a:t>bunchalik</a:t>
            </a:r>
            <a:r>
              <a:rPr lang="en-US" sz="2400" dirty="0"/>
              <a:t> </a:t>
            </a:r>
            <a:r>
              <a:rPr lang="en-US" sz="2400" dirty="0" err="1"/>
              <a:t>sodda</a:t>
            </a:r>
            <a:r>
              <a:rPr lang="en-US" sz="2400" dirty="0"/>
              <a:t> </a:t>
            </a:r>
            <a:r>
              <a:rPr lang="en-US" sz="2400" dirty="0" err="1"/>
              <a:t>emas</a:t>
            </a:r>
            <a:r>
              <a:rPr lang="en-US" sz="2400" dirty="0"/>
              <a:t>. Bu </a:t>
            </a:r>
            <a:r>
              <a:rPr lang="en-US" sz="2400" dirty="0" err="1"/>
              <a:t>masalada</a:t>
            </a:r>
            <a:r>
              <a:rPr lang="en-US" sz="2400" dirty="0"/>
              <a:t> </a:t>
            </a:r>
            <a:r>
              <a:rPr lang="en-US" sz="2400" dirty="0" err="1"/>
              <a:t>harbiy</a:t>
            </a:r>
            <a:r>
              <a:rPr lang="en-US" sz="2400" dirty="0"/>
              <a:t> </a:t>
            </a:r>
            <a:r>
              <a:rPr lang="en-US" sz="2400" dirty="0" err="1"/>
              <a:t>xarajatlarga</a:t>
            </a:r>
            <a:r>
              <a:rPr lang="en-US" sz="2400" dirty="0"/>
              <a:t> </a:t>
            </a:r>
            <a:r>
              <a:rPr lang="en-US" sz="2400" dirty="0" err="1"/>
              <a:t>juda</a:t>
            </a:r>
            <a:r>
              <a:rPr lang="en-US" sz="2400" dirty="0"/>
              <a:t> </a:t>
            </a:r>
            <a:r>
              <a:rPr lang="en-US" sz="2400" dirty="0" err="1"/>
              <a:t>kam</a:t>
            </a:r>
            <a:r>
              <a:rPr lang="en-US" sz="2400" dirty="0"/>
              <a:t> </a:t>
            </a:r>
            <a:r>
              <a:rPr lang="en-US" sz="2400" dirty="0" err="1"/>
              <a:t>mablag</a:t>
            </a:r>
            <a:r>
              <a:rPr lang="en-US" sz="2400" dirty="0"/>
              <a:t>‘ </a:t>
            </a:r>
            <a:r>
              <a:rPr lang="en-US" sz="2400" dirty="0" err="1"/>
              <a:t>sarflab</a:t>
            </a:r>
            <a:r>
              <a:rPr lang="en-US" sz="2400" dirty="0"/>
              <a:t>, </a:t>
            </a:r>
            <a:r>
              <a:rPr lang="en-US" sz="2400" dirty="0" err="1"/>
              <a:t>iqtisodiy</a:t>
            </a:r>
            <a:r>
              <a:rPr lang="en-US" sz="2400" dirty="0"/>
              <a:t> </a:t>
            </a:r>
            <a:r>
              <a:rPr lang="en-US" sz="2400" dirty="0" smtClean="0"/>
              <a:t> </a:t>
            </a:r>
            <a:r>
              <a:rPr lang="en-US" sz="2400" dirty="0" err="1" smtClean="0"/>
              <a:t>rivojlanishda</a:t>
            </a:r>
            <a:r>
              <a:rPr lang="en-US" sz="2400" dirty="0" smtClean="0"/>
              <a:t> </a:t>
            </a:r>
            <a:r>
              <a:rPr lang="en-US" sz="2400" dirty="0" err="1"/>
              <a:t>oldingi</a:t>
            </a:r>
            <a:r>
              <a:rPr lang="en-US" sz="2400" dirty="0"/>
              <a:t> </a:t>
            </a:r>
            <a:r>
              <a:rPr lang="en-US" sz="2400" dirty="0" err="1"/>
              <a:t>o‘rinlarga</a:t>
            </a:r>
            <a:r>
              <a:rPr lang="en-US" sz="2400" dirty="0"/>
              <a:t> </a:t>
            </a:r>
            <a:r>
              <a:rPr lang="en-US" sz="2400" dirty="0" err="1"/>
              <a:t>chiqib</a:t>
            </a:r>
            <a:r>
              <a:rPr lang="en-US" sz="2400" dirty="0"/>
              <a:t> </a:t>
            </a:r>
            <a:r>
              <a:rPr lang="en-US" sz="2400" dirty="0" err="1"/>
              <a:t>olgan</a:t>
            </a:r>
            <a:r>
              <a:rPr lang="en-US" sz="2400" dirty="0"/>
              <a:t> </a:t>
            </a:r>
            <a:r>
              <a:rPr lang="en-US" sz="2400" dirty="0" err="1"/>
              <a:t>Yaponiya</a:t>
            </a:r>
            <a:r>
              <a:rPr lang="en-US" sz="2400" dirty="0"/>
              <a:t>, </a:t>
            </a:r>
            <a:r>
              <a:rPr lang="en-US" sz="2400" dirty="0" err="1"/>
              <a:t>Shvetsiya</a:t>
            </a:r>
            <a:r>
              <a:rPr lang="en-US" sz="2400" dirty="0"/>
              <a:t>, </a:t>
            </a:r>
            <a:r>
              <a:rPr lang="en-US" sz="2400" dirty="0" err="1"/>
              <a:t>Norvegiya</a:t>
            </a:r>
            <a:r>
              <a:rPr lang="en-US" sz="2400" dirty="0"/>
              <a:t> </a:t>
            </a:r>
            <a:r>
              <a:rPr lang="en-US" sz="2400" dirty="0" err="1"/>
              <a:t>kabi</a:t>
            </a:r>
            <a:r>
              <a:rPr lang="en-US" sz="2400" dirty="0"/>
              <a:t> </a:t>
            </a:r>
            <a:r>
              <a:rPr lang="en-US" sz="2400" dirty="0" err="1"/>
              <a:t>davlatlar</a:t>
            </a:r>
            <a:r>
              <a:rPr lang="en-US" sz="2400" dirty="0"/>
              <a:t> </a:t>
            </a:r>
            <a:r>
              <a:rPr lang="en-US" sz="2400" dirty="0" err="1"/>
              <a:t>yo‘lidan</a:t>
            </a:r>
            <a:r>
              <a:rPr lang="en-US" sz="2400" dirty="0"/>
              <a:t> </a:t>
            </a:r>
            <a:r>
              <a:rPr lang="en-US" sz="2400" dirty="0" err="1"/>
              <a:t>borish</a:t>
            </a:r>
            <a:r>
              <a:rPr lang="en-US" sz="2400" dirty="0"/>
              <a:t> </a:t>
            </a:r>
            <a:r>
              <a:rPr lang="en-US" sz="2400" dirty="0" err="1"/>
              <a:t>yagona</a:t>
            </a:r>
            <a:r>
              <a:rPr lang="en-US" sz="2400" dirty="0"/>
              <a:t> </a:t>
            </a:r>
            <a:r>
              <a:rPr lang="en-US" sz="2400" dirty="0" err="1"/>
              <a:t>yechim</a:t>
            </a:r>
            <a:r>
              <a:rPr lang="en-US" sz="2400" dirty="0"/>
              <a:t> </a:t>
            </a:r>
            <a:r>
              <a:rPr lang="en-US" sz="2400" dirty="0" err="1" smtClean="0"/>
              <a:t>hisoblanadi</a:t>
            </a:r>
            <a:r>
              <a:rPr lang="en-US" sz="2400" dirty="0" smtClean="0"/>
              <a:t>. </a:t>
            </a:r>
            <a:endParaRPr lang="ru-RU" sz="2400" dirty="0">
              <a:solidFill>
                <a:srgbClr val="FF0000"/>
              </a:solidFill>
            </a:endParaRPr>
          </a:p>
        </p:txBody>
      </p:sp>
      <p:sp>
        <p:nvSpPr>
          <p:cNvPr id="3" name="Объект 2"/>
          <p:cNvSpPr>
            <a:spLocks noGrp="1"/>
          </p:cNvSpPr>
          <p:nvPr>
            <p:ph idx="1"/>
          </p:nvPr>
        </p:nvSpPr>
        <p:spPr>
          <a:xfrm>
            <a:off x="457200" y="2996952"/>
            <a:ext cx="8229600" cy="3129211"/>
          </a:xfrm>
        </p:spPr>
        <p:txBody>
          <a:bodyPr>
            <a:normAutofit/>
          </a:bodyPr>
          <a:lstStyle/>
          <a:p>
            <a:pPr marL="0" indent="0">
              <a:buNone/>
            </a:pPr>
            <a:endParaRPr lang="en-US" i="1" dirty="0" smtClean="0"/>
          </a:p>
        </p:txBody>
      </p:sp>
      <p:pic>
        <p:nvPicPr>
          <p:cNvPr id="9218" name="Picture 2" descr="G:\Учебник\Economic\LJZYSC13933046774357_b    Dunyo bo'ylab harbiy xarajatlar qariyb 2 trln dollarga yetdi – O ...www.gazeta.u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3237830"/>
            <a:ext cx="3938156" cy="2628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Учебник\Economic\NRCoSV13874324531166_b   Yaponiya iqtisodiyoti    gazeta.u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114" y="3237830"/>
            <a:ext cx="3938923" cy="26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413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rmAutofit fontScale="90000"/>
          </a:bodyPr>
          <a:lstStyle/>
          <a:p>
            <a:r>
              <a:rPr lang="en-US" sz="3200" dirty="0" err="1"/>
              <a:t>Tabiat</a:t>
            </a:r>
            <a:r>
              <a:rPr lang="en-US" sz="3200" dirty="0"/>
              <a:t>, </a:t>
            </a:r>
            <a:r>
              <a:rPr lang="en-US" sz="3200" dirty="0" err="1"/>
              <a:t>uning</a:t>
            </a:r>
            <a:r>
              <a:rPr lang="en-US" sz="3200" dirty="0"/>
              <a:t> </a:t>
            </a:r>
            <a:r>
              <a:rPr lang="en-US" sz="3200" dirty="0" err="1"/>
              <a:t>faqat</a:t>
            </a:r>
            <a:r>
              <a:rPr lang="en-US" sz="3200" dirty="0"/>
              <a:t> 1 </a:t>
            </a:r>
            <a:r>
              <a:rPr lang="en-US" sz="3200" dirty="0" err="1"/>
              <a:t>foiz</a:t>
            </a:r>
            <a:r>
              <a:rPr lang="en-US" sz="3200" dirty="0"/>
              <a:t> </a:t>
            </a:r>
            <a:r>
              <a:rPr lang="en-US" sz="3200" dirty="0" err="1"/>
              <a:t>qismiga</a:t>
            </a:r>
            <a:r>
              <a:rPr lang="en-US" sz="3200" dirty="0"/>
              <a:t> </a:t>
            </a:r>
            <a:r>
              <a:rPr lang="en-US" sz="3200" dirty="0" err="1"/>
              <a:t>inson</a:t>
            </a:r>
            <a:r>
              <a:rPr lang="en-US" sz="3200" dirty="0"/>
              <a:t> </a:t>
            </a:r>
            <a:r>
              <a:rPr lang="en-US" sz="3200" dirty="0" err="1"/>
              <a:t>tomonidan</a:t>
            </a:r>
            <a:r>
              <a:rPr lang="en-US" sz="3200" dirty="0"/>
              <a:t> </a:t>
            </a:r>
            <a:r>
              <a:rPr lang="en-US" sz="3200" dirty="0" err="1"/>
              <a:t>ziyon</a:t>
            </a:r>
            <a:r>
              <a:rPr lang="en-US" sz="3200" dirty="0"/>
              <a:t> </a:t>
            </a:r>
            <a:r>
              <a:rPr lang="en-US" sz="3200" dirty="0" err="1"/>
              <a:t>yetkazilgandagina</a:t>
            </a:r>
            <a:r>
              <a:rPr lang="en-US" sz="3200" dirty="0"/>
              <a:t> </a:t>
            </a:r>
            <a:r>
              <a:rPr lang="en-US" sz="3200" dirty="0" err="1"/>
              <a:t>o‘zini-o‘zi</a:t>
            </a:r>
            <a:r>
              <a:rPr lang="en-US" sz="3200" dirty="0"/>
              <a:t> </a:t>
            </a:r>
            <a:r>
              <a:rPr lang="en-US" sz="3200" dirty="0" err="1"/>
              <a:t>davolab</a:t>
            </a:r>
            <a:r>
              <a:rPr lang="en-US" sz="3200" dirty="0"/>
              <a:t>, </a:t>
            </a:r>
            <a:r>
              <a:rPr lang="en-US" sz="3200" dirty="0" err="1"/>
              <a:t>tiklay</a:t>
            </a:r>
            <a:r>
              <a:rPr lang="en-US" sz="3200" dirty="0"/>
              <a:t> </a:t>
            </a:r>
            <a:r>
              <a:rPr lang="en-US" sz="3200" dirty="0" err="1"/>
              <a:t>olishi</a:t>
            </a:r>
            <a:r>
              <a:rPr lang="en-US" sz="3200" dirty="0"/>
              <a:t> </a:t>
            </a:r>
            <a:r>
              <a:rPr lang="en-US" sz="3200" dirty="0" err="1"/>
              <a:t>mumkin</a:t>
            </a:r>
            <a:r>
              <a:rPr lang="en-US" sz="3200" dirty="0"/>
              <a:t>. </a:t>
            </a:r>
            <a:r>
              <a:rPr lang="en-US" sz="3200" dirty="0" err="1"/>
              <a:t>Lekin</a:t>
            </a:r>
            <a:r>
              <a:rPr lang="en-US" sz="3200" dirty="0"/>
              <a:t> </a:t>
            </a:r>
            <a:r>
              <a:rPr lang="en-US" sz="3200" dirty="0" err="1"/>
              <a:t>hozirdanoq</a:t>
            </a:r>
            <a:r>
              <a:rPr lang="en-US" sz="3200" dirty="0"/>
              <a:t> </a:t>
            </a:r>
            <a:r>
              <a:rPr lang="en-US" sz="3200" dirty="0" err="1"/>
              <a:t>inson</a:t>
            </a:r>
            <a:r>
              <a:rPr lang="en-US" sz="3200" dirty="0"/>
              <a:t> </a:t>
            </a:r>
            <a:r>
              <a:rPr lang="en-US" sz="3200" dirty="0" err="1"/>
              <a:t>tabiatga</a:t>
            </a:r>
            <a:r>
              <a:rPr lang="en-US" sz="3200" dirty="0"/>
              <a:t> 10 </a:t>
            </a:r>
            <a:r>
              <a:rPr lang="en-US" sz="3200" dirty="0" err="1"/>
              <a:t>baravar</a:t>
            </a:r>
            <a:r>
              <a:rPr lang="en-US" sz="3200" dirty="0"/>
              <a:t> </a:t>
            </a:r>
            <a:r>
              <a:rPr lang="en-US" sz="3200" dirty="0" err="1"/>
              <a:t>ko‘p</a:t>
            </a:r>
            <a:r>
              <a:rPr lang="en-US" sz="3200" dirty="0"/>
              <a:t> </a:t>
            </a:r>
            <a:r>
              <a:rPr lang="en-US" sz="3200" dirty="0" err="1"/>
              <a:t>ozor</a:t>
            </a:r>
            <a:r>
              <a:rPr lang="en-US" sz="3200" dirty="0"/>
              <a:t> </a:t>
            </a:r>
            <a:r>
              <a:rPr lang="en-US" sz="3200" dirty="0" err="1"/>
              <a:t>bermoqda</a:t>
            </a:r>
            <a:r>
              <a:rPr lang="en-US" sz="3200" dirty="0"/>
              <a:t>. </a:t>
            </a:r>
            <a:endParaRPr lang="ru-RU" sz="3600" dirty="0">
              <a:solidFill>
                <a:srgbClr val="FF0000"/>
              </a:solidFill>
            </a:endParaRPr>
          </a:p>
        </p:txBody>
      </p:sp>
      <p:sp>
        <p:nvSpPr>
          <p:cNvPr id="3" name="Объект 2"/>
          <p:cNvSpPr>
            <a:spLocks noGrp="1"/>
          </p:cNvSpPr>
          <p:nvPr>
            <p:ph idx="1"/>
          </p:nvPr>
        </p:nvSpPr>
        <p:spPr>
          <a:xfrm>
            <a:off x="457200" y="2348880"/>
            <a:ext cx="8229600" cy="3777283"/>
          </a:xfrm>
        </p:spPr>
        <p:txBody>
          <a:bodyPr>
            <a:normAutofit/>
          </a:bodyPr>
          <a:lstStyle/>
          <a:p>
            <a:pPr marL="0" indent="0">
              <a:buNone/>
            </a:pPr>
            <a:endParaRPr lang="en-US" i="1" dirty="0" smtClean="0"/>
          </a:p>
        </p:txBody>
      </p:sp>
      <p:pic>
        <p:nvPicPr>
          <p:cNvPr id="10242" name="Picture 2" descr="G:\Учебник\Economic\e6004e7cc0db45df1124dc01ad04f15f1216   xs.u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687" y="2348880"/>
            <a:ext cx="6271657"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334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18258"/>
          </a:xfrm>
        </p:spPr>
        <p:txBody>
          <a:bodyPr>
            <a:noAutofit/>
          </a:bodyPr>
          <a:lstStyle/>
          <a:p>
            <a:r>
              <a:rPr lang="en-US" sz="2800" dirty="0" smtClean="0"/>
              <a:t> </a:t>
            </a:r>
            <a:r>
              <a:rPr lang="en-US" sz="2800" dirty="0" err="1" smtClean="0"/>
              <a:t>Atrof-muhitni</a:t>
            </a:r>
            <a:r>
              <a:rPr lang="en-US" sz="2800" dirty="0" smtClean="0"/>
              <a:t> </a:t>
            </a:r>
            <a:r>
              <a:rPr lang="en-US" sz="2800" dirty="0" err="1"/>
              <a:t>muhofaza</a:t>
            </a:r>
            <a:r>
              <a:rPr lang="en-US" sz="2800" dirty="0"/>
              <a:t> </a:t>
            </a:r>
            <a:r>
              <a:rPr lang="en-US" sz="2800" dirty="0" err="1"/>
              <a:t>qilish</a:t>
            </a:r>
            <a:r>
              <a:rPr lang="en-US" sz="2800" dirty="0"/>
              <a:t> </a:t>
            </a:r>
            <a:r>
              <a:rPr lang="en-US" sz="2800" dirty="0" err="1"/>
              <a:t>bo‘yicha</a:t>
            </a:r>
            <a:r>
              <a:rPr lang="en-US" sz="2800" dirty="0"/>
              <a:t> </a:t>
            </a:r>
            <a:r>
              <a:rPr lang="en-US" sz="2800" dirty="0" err="1"/>
              <a:t>eng</a:t>
            </a:r>
            <a:r>
              <a:rPr lang="en-US" sz="2800" dirty="0"/>
              <a:t> </a:t>
            </a:r>
            <a:r>
              <a:rPr lang="en-US" sz="2800" dirty="0" err="1"/>
              <a:t>yirik</a:t>
            </a:r>
            <a:r>
              <a:rPr lang="en-US" sz="2800" dirty="0"/>
              <a:t> </a:t>
            </a:r>
            <a:r>
              <a:rPr lang="en-US" sz="2800" dirty="0" err="1"/>
              <a:t>xalqaro</a:t>
            </a:r>
            <a:r>
              <a:rPr lang="en-US" sz="2800" dirty="0"/>
              <a:t> </a:t>
            </a:r>
            <a:r>
              <a:rPr lang="en-US" sz="2800" dirty="0" err="1"/>
              <a:t>huquqiy</a:t>
            </a:r>
            <a:r>
              <a:rPr lang="en-US" sz="2800" dirty="0"/>
              <a:t> </a:t>
            </a:r>
            <a:r>
              <a:rPr lang="en-US" sz="2800" dirty="0" err="1"/>
              <a:t>hujjat</a:t>
            </a:r>
            <a:r>
              <a:rPr lang="en-US" sz="2800" dirty="0"/>
              <a:t> </a:t>
            </a:r>
            <a:r>
              <a:rPr lang="en-US" sz="2800" dirty="0" err="1"/>
              <a:t>bu</a:t>
            </a:r>
            <a:r>
              <a:rPr lang="en-US" sz="2800" dirty="0"/>
              <a:t> – </a:t>
            </a:r>
            <a:r>
              <a:rPr lang="en-US" sz="2800" dirty="0" err="1"/>
              <a:t>Birlashgan</a:t>
            </a:r>
            <a:r>
              <a:rPr lang="en-US" sz="2800" dirty="0"/>
              <a:t> </a:t>
            </a:r>
            <a:r>
              <a:rPr lang="en-US" sz="2800" dirty="0" err="1"/>
              <a:t>Millatlar</a:t>
            </a:r>
            <a:r>
              <a:rPr lang="en-US" sz="2800" dirty="0"/>
              <a:t> </a:t>
            </a:r>
            <a:r>
              <a:rPr lang="en-US" sz="2800" dirty="0" err="1"/>
              <a:t>Tashkiloti</a:t>
            </a:r>
            <a:r>
              <a:rPr lang="en-US" sz="2800" dirty="0"/>
              <a:t> </a:t>
            </a:r>
            <a:r>
              <a:rPr lang="en-US" sz="2800" dirty="0" err="1"/>
              <a:t>tashabbusi</a:t>
            </a:r>
            <a:r>
              <a:rPr lang="en-US" sz="2800" dirty="0"/>
              <a:t> </a:t>
            </a:r>
            <a:r>
              <a:rPr lang="en-US" sz="2800" dirty="0" err="1"/>
              <a:t>bilan</a:t>
            </a:r>
            <a:r>
              <a:rPr lang="en-US" sz="2800" dirty="0"/>
              <a:t> </a:t>
            </a:r>
            <a:r>
              <a:rPr lang="en-US" sz="2800" dirty="0" err="1"/>
              <a:t>qabul</a:t>
            </a:r>
            <a:r>
              <a:rPr lang="en-US" sz="2800" dirty="0"/>
              <a:t> </a:t>
            </a:r>
            <a:r>
              <a:rPr lang="en-US" sz="2800" dirty="0" err="1"/>
              <a:t>qilingan</a:t>
            </a:r>
            <a:r>
              <a:rPr lang="en-US" sz="2800" dirty="0"/>
              <a:t> </a:t>
            </a:r>
            <a:r>
              <a:rPr lang="en-US" sz="2800" dirty="0" err="1"/>
              <a:t>Iqlim</a:t>
            </a:r>
            <a:r>
              <a:rPr lang="en-US" sz="2800" dirty="0"/>
              <a:t> </a:t>
            </a:r>
            <a:r>
              <a:rPr lang="en-US" sz="2800" dirty="0" err="1"/>
              <a:t>o‘zgarishiga</a:t>
            </a:r>
            <a:r>
              <a:rPr lang="en-US" sz="2800" dirty="0"/>
              <a:t> </a:t>
            </a:r>
            <a:r>
              <a:rPr lang="en-US" sz="2800" dirty="0" err="1"/>
              <a:t>qarshi</a:t>
            </a:r>
            <a:r>
              <a:rPr lang="en-US" sz="2800" dirty="0"/>
              <a:t> </a:t>
            </a:r>
            <a:r>
              <a:rPr lang="en-US" sz="2800" i="1" dirty="0" err="1"/>
              <a:t>Parij</a:t>
            </a:r>
            <a:r>
              <a:rPr lang="en-US" sz="2800" i="1" dirty="0"/>
              <a:t> </a:t>
            </a:r>
            <a:r>
              <a:rPr lang="en-US" sz="2800" i="1" dirty="0" err="1"/>
              <a:t>Kelishuvidir</a:t>
            </a:r>
            <a:r>
              <a:rPr lang="en-US" sz="2800" dirty="0"/>
              <a:t>. </a:t>
            </a:r>
            <a:r>
              <a:rPr lang="en-US" sz="2800" dirty="0" err="1"/>
              <a:t>Kelishuv</a:t>
            </a:r>
            <a:r>
              <a:rPr lang="en-US" sz="2800" dirty="0"/>
              <a:t> 2015- </a:t>
            </a:r>
            <a:r>
              <a:rPr lang="en-US" sz="2800" dirty="0" err="1"/>
              <a:t>yilda</a:t>
            </a:r>
            <a:r>
              <a:rPr lang="en-US" sz="2800" dirty="0"/>
              <a:t> </a:t>
            </a:r>
            <a:r>
              <a:rPr lang="en-US" sz="2800" dirty="0" err="1"/>
              <a:t>tuzilgan</a:t>
            </a:r>
            <a:r>
              <a:rPr lang="en-US" sz="2800" dirty="0"/>
              <a:t> </a:t>
            </a:r>
            <a:r>
              <a:rPr lang="en-US" sz="2800" dirty="0" err="1"/>
              <a:t>bo‘lib</a:t>
            </a:r>
            <a:r>
              <a:rPr lang="en-US" sz="2800" dirty="0"/>
              <a:t>, </a:t>
            </a:r>
            <a:r>
              <a:rPr lang="en-US" sz="2800" dirty="0" err="1"/>
              <a:t>uni</a:t>
            </a:r>
            <a:r>
              <a:rPr lang="en-US" sz="2800" dirty="0"/>
              <a:t> 175 ta </a:t>
            </a:r>
            <a:r>
              <a:rPr lang="en-US" sz="2800" dirty="0" err="1"/>
              <a:t>mamlakat</a:t>
            </a:r>
            <a:r>
              <a:rPr lang="en-US" sz="2800" dirty="0"/>
              <a:t> </a:t>
            </a:r>
            <a:r>
              <a:rPr lang="en-US" sz="2800" dirty="0" err="1" smtClean="0"/>
              <a:t>imzolagan</a:t>
            </a:r>
            <a:r>
              <a:rPr lang="en-US" sz="2800" dirty="0" smtClean="0"/>
              <a:t>. </a:t>
            </a:r>
            <a:endParaRPr lang="ru-RU" sz="2800" dirty="0">
              <a:solidFill>
                <a:srgbClr val="FF0000"/>
              </a:solidFill>
            </a:endParaRPr>
          </a:p>
        </p:txBody>
      </p:sp>
      <p:sp>
        <p:nvSpPr>
          <p:cNvPr id="3" name="Объект 2"/>
          <p:cNvSpPr>
            <a:spLocks noGrp="1"/>
          </p:cNvSpPr>
          <p:nvPr>
            <p:ph idx="1"/>
          </p:nvPr>
        </p:nvSpPr>
        <p:spPr>
          <a:xfrm>
            <a:off x="457200" y="2852936"/>
            <a:ext cx="8229600" cy="3273227"/>
          </a:xfrm>
        </p:spPr>
        <p:txBody>
          <a:bodyPr>
            <a:normAutofit/>
          </a:bodyPr>
          <a:lstStyle/>
          <a:p>
            <a:pPr marL="0" indent="0">
              <a:buNone/>
            </a:pPr>
            <a:endParaRPr lang="en-US" i="1" dirty="0" smtClean="0"/>
          </a:p>
        </p:txBody>
      </p:sp>
      <p:pic>
        <p:nvPicPr>
          <p:cNvPr id="11266" name="Picture 2" descr="G:\Учебник\Economic\2015_Climate_Confere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73" y="2821643"/>
            <a:ext cx="1939895" cy="3491809"/>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G:\Учебник\Economic\1102774_1280x720-680x382     Fiji Respublikasi iqlim bo'yicha Parij kelishuvini ratifikatsiya ...daryo.uz.jpg"/>
          <p:cNvPicPr>
            <a:picLocks noChangeAspect="1" noChangeArrowheads="1"/>
          </p:cNvPicPr>
          <p:nvPr/>
        </p:nvPicPr>
        <p:blipFill rotWithShape="1">
          <a:blip r:embed="rId3">
            <a:extLst>
              <a:ext uri="{28A0092B-C50C-407E-A947-70E740481C1C}">
                <a14:useLocalDpi xmlns:a14="http://schemas.microsoft.com/office/drawing/2010/main" val="0"/>
              </a:ext>
            </a:extLst>
          </a:blip>
          <a:srcRect l="15927" r="7177" b="11362"/>
          <a:stretch/>
        </p:blipFill>
        <p:spPr bwMode="auto">
          <a:xfrm>
            <a:off x="3203848" y="2889520"/>
            <a:ext cx="5392418" cy="349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725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p:spPr>
        <p:txBody>
          <a:bodyPr>
            <a:normAutofit/>
          </a:bodyPr>
          <a:lstStyle/>
          <a:p>
            <a:r>
              <a:rPr lang="en-US" sz="2800" dirty="0" err="1" smtClean="0"/>
              <a:t>Natijada</a:t>
            </a:r>
            <a:r>
              <a:rPr lang="en-US" sz="2800" dirty="0" smtClean="0"/>
              <a:t> </a:t>
            </a:r>
            <a:r>
              <a:rPr lang="en-US" sz="2800" dirty="0"/>
              <a:t>million </a:t>
            </a:r>
            <a:r>
              <a:rPr lang="en-US" sz="2800" dirty="0" err="1"/>
              <a:t>yillar</a:t>
            </a:r>
            <a:r>
              <a:rPr lang="en-US" sz="2800" dirty="0"/>
              <a:t> </a:t>
            </a:r>
            <a:r>
              <a:rPr lang="en-US" sz="2800" dirty="0" err="1"/>
              <a:t>davomida</a:t>
            </a:r>
            <a:r>
              <a:rPr lang="en-US" sz="2800" dirty="0"/>
              <a:t> </a:t>
            </a:r>
            <a:r>
              <a:rPr lang="en-US" sz="2800" dirty="0" err="1"/>
              <a:t>to‘plangan</a:t>
            </a:r>
            <a:r>
              <a:rPr lang="en-US" sz="2800" dirty="0"/>
              <a:t> </a:t>
            </a:r>
            <a:r>
              <a:rPr lang="en-US" sz="2800" dirty="0" err="1"/>
              <a:t>yer</a:t>
            </a:r>
            <a:r>
              <a:rPr lang="en-US" sz="2800" dirty="0"/>
              <a:t> </a:t>
            </a:r>
            <a:r>
              <a:rPr lang="en-US" sz="2800" dirty="0" err="1"/>
              <a:t>osti</a:t>
            </a:r>
            <a:r>
              <a:rPr lang="en-US" sz="2800" dirty="0"/>
              <a:t> </a:t>
            </a:r>
            <a:r>
              <a:rPr lang="en-US" sz="2800" dirty="0" err="1"/>
              <a:t>boyliklari</a:t>
            </a:r>
            <a:r>
              <a:rPr lang="en-US" sz="2800" dirty="0"/>
              <a:t> </a:t>
            </a:r>
            <a:r>
              <a:rPr lang="en-US" sz="2800" dirty="0" err="1"/>
              <a:t>insoniyatning</a:t>
            </a:r>
            <a:r>
              <a:rPr lang="en-US" sz="2800" dirty="0"/>
              <a:t> XX—XXI </a:t>
            </a:r>
            <a:r>
              <a:rPr lang="en-US" sz="2800" dirty="0" err="1"/>
              <a:t>asrlardagi</a:t>
            </a:r>
            <a:r>
              <a:rPr lang="en-US" sz="2800" dirty="0"/>
              <a:t> </a:t>
            </a:r>
            <a:r>
              <a:rPr lang="en-US" sz="2800" dirty="0" err="1"/>
              <a:t>ikki</a:t>
            </a:r>
            <a:r>
              <a:rPr lang="en-US" sz="2800" dirty="0"/>
              <a:t> </a:t>
            </a:r>
            <a:r>
              <a:rPr lang="en-US" sz="2800" dirty="0" err="1"/>
              <a:t>yuz</a:t>
            </a:r>
            <a:r>
              <a:rPr lang="en-US" sz="2800" dirty="0"/>
              <a:t> </a:t>
            </a:r>
            <a:r>
              <a:rPr lang="en-US" sz="2800" dirty="0" err="1"/>
              <a:t>yillik</a:t>
            </a:r>
            <a:r>
              <a:rPr lang="en-US" sz="2800" dirty="0"/>
              <a:t> </a:t>
            </a:r>
            <a:r>
              <a:rPr lang="en-US" sz="2800" dirty="0" err="1"/>
              <a:t>iqtisodiy</a:t>
            </a:r>
            <a:r>
              <a:rPr lang="en-US" sz="2800" dirty="0"/>
              <a:t> </a:t>
            </a:r>
            <a:r>
              <a:rPr lang="en-US" sz="2800" dirty="0" err="1"/>
              <a:t>faoliyati</a:t>
            </a:r>
            <a:r>
              <a:rPr lang="en-US" sz="2800" dirty="0"/>
              <a:t> </a:t>
            </a:r>
            <a:r>
              <a:rPr lang="en-US" sz="2800" dirty="0" err="1"/>
              <a:t>tufayli</a:t>
            </a:r>
            <a:r>
              <a:rPr lang="en-US" sz="2800" dirty="0"/>
              <a:t> </a:t>
            </a:r>
            <a:r>
              <a:rPr lang="en-US" sz="2800" dirty="0" err="1"/>
              <a:t>tugatilishi</a:t>
            </a:r>
            <a:r>
              <a:rPr lang="en-US" sz="2800" dirty="0"/>
              <a:t> </a:t>
            </a:r>
            <a:r>
              <a:rPr lang="en-US" sz="2800" dirty="0" err="1"/>
              <a:t>mumkin</a:t>
            </a:r>
            <a:r>
              <a:rPr lang="en-US" sz="2800" dirty="0"/>
              <a:t>. </a:t>
            </a:r>
            <a:r>
              <a:rPr lang="en-US" sz="2800" dirty="0" err="1"/>
              <a:t>Asosiy</a:t>
            </a:r>
            <a:r>
              <a:rPr lang="en-US" sz="2800" dirty="0"/>
              <a:t> </a:t>
            </a:r>
            <a:r>
              <a:rPr lang="en-US" sz="2800" dirty="0" err="1"/>
              <a:t>energiya</a:t>
            </a:r>
            <a:r>
              <a:rPr lang="en-US" sz="2800" dirty="0"/>
              <a:t> </a:t>
            </a:r>
            <a:r>
              <a:rPr lang="en-US" sz="2800" dirty="0" err="1"/>
              <a:t>manbalari</a:t>
            </a:r>
            <a:r>
              <a:rPr lang="en-US" sz="2800" dirty="0"/>
              <a:t> </a:t>
            </a:r>
            <a:r>
              <a:rPr lang="en-US" sz="2800" dirty="0" err="1"/>
              <a:t>hisoblanmish</a:t>
            </a:r>
            <a:r>
              <a:rPr lang="en-US" sz="2800" dirty="0"/>
              <a:t> </a:t>
            </a:r>
            <a:r>
              <a:rPr lang="en-US" sz="2800" dirty="0" err="1"/>
              <a:t>neft</a:t>
            </a:r>
            <a:r>
              <a:rPr lang="en-US" sz="2800" dirty="0"/>
              <a:t>, </a:t>
            </a:r>
            <a:r>
              <a:rPr lang="en-US" sz="2800" dirty="0" err="1"/>
              <a:t>gaz</a:t>
            </a:r>
            <a:r>
              <a:rPr lang="en-US" sz="2800" dirty="0"/>
              <a:t> </a:t>
            </a:r>
            <a:r>
              <a:rPr lang="en-US" sz="2800" dirty="0" err="1"/>
              <a:t>va</a:t>
            </a:r>
            <a:r>
              <a:rPr lang="en-US" sz="2800" dirty="0"/>
              <a:t> </a:t>
            </a:r>
            <a:r>
              <a:rPr lang="en-US" sz="2800" dirty="0" err="1"/>
              <a:t>ko‘mir</a:t>
            </a:r>
            <a:r>
              <a:rPr lang="en-US" sz="2800" dirty="0"/>
              <a:t> </a:t>
            </a:r>
            <a:r>
              <a:rPr lang="en-US" sz="2800" dirty="0" err="1"/>
              <a:t>zaxiralari</a:t>
            </a:r>
            <a:r>
              <a:rPr lang="en-US" sz="2800" dirty="0"/>
              <a:t> XXI </a:t>
            </a:r>
            <a:r>
              <a:rPr lang="en-US" sz="2800" dirty="0" err="1"/>
              <a:t>asrdayoq</a:t>
            </a:r>
            <a:r>
              <a:rPr lang="en-US" sz="2800" dirty="0"/>
              <a:t> </a:t>
            </a:r>
            <a:r>
              <a:rPr lang="en-US" sz="2800" dirty="0" err="1"/>
              <a:t>tugashi</a:t>
            </a:r>
            <a:r>
              <a:rPr lang="en-US" sz="2800" dirty="0"/>
              <a:t> </a:t>
            </a:r>
            <a:r>
              <a:rPr lang="en-US" sz="2800" dirty="0" err="1"/>
              <a:t>taxmin</a:t>
            </a:r>
            <a:r>
              <a:rPr lang="en-US" sz="2800" dirty="0"/>
              <a:t> </a:t>
            </a:r>
            <a:r>
              <a:rPr lang="en-US" sz="2800" dirty="0" err="1" smtClean="0"/>
              <a:t>qilinmoqda</a:t>
            </a:r>
            <a:r>
              <a:rPr lang="en-US" sz="2800" dirty="0"/>
              <a:t>.</a:t>
            </a:r>
            <a:endParaRPr lang="ru-RU" sz="2800" dirty="0">
              <a:solidFill>
                <a:srgbClr val="FF0000"/>
              </a:solidFill>
            </a:endParaRPr>
          </a:p>
        </p:txBody>
      </p:sp>
      <p:sp>
        <p:nvSpPr>
          <p:cNvPr id="3" name="Объект 2"/>
          <p:cNvSpPr>
            <a:spLocks noGrp="1"/>
          </p:cNvSpPr>
          <p:nvPr>
            <p:ph idx="1"/>
          </p:nvPr>
        </p:nvSpPr>
        <p:spPr>
          <a:xfrm>
            <a:off x="457200" y="2852936"/>
            <a:ext cx="8229600" cy="3273227"/>
          </a:xfrm>
        </p:spPr>
        <p:txBody>
          <a:bodyPr>
            <a:normAutofit/>
          </a:bodyPr>
          <a:lstStyle/>
          <a:p>
            <a:pPr marL="0" indent="0">
              <a:buNone/>
            </a:pPr>
            <a:endParaRPr lang="en-US" i="1" dirty="0" smtClean="0"/>
          </a:p>
        </p:txBody>
      </p:sp>
      <p:pic>
        <p:nvPicPr>
          <p:cNvPr id="12290" name="Picture 2" descr="G:\Учебник\Economic\energy-sources-web_370x210_crop_center_q95  Sources of Energy - Knowledge Bank - Solar Schools    solarschools.net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708920"/>
            <a:ext cx="6772181" cy="3843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574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18258"/>
          </a:xfrm>
        </p:spPr>
        <p:txBody>
          <a:bodyPr>
            <a:normAutofit/>
          </a:bodyPr>
          <a:lstStyle/>
          <a:p>
            <a:r>
              <a:rPr lang="en-US" sz="2400" dirty="0" err="1"/>
              <a:t>Dunyo</a:t>
            </a:r>
            <a:r>
              <a:rPr lang="en-US" sz="2400" dirty="0"/>
              <a:t> </a:t>
            </a:r>
            <a:r>
              <a:rPr lang="en-US" sz="2400" dirty="0" err="1"/>
              <a:t>bo‘yicha</a:t>
            </a:r>
            <a:r>
              <a:rPr lang="en-US" sz="2400" dirty="0"/>
              <a:t> </a:t>
            </a:r>
            <a:r>
              <a:rPr lang="en-US" sz="2400" dirty="0" err="1"/>
              <a:t>har</a:t>
            </a:r>
            <a:r>
              <a:rPr lang="en-US" sz="2400" dirty="0"/>
              <a:t> </a:t>
            </a:r>
            <a:r>
              <a:rPr lang="en-US" sz="2400" dirty="0" err="1"/>
              <a:t>yili</a:t>
            </a:r>
            <a:r>
              <a:rPr lang="en-US" sz="2400" dirty="0"/>
              <a:t> </a:t>
            </a:r>
            <a:r>
              <a:rPr lang="en-US" sz="2400" dirty="0" err="1"/>
              <a:t>yaratilayotgan</a:t>
            </a:r>
            <a:r>
              <a:rPr lang="en-US" sz="2400" dirty="0"/>
              <a:t> </a:t>
            </a:r>
            <a:r>
              <a:rPr lang="en-US" sz="2400" dirty="0" err="1"/>
              <a:t>iqtisodiy</a:t>
            </a:r>
            <a:r>
              <a:rPr lang="en-US" sz="2400" dirty="0"/>
              <a:t> </a:t>
            </a:r>
            <a:r>
              <a:rPr lang="en-US" sz="2400" dirty="0" err="1"/>
              <a:t>boylik</a:t>
            </a:r>
            <a:r>
              <a:rPr lang="en-US" sz="2400" dirty="0"/>
              <a:t>, </a:t>
            </a:r>
            <a:r>
              <a:rPr lang="en-US" sz="2400" dirty="0" err="1"/>
              <a:t>moddiy</a:t>
            </a:r>
            <a:r>
              <a:rPr lang="en-US" sz="2400" dirty="0"/>
              <a:t> </a:t>
            </a:r>
            <a:r>
              <a:rPr lang="en-US" sz="2400" dirty="0" err="1"/>
              <a:t>ne’matlarning</a:t>
            </a:r>
            <a:r>
              <a:rPr lang="en-US" sz="2400" dirty="0"/>
              <a:t> 85 </a:t>
            </a:r>
            <a:r>
              <a:rPr lang="en-US" sz="2400" dirty="0" err="1"/>
              <a:t>foizi</a:t>
            </a:r>
            <a:r>
              <a:rPr lang="en-US" sz="2400" dirty="0"/>
              <a:t> </a:t>
            </a:r>
            <a:r>
              <a:rPr lang="en-US" sz="2400" dirty="0" err="1"/>
              <a:t>Yer</a:t>
            </a:r>
            <a:r>
              <a:rPr lang="en-US" sz="2400" dirty="0"/>
              <a:t> </a:t>
            </a:r>
            <a:r>
              <a:rPr lang="en-US" sz="2400" dirty="0" err="1"/>
              <a:t>yuzi</a:t>
            </a:r>
            <a:r>
              <a:rPr lang="en-US" sz="2400" dirty="0"/>
              <a:t> </a:t>
            </a:r>
            <a:r>
              <a:rPr lang="en-US" sz="2400" dirty="0" err="1"/>
              <a:t>aholisining</a:t>
            </a:r>
            <a:r>
              <a:rPr lang="en-US" sz="2400" dirty="0"/>
              <a:t> 17 </a:t>
            </a:r>
            <a:r>
              <a:rPr lang="en-US" sz="2400" dirty="0" err="1"/>
              <a:t>foizi</a:t>
            </a:r>
            <a:r>
              <a:rPr lang="en-US" sz="2400" dirty="0"/>
              <a:t> </a:t>
            </a:r>
            <a:r>
              <a:rPr lang="en-US" sz="2400" dirty="0" err="1"/>
              <a:t>istiqomat</a:t>
            </a:r>
            <a:r>
              <a:rPr lang="en-US" sz="2400" dirty="0"/>
              <a:t> </a:t>
            </a:r>
            <a:r>
              <a:rPr lang="en-US" sz="2400" dirty="0" err="1"/>
              <a:t>qilayotgan</a:t>
            </a:r>
            <a:r>
              <a:rPr lang="en-US" sz="2400" dirty="0"/>
              <a:t> 25 ta </a:t>
            </a:r>
            <a:r>
              <a:rPr lang="en-US" sz="2400" dirty="0" err="1"/>
              <a:t>davlat</a:t>
            </a:r>
            <a:r>
              <a:rPr lang="en-US" sz="2400" dirty="0"/>
              <a:t> </a:t>
            </a:r>
            <a:r>
              <a:rPr lang="en-US" sz="2400" dirty="0" err="1"/>
              <a:t>aholisi</a:t>
            </a:r>
            <a:r>
              <a:rPr lang="en-US" sz="2400" dirty="0"/>
              <a:t> </a:t>
            </a:r>
            <a:r>
              <a:rPr lang="en-US" sz="2400" dirty="0" err="1"/>
              <a:t>tomonidan</a:t>
            </a:r>
            <a:r>
              <a:rPr lang="en-US" sz="2400" dirty="0"/>
              <a:t> </a:t>
            </a:r>
            <a:r>
              <a:rPr lang="en-US" sz="2400" dirty="0" err="1"/>
              <a:t>iste’mol</a:t>
            </a:r>
            <a:r>
              <a:rPr lang="en-US" sz="2400" dirty="0"/>
              <a:t> </a:t>
            </a:r>
            <a:r>
              <a:rPr lang="en-US" sz="2400" dirty="0" err="1"/>
              <a:t>qilinmoqda</a:t>
            </a:r>
            <a:r>
              <a:rPr lang="en-US" sz="2400" dirty="0" smtClean="0"/>
              <a:t>. </a:t>
            </a:r>
            <a:r>
              <a:rPr lang="en-US" sz="2400" dirty="0" err="1"/>
              <a:t>Shuning</a:t>
            </a:r>
            <a:r>
              <a:rPr lang="en-US" sz="2400" dirty="0"/>
              <a:t> </a:t>
            </a:r>
            <a:r>
              <a:rPr lang="en-US" sz="2400" dirty="0" err="1"/>
              <a:t>bilan</a:t>
            </a:r>
            <a:r>
              <a:rPr lang="en-US" sz="2400" dirty="0"/>
              <a:t> </a:t>
            </a:r>
            <a:r>
              <a:rPr lang="en-US" sz="2400" dirty="0" err="1"/>
              <a:t>birga</a:t>
            </a:r>
            <a:r>
              <a:rPr lang="en-US" sz="2400" dirty="0"/>
              <a:t> </a:t>
            </a:r>
            <a:r>
              <a:rPr lang="en-US" sz="2400" dirty="0" err="1"/>
              <a:t>jahonning</a:t>
            </a:r>
            <a:r>
              <a:rPr lang="en-US" sz="2400" dirty="0"/>
              <a:t> </a:t>
            </a:r>
            <a:r>
              <a:rPr lang="en-US" sz="2400" dirty="0" err="1"/>
              <a:t>eng</a:t>
            </a:r>
            <a:r>
              <a:rPr lang="en-US" sz="2400" dirty="0"/>
              <a:t> boy 1% </a:t>
            </a:r>
            <a:r>
              <a:rPr lang="en-US" sz="2400" dirty="0" err="1"/>
              <a:t>aholisi</a:t>
            </a:r>
            <a:r>
              <a:rPr lang="en-US" sz="2400" dirty="0"/>
              <a:t> </a:t>
            </a:r>
            <a:r>
              <a:rPr lang="en-US" sz="2400" dirty="0" err="1"/>
              <a:t>qolgan</a:t>
            </a:r>
            <a:r>
              <a:rPr lang="en-US" sz="2400" dirty="0"/>
              <a:t> 99% </a:t>
            </a:r>
            <a:r>
              <a:rPr lang="en-US" sz="2400" dirty="0" err="1"/>
              <a:t>insonlar</a:t>
            </a:r>
            <a:r>
              <a:rPr lang="en-US" sz="2400" dirty="0"/>
              <a:t> </a:t>
            </a:r>
            <a:r>
              <a:rPr lang="en-US" sz="2400" dirty="0" err="1"/>
              <a:t>bilan</a:t>
            </a:r>
            <a:r>
              <a:rPr lang="en-US" sz="2400" dirty="0"/>
              <a:t> </a:t>
            </a:r>
            <a:r>
              <a:rPr lang="en-US" sz="2400" dirty="0" err="1"/>
              <a:t>teng</a:t>
            </a:r>
            <a:r>
              <a:rPr lang="en-US" sz="2400" dirty="0"/>
              <a:t> </a:t>
            </a:r>
            <a:r>
              <a:rPr lang="en-US" sz="2400" dirty="0" err="1"/>
              <a:t>daromadga</a:t>
            </a:r>
            <a:r>
              <a:rPr lang="en-US" sz="2400" dirty="0"/>
              <a:t> </a:t>
            </a:r>
            <a:r>
              <a:rPr lang="en-US" sz="2400" dirty="0" err="1" smtClean="0"/>
              <a:t>ega</a:t>
            </a:r>
            <a:r>
              <a:rPr lang="en-US" sz="2400" dirty="0" smtClean="0"/>
              <a:t>.</a:t>
            </a:r>
            <a:endParaRPr lang="ru-RU" sz="2400" dirty="0">
              <a:solidFill>
                <a:srgbClr val="FF0000"/>
              </a:solidFill>
            </a:endParaRPr>
          </a:p>
        </p:txBody>
      </p:sp>
      <p:sp>
        <p:nvSpPr>
          <p:cNvPr id="3" name="Объект 2"/>
          <p:cNvSpPr>
            <a:spLocks noGrp="1"/>
          </p:cNvSpPr>
          <p:nvPr>
            <p:ph idx="1"/>
          </p:nvPr>
        </p:nvSpPr>
        <p:spPr>
          <a:xfrm>
            <a:off x="457200" y="2708920"/>
            <a:ext cx="8229600" cy="3417243"/>
          </a:xfrm>
        </p:spPr>
        <p:txBody>
          <a:bodyPr>
            <a:normAutofit/>
          </a:bodyPr>
          <a:lstStyle/>
          <a:p>
            <a:pPr marL="0" indent="0">
              <a:buNone/>
            </a:pPr>
            <a:endParaRPr lang="en-US" i="1" dirty="0" smtClean="0"/>
          </a:p>
        </p:txBody>
      </p:sp>
      <p:pic>
        <p:nvPicPr>
          <p:cNvPr id="4" name="Picture 2" descr="G:\Учебник\Economic\hq720  Human Population and Resource Consumption - YouTubewww.youtube.com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20888"/>
            <a:ext cx="7301987" cy="4108698"/>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435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rmAutofit fontScale="90000"/>
          </a:bodyPr>
          <a:lstStyle/>
          <a:p>
            <a:r>
              <a:rPr lang="en-US" sz="3200" dirty="0" err="1" smtClean="0"/>
              <a:t>Bugungi</a:t>
            </a:r>
            <a:r>
              <a:rPr lang="en-US" sz="3200" dirty="0" smtClean="0"/>
              <a:t> </a:t>
            </a:r>
            <a:r>
              <a:rPr lang="en-US" sz="3200" dirty="0" err="1"/>
              <a:t>kunda</a:t>
            </a:r>
            <a:r>
              <a:rPr lang="en-US" sz="3200" dirty="0"/>
              <a:t> 1 </a:t>
            </a:r>
            <a:r>
              <a:rPr lang="en-US" sz="3200" dirty="0" err="1"/>
              <a:t>milliardga</a:t>
            </a:r>
            <a:r>
              <a:rPr lang="en-US" sz="3200" dirty="0"/>
              <a:t> </a:t>
            </a:r>
            <a:r>
              <a:rPr lang="en-US" sz="3200" dirty="0" err="1"/>
              <a:t>yaqin</a:t>
            </a:r>
            <a:r>
              <a:rPr lang="en-US" sz="3200" dirty="0"/>
              <a:t> </a:t>
            </a:r>
            <a:r>
              <a:rPr lang="en-US" sz="3200" dirty="0" err="1"/>
              <a:t>odam</a:t>
            </a:r>
            <a:r>
              <a:rPr lang="en-US" sz="3200" dirty="0"/>
              <a:t> </a:t>
            </a:r>
            <a:r>
              <a:rPr lang="en-US" sz="3200" dirty="0" err="1"/>
              <a:t>to‘yib</a:t>
            </a:r>
            <a:r>
              <a:rPr lang="en-US" sz="3200" dirty="0"/>
              <a:t> </a:t>
            </a:r>
            <a:r>
              <a:rPr lang="en-US" sz="3200" dirty="0" err="1"/>
              <a:t>ovqat</a:t>
            </a:r>
            <a:r>
              <a:rPr lang="en-US" sz="3200" dirty="0"/>
              <a:t> </a:t>
            </a:r>
            <a:r>
              <a:rPr lang="en-US" sz="3200" dirty="0" err="1"/>
              <a:t>yeyish</a:t>
            </a:r>
            <a:r>
              <a:rPr lang="en-US" sz="3200" dirty="0"/>
              <a:t> </a:t>
            </a:r>
            <a:r>
              <a:rPr lang="en-US" sz="3200" dirty="0" err="1"/>
              <a:t>imkoniyatiga</a:t>
            </a:r>
            <a:r>
              <a:rPr lang="en-US" sz="3200" dirty="0"/>
              <a:t> </a:t>
            </a:r>
            <a:r>
              <a:rPr lang="en-US" sz="3200" dirty="0" err="1"/>
              <a:t>ega</a:t>
            </a:r>
            <a:r>
              <a:rPr lang="en-US" sz="3200" dirty="0"/>
              <a:t> </a:t>
            </a:r>
            <a:r>
              <a:rPr lang="en-US" sz="3200" dirty="0" err="1"/>
              <a:t>emaslar</a:t>
            </a:r>
            <a:r>
              <a:rPr lang="en-US" sz="3200" dirty="0"/>
              <a:t>. </a:t>
            </a:r>
            <a:r>
              <a:rPr lang="en-US" sz="3200" dirty="0" err="1"/>
              <a:t>Jahon</a:t>
            </a:r>
            <a:r>
              <a:rPr lang="en-US" sz="3200" dirty="0"/>
              <a:t> </a:t>
            </a:r>
            <a:r>
              <a:rPr lang="en-US" sz="3200" dirty="0" err="1"/>
              <a:t>sog‘liqni</a:t>
            </a:r>
            <a:r>
              <a:rPr lang="en-US" sz="3200" dirty="0"/>
              <a:t> </a:t>
            </a:r>
            <a:r>
              <a:rPr lang="en-US" sz="3200" dirty="0" err="1"/>
              <a:t>saqlash</a:t>
            </a:r>
            <a:r>
              <a:rPr lang="en-US" sz="3200" dirty="0"/>
              <a:t> </a:t>
            </a:r>
            <a:r>
              <a:rPr lang="en-US" sz="3200" dirty="0" err="1"/>
              <a:t>tashkilotining</a:t>
            </a:r>
            <a:r>
              <a:rPr lang="en-US" sz="3200" dirty="0"/>
              <a:t> </a:t>
            </a:r>
            <a:r>
              <a:rPr lang="en-US" sz="3200" dirty="0" err="1"/>
              <a:t>ma’lumotiga</a:t>
            </a:r>
            <a:r>
              <a:rPr lang="en-US" sz="3200" dirty="0"/>
              <a:t> </a:t>
            </a:r>
            <a:r>
              <a:rPr lang="en-US" sz="3200" dirty="0" err="1"/>
              <a:t>ko‘ra</a:t>
            </a:r>
            <a:r>
              <a:rPr lang="en-US" sz="3200" dirty="0"/>
              <a:t>, </a:t>
            </a:r>
            <a:r>
              <a:rPr lang="en-US" sz="3200" dirty="0" err="1"/>
              <a:t>bolalar</a:t>
            </a:r>
            <a:r>
              <a:rPr lang="en-US" sz="3200" dirty="0"/>
              <a:t> </a:t>
            </a:r>
            <a:r>
              <a:rPr lang="en-US" sz="3200" dirty="0" err="1"/>
              <a:t>o‘limining</a:t>
            </a:r>
            <a:r>
              <a:rPr lang="en-US" sz="3200" dirty="0"/>
              <a:t> 54%iga </a:t>
            </a:r>
            <a:r>
              <a:rPr lang="en-US" sz="3200" dirty="0" err="1"/>
              <a:t>to‘yib</a:t>
            </a:r>
            <a:r>
              <a:rPr lang="en-US" sz="3200" dirty="0"/>
              <a:t> </a:t>
            </a:r>
            <a:r>
              <a:rPr lang="en-US" sz="3200" dirty="0" err="1"/>
              <a:t>ovqatlanmaslik</a:t>
            </a:r>
            <a:r>
              <a:rPr lang="en-US" sz="3200" dirty="0"/>
              <a:t> </a:t>
            </a:r>
            <a:r>
              <a:rPr lang="en-US" sz="3200" dirty="0" err="1"/>
              <a:t>sababdir</a:t>
            </a:r>
            <a:r>
              <a:rPr lang="en-US" sz="3200" dirty="0"/>
              <a:t>. </a:t>
            </a:r>
            <a:endParaRPr lang="ru-RU" sz="3600" dirty="0">
              <a:solidFill>
                <a:srgbClr val="FF0000"/>
              </a:solidFill>
            </a:endParaRPr>
          </a:p>
        </p:txBody>
      </p:sp>
      <p:sp>
        <p:nvSpPr>
          <p:cNvPr id="3" name="Объект 2"/>
          <p:cNvSpPr>
            <a:spLocks noGrp="1"/>
          </p:cNvSpPr>
          <p:nvPr>
            <p:ph idx="1"/>
          </p:nvPr>
        </p:nvSpPr>
        <p:spPr>
          <a:xfrm>
            <a:off x="457200" y="2420888"/>
            <a:ext cx="8229600" cy="3705275"/>
          </a:xfrm>
        </p:spPr>
        <p:txBody>
          <a:bodyPr>
            <a:normAutofit/>
          </a:bodyPr>
          <a:lstStyle/>
          <a:p>
            <a:pPr marL="0" indent="0">
              <a:buNone/>
            </a:pPr>
            <a:endParaRPr lang="en-US" i="1" dirty="0" smtClean="0"/>
          </a:p>
        </p:txBody>
      </p:sp>
      <p:pic>
        <p:nvPicPr>
          <p:cNvPr id="14338" name="Picture 2" descr="G:\Учебник\Economic\Global_Hunger_Index   India's low Global Hunger Index rank has shattered Modi govt's ...www.nationalheraldindia.com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73" y="2753439"/>
            <a:ext cx="5150755" cy="333511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0710" y="2753438"/>
            <a:ext cx="2679722" cy="333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884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4" name="Заголовок 3"/>
          <p:cNvSpPr>
            <a:spLocks noGrp="1"/>
          </p:cNvSpPr>
          <p:nvPr>
            <p:ph type="ctrTitle"/>
          </p:nvPr>
        </p:nvSpPr>
        <p:spPr/>
        <p:txBody>
          <a:bodyPr>
            <a:normAutofit fontScale="90000"/>
          </a:bodyPr>
          <a:lstStyle/>
          <a:p>
            <a:r>
              <a:rPr lang="en-US" dirty="0" smtClean="0"/>
              <a:t>28-mavzu. </a:t>
            </a:r>
            <a:r>
              <a:rPr lang="en-US" dirty="0" err="1" smtClean="0"/>
              <a:t>Valyuta</a:t>
            </a:r>
            <a:r>
              <a:rPr lang="en-US" dirty="0" smtClean="0"/>
              <a:t> </a:t>
            </a:r>
            <a:r>
              <a:rPr lang="en-US" dirty="0" err="1" smtClean="0"/>
              <a:t>kursi</a:t>
            </a:r>
            <a:r>
              <a:rPr lang="en-US" dirty="0" smtClean="0"/>
              <a:t>. 29-mavzu. </a:t>
            </a:r>
            <a:r>
              <a:rPr lang="en-US" dirty="0" err="1" smtClean="0"/>
              <a:t>Jahon</a:t>
            </a:r>
            <a:r>
              <a:rPr lang="en-US" dirty="0" smtClean="0"/>
              <a:t> </a:t>
            </a:r>
            <a:r>
              <a:rPr lang="en-US" dirty="0" err="1" smtClean="0"/>
              <a:t>iqtisodiy</a:t>
            </a:r>
            <a:r>
              <a:rPr lang="en-US" dirty="0" smtClean="0"/>
              <a:t> </a:t>
            </a:r>
            <a:r>
              <a:rPr lang="en-US" dirty="0" err="1" smtClean="0"/>
              <a:t>muammolari</a:t>
            </a:r>
            <a:endParaRPr lang="ru-RU" dirty="0"/>
          </a:p>
        </p:txBody>
      </p:sp>
      <p:pic>
        <p:nvPicPr>
          <p:cNvPr id="9" name="Picture 3" descr="G:\Учебник\Economic\dehYFIt0iV0kH2WYPJm_UoUostO2my74  kun.uz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0606" y="3861048"/>
            <a:ext cx="2699313" cy="180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376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p:spPr>
        <p:txBody>
          <a:bodyPr>
            <a:normAutofit/>
          </a:bodyPr>
          <a:lstStyle/>
          <a:p>
            <a:r>
              <a:rPr lang="en-US" sz="2400" dirty="0" err="1"/>
              <a:t>Bugungi</a:t>
            </a:r>
            <a:r>
              <a:rPr lang="en-US" sz="2400" dirty="0"/>
              <a:t> </a:t>
            </a:r>
            <a:r>
              <a:rPr lang="en-US" sz="2400" dirty="0" err="1"/>
              <a:t>kunda</a:t>
            </a:r>
            <a:r>
              <a:rPr lang="en-US" sz="2400" dirty="0"/>
              <a:t> </a:t>
            </a:r>
            <a:r>
              <a:rPr lang="en-US" sz="2400" dirty="0" err="1"/>
              <a:t>dunyoda</a:t>
            </a:r>
            <a:r>
              <a:rPr lang="en-US" sz="2400" dirty="0"/>
              <a:t> 1,2 </a:t>
            </a:r>
            <a:r>
              <a:rPr lang="en-US" sz="2400" dirty="0" err="1"/>
              <a:t>milliarddan</a:t>
            </a:r>
            <a:r>
              <a:rPr lang="en-US" sz="2400" dirty="0"/>
              <a:t> </a:t>
            </a:r>
            <a:r>
              <a:rPr lang="en-US" sz="2400" dirty="0" err="1"/>
              <a:t>ortiq</a:t>
            </a:r>
            <a:r>
              <a:rPr lang="en-US" sz="2400" dirty="0"/>
              <a:t> </a:t>
            </a:r>
            <a:r>
              <a:rPr lang="en-US" sz="2400" dirty="0" err="1"/>
              <a:t>odam</a:t>
            </a:r>
            <a:r>
              <a:rPr lang="en-US" sz="2400" dirty="0"/>
              <a:t> </a:t>
            </a:r>
            <a:r>
              <a:rPr lang="en-US" sz="2400" dirty="0" err="1"/>
              <a:t>bir</a:t>
            </a:r>
            <a:r>
              <a:rPr lang="en-US" sz="2400" dirty="0"/>
              <a:t> </a:t>
            </a:r>
            <a:r>
              <a:rPr lang="en-US" sz="2400" dirty="0" err="1"/>
              <a:t>kunda</a:t>
            </a:r>
            <a:r>
              <a:rPr lang="en-US" sz="2400" dirty="0"/>
              <a:t> 1 AQSH </a:t>
            </a:r>
            <a:r>
              <a:rPr lang="en-US" sz="2400" dirty="0" err="1"/>
              <a:t>dollaridan</a:t>
            </a:r>
            <a:r>
              <a:rPr lang="en-US" sz="2400" dirty="0"/>
              <a:t> </a:t>
            </a:r>
            <a:r>
              <a:rPr lang="en-US" sz="2400" dirty="0" err="1"/>
              <a:t>kam</a:t>
            </a:r>
            <a:r>
              <a:rPr lang="en-US" sz="2400" dirty="0"/>
              <a:t> </a:t>
            </a:r>
            <a:r>
              <a:rPr lang="en-US" sz="2400" dirty="0" err="1"/>
              <a:t>pulga</a:t>
            </a:r>
            <a:r>
              <a:rPr lang="en-US" sz="2400" dirty="0"/>
              <a:t> </a:t>
            </a:r>
            <a:r>
              <a:rPr lang="en-US" sz="2400" dirty="0" err="1"/>
              <a:t>hayot</a:t>
            </a:r>
            <a:r>
              <a:rPr lang="en-US" sz="2400" dirty="0"/>
              <a:t> </a:t>
            </a:r>
            <a:r>
              <a:rPr lang="en-US" sz="2400" dirty="0" err="1"/>
              <a:t>kechiradi</a:t>
            </a:r>
            <a:r>
              <a:rPr lang="en-US" sz="2400" dirty="0"/>
              <a:t>. </a:t>
            </a:r>
            <a:r>
              <a:rPr lang="en-US" sz="2400" dirty="0" err="1"/>
              <a:t>Mana</a:t>
            </a:r>
            <a:r>
              <a:rPr lang="en-US" sz="2400" dirty="0"/>
              <a:t> </a:t>
            </a:r>
            <a:r>
              <a:rPr lang="en-US" sz="2400" dirty="0" err="1"/>
              <a:t>shu</a:t>
            </a:r>
            <a:r>
              <a:rPr lang="en-US" sz="2400" dirty="0"/>
              <a:t> </a:t>
            </a:r>
            <a:r>
              <a:rPr lang="en-US" sz="2400" dirty="0" err="1"/>
              <a:t>ko‘rsatkich</a:t>
            </a:r>
            <a:r>
              <a:rPr lang="en-US" sz="2400" dirty="0"/>
              <a:t> </a:t>
            </a:r>
            <a:r>
              <a:rPr lang="en-US" sz="2400" dirty="0" err="1"/>
              <a:t>bo‘yicha</a:t>
            </a:r>
            <a:r>
              <a:rPr lang="en-US" sz="2400" dirty="0"/>
              <a:t> BMT </a:t>
            </a:r>
            <a:r>
              <a:rPr lang="en-US" sz="2400" dirty="0" err="1"/>
              <a:t>ma’lumotlariga</a:t>
            </a:r>
            <a:r>
              <a:rPr lang="en-US" sz="2400" dirty="0"/>
              <a:t> </a:t>
            </a:r>
            <a:r>
              <a:rPr lang="en-US" sz="2400" dirty="0" err="1"/>
              <a:t>ko‘ra</a:t>
            </a:r>
            <a:r>
              <a:rPr lang="en-US" sz="2400" dirty="0"/>
              <a:t>, </a:t>
            </a:r>
            <a:r>
              <a:rPr lang="en-US" sz="2400" dirty="0" err="1"/>
              <a:t>qashshoqlik</a:t>
            </a:r>
            <a:r>
              <a:rPr lang="en-US" sz="2400" dirty="0"/>
              <a:t> </a:t>
            </a:r>
            <a:r>
              <a:rPr lang="en-US" sz="2400" dirty="0" err="1"/>
              <a:t>eng</a:t>
            </a:r>
            <a:r>
              <a:rPr lang="en-US" sz="2400" dirty="0"/>
              <a:t> </a:t>
            </a:r>
            <a:r>
              <a:rPr lang="en-US" sz="2400" dirty="0" err="1"/>
              <a:t>yuqori</a:t>
            </a:r>
            <a:r>
              <a:rPr lang="en-US" sz="2400" dirty="0"/>
              <a:t> </a:t>
            </a:r>
            <a:r>
              <a:rPr lang="en-US" sz="2400" dirty="0" err="1"/>
              <a:t>bo‘lgan</a:t>
            </a:r>
            <a:r>
              <a:rPr lang="en-US" sz="2400" dirty="0"/>
              <a:t> </a:t>
            </a:r>
            <a:r>
              <a:rPr lang="en-US" sz="2400" dirty="0" err="1"/>
              <a:t>mamlakatlar</a:t>
            </a:r>
            <a:r>
              <a:rPr lang="en-US" sz="2400" dirty="0"/>
              <a:t> – </a:t>
            </a:r>
            <a:r>
              <a:rPr lang="en-US" sz="2400" dirty="0" err="1"/>
              <a:t>bu</a:t>
            </a:r>
            <a:r>
              <a:rPr lang="en-US" sz="2400" dirty="0"/>
              <a:t> </a:t>
            </a:r>
            <a:r>
              <a:rPr lang="en-US" sz="2400" dirty="0" err="1"/>
              <a:t>Madagaskar</a:t>
            </a:r>
            <a:r>
              <a:rPr lang="en-US" sz="2400" dirty="0"/>
              <a:t>, Sierra-Leone, </a:t>
            </a:r>
            <a:r>
              <a:rPr lang="en-US" sz="2400" dirty="0" err="1"/>
              <a:t>Mozambik</a:t>
            </a:r>
            <a:r>
              <a:rPr lang="en-US" sz="2400" dirty="0"/>
              <a:t>, </a:t>
            </a:r>
            <a:r>
              <a:rPr lang="en-US" sz="2400" dirty="0" err="1"/>
              <a:t>Nigeriya</a:t>
            </a:r>
            <a:r>
              <a:rPr lang="en-US" sz="2400" dirty="0"/>
              <a:t>, </a:t>
            </a:r>
            <a:r>
              <a:rPr lang="en-US" sz="2400" dirty="0" err="1"/>
              <a:t>Markaziy</a:t>
            </a:r>
            <a:r>
              <a:rPr lang="en-US" sz="2400" dirty="0"/>
              <a:t> </a:t>
            </a:r>
            <a:r>
              <a:rPr lang="en-US" sz="2400" dirty="0" err="1"/>
              <a:t>Afrika</a:t>
            </a:r>
            <a:r>
              <a:rPr lang="en-US" sz="2400" dirty="0"/>
              <a:t> </a:t>
            </a:r>
            <a:r>
              <a:rPr lang="en-US" sz="2400" dirty="0" err="1"/>
              <a:t>Respublikasi</a:t>
            </a:r>
            <a:r>
              <a:rPr lang="en-US" sz="2400" dirty="0"/>
              <a:t> </a:t>
            </a:r>
            <a:r>
              <a:rPr lang="en-US" sz="2400" dirty="0" err="1"/>
              <a:t>va</a:t>
            </a:r>
            <a:r>
              <a:rPr lang="en-US" sz="2400" dirty="0"/>
              <a:t> </a:t>
            </a:r>
            <a:r>
              <a:rPr lang="en-US" sz="2400" dirty="0" err="1"/>
              <a:t>Zambiya</a:t>
            </a:r>
            <a:r>
              <a:rPr lang="en-US" sz="2400" dirty="0"/>
              <a:t> </a:t>
            </a:r>
            <a:r>
              <a:rPr lang="en-US" sz="2400" dirty="0" err="1"/>
              <a:t>kabi</a:t>
            </a:r>
            <a:r>
              <a:rPr lang="en-US" sz="2400" dirty="0"/>
              <a:t> </a:t>
            </a:r>
            <a:r>
              <a:rPr lang="en-US" sz="2400" dirty="0" err="1"/>
              <a:t>Afrika</a:t>
            </a:r>
            <a:r>
              <a:rPr lang="en-US" sz="2400" dirty="0"/>
              <a:t> </a:t>
            </a:r>
            <a:r>
              <a:rPr lang="en-US" sz="2400" dirty="0" err="1"/>
              <a:t>qit’asi</a:t>
            </a:r>
            <a:r>
              <a:rPr lang="en-US" sz="2400" dirty="0"/>
              <a:t> </a:t>
            </a:r>
            <a:r>
              <a:rPr lang="en-US" sz="2400" dirty="0" err="1"/>
              <a:t>mamlakatlaridir</a:t>
            </a:r>
            <a:r>
              <a:rPr lang="en-US" sz="2400" dirty="0"/>
              <a:t>. </a:t>
            </a:r>
            <a:endParaRPr lang="ru-RU" sz="3600" dirty="0">
              <a:solidFill>
                <a:srgbClr val="FF0000"/>
              </a:solidFill>
            </a:endParaRPr>
          </a:p>
        </p:txBody>
      </p:sp>
      <p:sp>
        <p:nvSpPr>
          <p:cNvPr id="3" name="Объект 2"/>
          <p:cNvSpPr>
            <a:spLocks noGrp="1"/>
          </p:cNvSpPr>
          <p:nvPr>
            <p:ph idx="1"/>
          </p:nvPr>
        </p:nvSpPr>
        <p:spPr>
          <a:xfrm>
            <a:off x="457200" y="2852936"/>
            <a:ext cx="8229600" cy="3273227"/>
          </a:xfrm>
        </p:spPr>
        <p:txBody>
          <a:bodyPr>
            <a:normAutofit/>
          </a:bodyPr>
          <a:lstStyle/>
          <a:p>
            <a:pPr marL="0" indent="0">
              <a:buNone/>
            </a:pPr>
            <a:endParaRPr lang="en-US" i="1" dirty="0" smtClean="0"/>
          </a:p>
        </p:txBody>
      </p:sp>
      <p:pic>
        <p:nvPicPr>
          <p:cNvPr id="15362" name="Picture 2" descr="G:\Учебник\Economic\malawi-eighth-poorest-country-in-the-world-1684938473-1024x536   Poorest Countries in the World 2024  Global Finance Magazinegfmag.com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57019"/>
            <a:ext cx="7665368" cy="401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647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noAutofit/>
          </a:bodyPr>
          <a:lstStyle/>
          <a:p>
            <a:r>
              <a:rPr lang="en-US" sz="2000" dirty="0" err="1"/>
              <a:t>Masalan</a:t>
            </a:r>
            <a:r>
              <a:rPr lang="en-US" sz="2000" dirty="0"/>
              <a:t>, AQSH </a:t>
            </a:r>
            <a:r>
              <a:rPr lang="en-US" sz="2000" dirty="0" err="1"/>
              <a:t>yaqin</a:t>
            </a:r>
            <a:r>
              <a:rPr lang="en-US" sz="2000" dirty="0"/>
              <a:t> </a:t>
            </a:r>
            <a:r>
              <a:rPr lang="en-US" sz="2000" dirty="0" err="1"/>
              <a:t>yillargacha</a:t>
            </a:r>
            <a:r>
              <a:rPr lang="en-US" sz="2000" dirty="0"/>
              <a:t> 46 </a:t>
            </a:r>
            <a:r>
              <a:rPr lang="en-US" sz="2000" dirty="0" err="1"/>
              <a:t>milliondan</a:t>
            </a:r>
            <a:r>
              <a:rPr lang="en-US" sz="2000" dirty="0"/>
              <a:t> </a:t>
            </a:r>
            <a:r>
              <a:rPr lang="en-US" sz="2000" dirty="0" err="1"/>
              <a:t>ortiq</a:t>
            </a:r>
            <a:r>
              <a:rPr lang="en-US" sz="2000" dirty="0"/>
              <a:t> </a:t>
            </a:r>
            <a:r>
              <a:rPr lang="en-US" sz="2000" dirty="0" err="1"/>
              <a:t>aholisi</a:t>
            </a:r>
            <a:r>
              <a:rPr lang="en-US" sz="2000" dirty="0"/>
              <a:t> </a:t>
            </a:r>
            <a:r>
              <a:rPr lang="en-US" sz="2000" dirty="0" err="1"/>
              <a:t>kambag‘al</a:t>
            </a:r>
            <a:r>
              <a:rPr lang="en-US" sz="2000" dirty="0"/>
              <a:t> deb </a:t>
            </a:r>
            <a:r>
              <a:rPr lang="en-US" sz="2000" dirty="0" err="1"/>
              <a:t>hisoblangan</a:t>
            </a:r>
            <a:r>
              <a:rPr lang="en-US" sz="2000" dirty="0"/>
              <a:t>. Bu </a:t>
            </a:r>
            <a:r>
              <a:rPr lang="en-US" sz="2000" dirty="0" err="1"/>
              <a:t>esa</a:t>
            </a:r>
            <a:r>
              <a:rPr lang="en-US" sz="2000" dirty="0"/>
              <a:t> </a:t>
            </a:r>
            <a:r>
              <a:rPr lang="en-US" sz="2000" dirty="0" err="1"/>
              <a:t>aholing</a:t>
            </a:r>
            <a:r>
              <a:rPr lang="en-US" sz="2000" dirty="0"/>
              <a:t> 15% </a:t>
            </a:r>
            <a:r>
              <a:rPr lang="en-US" sz="2000" dirty="0" err="1"/>
              <a:t>dan</a:t>
            </a:r>
            <a:r>
              <a:rPr lang="en-US" sz="2000" dirty="0"/>
              <a:t> </a:t>
            </a:r>
            <a:r>
              <a:rPr lang="en-US" sz="2000" dirty="0" err="1"/>
              <a:t>ortiq</a:t>
            </a:r>
            <a:r>
              <a:rPr lang="en-US" sz="2000" dirty="0"/>
              <a:t> </a:t>
            </a:r>
            <a:r>
              <a:rPr lang="en-US" sz="2000" dirty="0" err="1"/>
              <a:t>qismini</a:t>
            </a:r>
            <a:r>
              <a:rPr lang="en-US" sz="2000" dirty="0"/>
              <a:t> </a:t>
            </a:r>
            <a:r>
              <a:rPr lang="en-US" sz="2000" dirty="0" err="1"/>
              <a:t>tashkil</a:t>
            </a:r>
            <a:r>
              <a:rPr lang="en-US" sz="2000" dirty="0"/>
              <a:t> </a:t>
            </a:r>
            <a:r>
              <a:rPr lang="en-US" sz="2000" dirty="0" err="1"/>
              <a:t>qiladi</a:t>
            </a:r>
            <a:r>
              <a:rPr lang="en-US" sz="2000" dirty="0"/>
              <a:t>. </a:t>
            </a:r>
            <a:r>
              <a:rPr lang="en-US" sz="2000" dirty="0" err="1"/>
              <a:t>Lekin</a:t>
            </a:r>
            <a:r>
              <a:rPr lang="en-US" sz="2000" dirty="0"/>
              <a:t> </a:t>
            </a:r>
            <a:r>
              <a:rPr lang="en-US" sz="2000" dirty="0" err="1"/>
              <a:t>AQSHning</a:t>
            </a:r>
            <a:r>
              <a:rPr lang="en-US" sz="2000" dirty="0"/>
              <a:t> </a:t>
            </a:r>
            <a:r>
              <a:rPr lang="en-US" sz="2000" dirty="0" err="1"/>
              <a:t>Aholini</a:t>
            </a:r>
            <a:r>
              <a:rPr lang="en-US" sz="2000" dirty="0"/>
              <a:t> </a:t>
            </a:r>
            <a:r>
              <a:rPr lang="en-US" sz="2000" dirty="0" err="1"/>
              <a:t>hisobga</a:t>
            </a:r>
            <a:r>
              <a:rPr lang="en-US" sz="2000" dirty="0"/>
              <a:t> </a:t>
            </a:r>
            <a:r>
              <a:rPr lang="en-US" sz="2000" dirty="0" err="1"/>
              <a:t>olish</a:t>
            </a:r>
            <a:r>
              <a:rPr lang="en-US" sz="2000" dirty="0"/>
              <a:t> </a:t>
            </a:r>
            <a:r>
              <a:rPr lang="en-US" sz="2000" dirty="0" err="1"/>
              <a:t>byurosi</a:t>
            </a:r>
            <a:r>
              <a:rPr lang="en-US" sz="2000" dirty="0"/>
              <a:t> </a:t>
            </a:r>
            <a:r>
              <a:rPr lang="en-US" sz="2000" dirty="0" err="1"/>
              <a:t>to‘rt</a:t>
            </a:r>
            <a:r>
              <a:rPr lang="en-US" sz="2000" dirty="0"/>
              <a:t> </a:t>
            </a:r>
            <a:r>
              <a:rPr lang="en-US" sz="2000" dirty="0" err="1"/>
              <a:t>kishidan</a:t>
            </a:r>
            <a:r>
              <a:rPr lang="en-US" sz="2000" dirty="0"/>
              <a:t> </a:t>
            </a:r>
            <a:r>
              <a:rPr lang="en-US" sz="2000" dirty="0" err="1"/>
              <a:t>ortiq</a:t>
            </a:r>
            <a:r>
              <a:rPr lang="en-US" sz="2000" dirty="0"/>
              <a:t> </a:t>
            </a:r>
            <a:r>
              <a:rPr lang="en-US" sz="2000" dirty="0" err="1"/>
              <a:t>oilaning</a:t>
            </a:r>
            <a:r>
              <a:rPr lang="en-US" sz="2000" dirty="0"/>
              <a:t> </a:t>
            </a:r>
            <a:r>
              <a:rPr lang="en-US" sz="2000" dirty="0" err="1"/>
              <a:t>yillik</a:t>
            </a:r>
            <a:r>
              <a:rPr lang="en-US" sz="2000" dirty="0"/>
              <a:t> </a:t>
            </a:r>
            <a:r>
              <a:rPr lang="en-US" sz="2000" dirty="0" err="1"/>
              <a:t>daromadi</a:t>
            </a:r>
            <a:r>
              <a:rPr lang="en-US" sz="2000" dirty="0"/>
              <a:t> 22 314 AQSH </a:t>
            </a:r>
            <a:r>
              <a:rPr lang="en-US" sz="2000" dirty="0" err="1"/>
              <a:t>dollaridan</a:t>
            </a:r>
            <a:r>
              <a:rPr lang="en-US" sz="2000" dirty="0"/>
              <a:t> </a:t>
            </a:r>
            <a:r>
              <a:rPr lang="en-US" sz="2000" dirty="0" err="1"/>
              <a:t>kam</a:t>
            </a:r>
            <a:r>
              <a:rPr lang="en-US" sz="2000" dirty="0"/>
              <a:t> </a:t>
            </a:r>
            <a:r>
              <a:rPr lang="en-US" sz="2000" dirty="0" err="1"/>
              <a:t>bo‘lsa</a:t>
            </a:r>
            <a:r>
              <a:rPr lang="en-US" sz="2000" dirty="0"/>
              <a:t>, </a:t>
            </a:r>
            <a:r>
              <a:rPr lang="en-US" sz="2000" dirty="0" err="1"/>
              <a:t>bunday</a:t>
            </a:r>
            <a:r>
              <a:rPr lang="en-US" sz="2000" dirty="0"/>
              <a:t> </a:t>
            </a:r>
            <a:r>
              <a:rPr lang="en-US" sz="2000" dirty="0" err="1"/>
              <a:t>oilani</a:t>
            </a:r>
            <a:r>
              <a:rPr lang="en-US" sz="2000" dirty="0"/>
              <a:t> </a:t>
            </a:r>
            <a:r>
              <a:rPr lang="en-US" sz="2000" dirty="0" err="1"/>
              <a:t>kambag‘al</a:t>
            </a:r>
            <a:r>
              <a:rPr lang="en-US" sz="2000" dirty="0"/>
              <a:t> </a:t>
            </a:r>
            <a:r>
              <a:rPr lang="en-US" sz="2000" dirty="0" err="1"/>
              <a:t>oila</a:t>
            </a:r>
            <a:r>
              <a:rPr lang="en-US" sz="2000" dirty="0"/>
              <a:t> deb </a:t>
            </a:r>
            <a:r>
              <a:rPr lang="en-US" sz="2000" dirty="0" err="1"/>
              <a:t>hisoblaydi</a:t>
            </a:r>
            <a:r>
              <a:rPr lang="en-US" sz="2000" dirty="0" smtClean="0"/>
              <a:t>. </a:t>
            </a:r>
            <a:r>
              <a:rPr lang="en-US" sz="2000" dirty="0"/>
              <a:t>Bu </a:t>
            </a:r>
            <a:r>
              <a:rPr lang="en-US" sz="2000" dirty="0" err="1"/>
              <a:t>jahonning</a:t>
            </a:r>
            <a:r>
              <a:rPr lang="en-US" sz="2000" dirty="0"/>
              <a:t> </a:t>
            </a:r>
            <a:r>
              <a:rPr lang="en-US" sz="2000" dirty="0" err="1"/>
              <a:t>yana</a:t>
            </a:r>
            <a:r>
              <a:rPr lang="en-US" sz="2000" dirty="0"/>
              <a:t> </a:t>
            </a:r>
            <a:r>
              <a:rPr lang="en-US" sz="2000" dirty="0" err="1"/>
              <a:t>bir</a:t>
            </a:r>
            <a:r>
              <a:rPr lang="en-US" sz="2000" dirty="0"/>
              <a:t> global </a:t>
            </a:r>
            <a:r>
              <a:rPr lang="en-US" sz="2000" dirty="0" err="1"/>
              <a:t>muammosi</a:t>
            </a:r>
            <a:r>
              <a:rPr lang="en-US" sz="2000" dirty="0"/>
              <a:t> – </a:t>
            </a:r>
            <a:r>
              <a:rPr lang="en-US" sz="2000" dirty="0" err="1"/>
              <a:t>daromadlarning</a:t>
            </a:r>
            <a:r>
              <a:rPr lang="en-US" sz="2000" dirty="0"/>
              <a:t> </a:t>
            </a:r>
            <a:r>
              <a:rPr lang="en-US" sz="2000" dirty="0" err="1"/>
              <a:t>notekis</a:t>
            </a:r>
            <a:r>
              <a:rPr lang="en-US" sz="2000" dirty="0"/>
              <a:t> </a:t>
            </a:r>
            <a:r>
              <a:rPr lang="en-US" sz="2000" dirty="0" err="1"/>
              <a:t>taqsimlanishi</a:t>
            </a:r>
            <a:r>
              <a:rPr lang="en-US" sz="2000" dirty="0"/>
              <a:t> </a:t>
            </a:r>
            <a:r>
              <a:rPr lang="en-US" sz="2000" dirty="0" err="1"/>
              <a:t>muammosi</a:t>
            </a:r>
            <a:r>
              <a:rPr lang="en-US" sz="2000" dirty="0"/>
              <a:t> </a:t>
            </a:r>
            <a:r>
              <a:rPr lang="en-US" sz="2000" dirty="0" err="1"/>
              <a:t>bilan</a:t>
            </a:r>
            <a:r>
              <a:rPr lang="en-US" sz="2000" dirty="0"/>
              <a:t> </a:t>
            </a:r>
            <a:r>
              <a:rPr lang="en-US" sz="2000" dirty="0" err="1"/>
              <a:t>hamohangdir</a:t>
            </a:r>
            <a:r>
              <a:rPr lang="en-US" sz="2000" dirty="0"/>
              <a:t>. </a:t>
            </a:r>
            <a:r>
              <a:rPr lang="en-US" sz="2000" dirty="0" smtClean="0"/>
              <a:t> </a:t>
            </a:r>
            <a:endParaRPr lang="ru-RU" sz="2000" dirty="0">
              <a:solidFill>
                <a:srgbClr val="FF0000"/>
              </a:solidFill>
            </a:endParaRPr>
          </a:p>
        </p:txBody>
      </p:sp>
      <p:sp>
        <p:nvSpPr>
          <p:cNvPr id="3" name="Объект 2"/>
          <p:cNvSpPr>
            <a:spLocks noGrp="1"/>
          </p:cNvSpPr>
          <p:nvPr>
            <p:ph idx="1"/>
          </p:nvPr>
        </p:nvSpPr>
        <p:spPr>
          <a:xfrm>
            <a:off x="457200" y="2564904"/>
            <a:ext cx="8229600" cy="3561259"/>
          </a:xfrm>
        </p:spPr>
        <p:txBody>
          <a:bodyPr>
            <a:normAutofit/>
          </a:bodyPr>
          <a:lstStyle/>
          <a:p>
            <a:pPr marL="0" indent="0">
              <a:buNone/>
            </a:pPr>
            <a:endParaRPr lang="en-US" i="1" dirty="0" smtClean="0"/>
          </a:p>
        </p:txBody>
      </p:sp>
      <p:pic>
        <p:nvPicPr>
          <p:cNvPr id="16386" name="Picture 2" descr="G:\Учебник\Economic\multi-ethnic-group-of-volunteers-work-at-food-bank   istockphoto c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819" y="2492896"/>
            <a:ext cx="6051115"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592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Foydalanilgan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adabiyotlar</a:t>
            </a:r>
            <a:r>
              <a:rPr lang="en-US"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r>
              <a:rPr lang="en-US" sz="2800" dirty="0"/>
              <a:t>E</a:t>
            </a:r>
            <a:r>
              <a:rPr lang="en-US" sz="2800" dirty="0" smtClean="0"/>
              <a:t>. </a:t>
            </a:r>
            <a:r>
              <a:rPr lang="en-US" sz="2800" dirty="0" err="1" smtClean="0"/>
              <a:t>Sariqov</a:t>
            </a:r>
            <a:r>
              <a:rPr lang="en-US" sz="2800" dirty="0"/>
              <a:t>, </a:t>
            </a:r>
            <a:r>
              <a:rPr lang="en-US" sz="2800" dirty="0" smtClean="0"/>
              <a:t>B. </a:t>
            </a:r>
            <a:r>
              <a:rPr lang="en-US" sz="2800" dirty="0" err="1" smtClean="0"/>
              <a:t>Haydarov</a:t>
            </a:r>
            <a:r>
              <a:rPr lang="en-US" sz="2800" dirty="0"/>
              <a:t>. – </a:t>
            </a:r>
            <a:r>
              <a:rPr lang="en-US" sz="2800" b="1" dirty="0" err="1" smtClean="0"/>
              <a:t>Iqtisodiy</a:t>
            </a:r>
            <a:r>
              <a:rPr lang="en-US" sz="2800" b="1" dirty="0" smtClean="0"/>
              <a:t> </a:t>
            </a:r>
            <a:r>
              <a:rPr lang="en-US" sz="2800" b="1" dirty="0" err="1"/>
              <a:t>bilim</a:t>
            </a:r>
            <a:r>
              <a:rPr lang="en-US" sz="2800" b="1" dirty="0"/>
              <a:t> </a:t>
            </a:r>
            <a:r>
              <a:rPr lang="en-US" sz="2800" b="1" dirty="0" err="1"/>
              <a:t>asoslari</a:t>
            </a:r>
            <a:r>
              <a:rPr lang="en-US" sz="2800" b="1" dirty="0"/>
              <a:t>: </a:t>
            </a:r>
            <a:r>
              <a:rPr lang="en-US" sz="2800" dirty="0" err="1"/>
              <a:t>Umumiy</a:t>
            </a:r>
            <a:r>
              <a:rPr lang="en-US" sz="2800" dirty="0"/>
              <a:t> </a:t>
            </a:r>
            <a:r>
              <a:rPr lang="en-US" sz="2800" dirty="0" err="1"/>
              <a:t>o‘rta</a:t>
            </a:r>
            <a:r>
              <a:rPr lang="en-US" sz="2800" dirty="0"/>
              <a:t> </a:t>
            </a:r>
            <a:r>
              <a:rPr lang="en-US" sz="2800" dirty="0" err="1"/>
              <a:t>ta’lim</a:t>
            </a:r>
            <a:r>
              <a:rPr lang="en-US" sz="2800" dirty="0"/>
              <a:t> </a:t>
            </a:r>
            <a:r>
              <a:rPr lang="en-US" sz="2800" dirty="0" err="1"/>
              <a:t>maktablarining</a:t>
            </a:r>
            <a:r>
              <a:rPr lang="en-US" sz="2800" dirty="0"/>
              <a:t> 9-sinfi </a:t>
            </a:r>
            <a:r>
              <a:rPr lang="en-US" sz="2800" dirty="0" err="1"/>
              <a:t>uchun</a:t>
            </a:r>
            <a:r>
              <a:rPr lang="en-US" sz="2800" dirty="0"/>
              <a:t> </a:t>
            </a:r>
            <a:r>
              <a:rPr lang="en-US" sz="2800" dirty="0" err="1"/>
              <a:t>darslik</a:t>
            </a:r>
            <a:r>
              <a:rPr lang="en-US" sz="2800" dirty="0" smtClean="0"/>
              <a:t>, </a:t>
            </a:r>
            <a:r>
              <a:rPr lang="en-US" sz="2800" b="1" dirty="0"/>
              <a:t>«</a:t>
            </a:r>
            <a:r>
              <a:rPr lang="en-US" sz="2800" b="1" dirty="0" err="1"/>
              <a:t>Huquq</a:t>
            </a:r>
            <a:r>
              <a:rPr lang="en-US" sz="2800" b="1" dirty="0"/>
              <a:t> </a:t>
            </a:r>
            <a:r>
              <a:rPr lang="en-US" sz="2800" b="1" dirty="0" err="1"/>
              <a:t>va</a:t>
            </a:r>
            <a:r>
              <a:rPr lang="en-US" sz="2800" b="1" dirty="0"/>
              <a:t> </a:t>
            </a:r>
            <a:r>
              <a:rPr lang="en-US" sz="2800" b="1" dirty="0" err="1"/>
              <a:t>Jamiyat</a:t>
            </a:r>
            <a:r>
              <a:rPr lang="en-US" sz="2800" b="1" dirty="0"/>
              <a:t>» MCHJ </a:t>
            </a:r>
            <a:r>
              <a:rPr lang="en-US" sz="2800" dirty="0" err="1"/>
              <a:t>shaklidagi</a:t>
            </a:r>
            <a:r>
              <a:rPr lang="en-US" sz="2800" dirty="0"/>
              <a:t> </a:t>
            </a:r>
          </a:p>
          <a:p>
            <a:r>
              <a:rPr lang="en-US" sz="2800" dirty="0" err="1"/>
              <a:t>nashriyot</a:t>
            </a:r>
            <a:r>
              <a:rPr lang="en-US" sz="2800" dirty="0"/>
              <a:t>, 2019 </a:t>
            </a:r>
            <a:endParaRPr lang="en-US" sz="2800" dirty="0" smtClean="0"/>
          </a:p>
          <a:p>
            <a:r>
              <a:rPr lang="en-US" sz="2800" dirty="0" smtClean="0">
                <a:latin typeface="Times New Roman" pitchFamily="18" charset="0"/>
                <a:cs typeface="Times New Roman" pitchFamily="18" charset="0"/>
                <a:hlinkClick r:id="rId2"/>
              </a:rPr>
              <a:t>www.old.eduportal.uz</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ru-RU" sz="2800" dirty="0"/>
          </a:p>
          <a:p>
            <a:pPr marL="0" indent="0">
              <a:buNone/>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892942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Internet </a:t>
            </a:r>
            <a:r>
              <a:rPr lang="en-US" sz="2800" b="1" dirty="0" err="1" smtClean="0">
                <a:latin typeface="Times New Roman" pitchFamily="18" charset="0"/>
                <a:cs typeface="Times New Roman" pitchFamily="18" charset="0"/>
              </a:rPr>
              <a:t>manbalari</a:t>
            </a:r>
            <a:r>
              <a:rPr lang="en-US"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p:txBody>
          <a:bodyPr>
            <a:noAutofit/>
          </a:bodyPr>
          <a:lstStyle/>
          <a:p>
            <a:r>
              <a:rPr lang="en-US" sz="2000" u="sng" dirty="0">
                <a:hlinkClick r:id="rId2"/>
              </a:rPr>
              <a:t>www.wikipedia.org</a:t>
            </a:r>
            <a:endParaRPr lang="ru-RU" sz="2000" dirty="0"/>
          </a:p>
          <a:p>
            <a:r>
              <a:rPr lang="en-US" sz="2000" u="sng" dirty="0">
                <a:hlinkClick r:id="rId3"/>
              </a:rPr>
              <a:t>www.kun.uz</a:t>
            </a:r>
            <a:endParaRPr lang="ru-RU" sz="2000" dirty="0"/>
          </a:p>
          <a:p>
            <a:r>
              <a:rPr lang="en-US" sz="2000" u="sng" dirty="0">
                <a:hlinkClick r:id="rId4"/>
              </a:rPr>
              <a:t>www.qrstat.uz</a:t>
            </a:r>
            <a:endParaRPr lang="ru-RU" sz="2000" dirty="0"/>
          </a:p>
          <a:p>
            <a:r>
              <a:rPr lang="en-US" sz="2000" u="sng" dirty="0">
                <a:hlinkClick r:id="rId5"/>
              </a:rPr>
              <a:t>www.dreamsite.com</a:t>
            </a:r>
            <a:endParaRPr lang="ru-RU" sz="2000" dirty="0"/>
          </a:p>
          <a:p>
            <a:r>
              <a:rPr lang="en-US" sz="2000" u="sng" dirty="0">
                <a:hlinkClick r:id="rId6"/>
              </a:rPr>
              <a:t>www.daryo.uz</a:t>
            </a:r>
            <a:endParaRPr lang="ru-RU" sz="2000" dirty="0"/>
          </a:p>
          <a:p>
            <a:r>
              <a:rPr lang="en-US" sz="2000" u="sng" dirty="0">
                <a:hlinkClick r:id="rId7"/>
              </a:rPr>
              <a:t>www.review.uz</a:t>
            </a:r>
            <a:endParaRPr lang="ru-RU" sz="2000" dirty="0"/>
          </a:p>
          <a:p>
            <a:r>
              <a:rPr lang="en-US" sz="2000" u="sng" dirty="0">
                <a:hlinkClick r:id="rId8"/>
              </a:rPr>
              <a:t>www.xabar.uz</a:t>
            </a:r>
            <a:endParaRPr lang="ru-RU" sz="2000" dirty="0"/>
          </a:p>
          <a:p>
            <a:r>
              <a:rPr lang="en-US" sz="2000" u="sng" dirty="0">
                <a:hlinkClick r:id="rId9"/>
              </a:rPr>
              <a:t>www.gazeta.uz</a:t>
            </a:r>
            <a:endParaRPr lang="ru-RU" sz="2000" dirty="0"/>
          </a:p>
          <a:p>
            <a:r>
              <a:rPr lang="en-US" sz="2000" u="sng" dirty="0">
                <a:hlinkClick r:id="rId10"/>
              </a:rPr>
              <a:t>www.xs.uz</a:t>
            </a:r>
            <a:endParaRPr lang="ru-RU" sz="2000" dirty="0"/>
          </a:p>
          <a:p>
            <a:r>
              <a:rPr lang="en-US" sz="2000" u="sng" dirty="0">
                <a:hlinkClick r:id="rId11"/>
              </a:rPr>
              <a:t>www.solarschools.net</a:t>
            </a:r>
            <a:endParaRPr lang="ru-RU" sz="2000" dirty="0"/>
          </a:p>
          <a:p>
            <a:r>
              <a:rPr lang="en-US" sz="2000" u="sng" dirty="0">
                <a:hlinkClick r:id="rId12"/>
              </a:rPr>
              <a:t>www.youtube.com</a:t>
            </a:r>
            <a:endParaRPr lang="ru-RU" sz="2000" dirty="0"/>
          </a:p>
          <a:p>
            <a:r>
              <a:rPr lang="en-US" sz="2000" u="sng" dirty="0" smtClean="0">
                <a:hlinkClick r:id="rId13"/>
              </a:rPr>
              <a:t>www.nationalheraldindia.com</a:t>
            </a:r>
            <a:endParaRPr lang="ru-RU" sz="2000" dirty="0"/>
          </a:p>
        </p:txBody>
      </p:sp>
    </p:spTree>
    <p:extLst>
      <p:ext uri="{BB962C8B-B14F-4D97-AF65-F5344CB8AC3E}">
        <p14:creationId xmlns:p14="http://schemas.microsoft.com/office/powerpoint/2010/main" val="1743608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Internet </a:t>
            </a:r>
            <a:r>
              <a:rPr lang="en-US" sz="2800" b="1" dirty="0" err="1" smtClean="0">
                <a:latin typeface="Times New Roman" pitchFamily="18" charset="0"/>
                <a:cs typeface="Times New Roman" pitchFamily="18" charset="0"/>
              </a:rPr>
              <a:t>manbalari</a:t>
            </a:r>
            <a:r>
              <a:rPr lang="en-US"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r>
              <a:rPr lang="en-US" sz="2000" u="sng" dirty="0" smtClean="0">
                <a:hlinkClick r:id="rId2"/>
              </a:rPr>
              <a:t>www.nytimes.com</a:t>
            </a:r>
            <a:endParaRPr lang="ru-RU" sz="2000" dirty="0"/>
          </a:p>
          <a:p>
            <a:r>
              <a:rPr lang="en-US" sz="2000" u="sng" dirty="0">
                <a:hlinkClick r:id="rId3"/>
              </a:rPr>
              <a:t>www.gfmag.com</a:t>
            </a:r>
            <a:endParaRPr lang="ru-RU" sz="2000" dirty="0"/>
          </a:p>
          <a:p>
            <a:r>
              <a:rPr lang="en-US" sz="2000" u="sng" dirty="0" smtClean="0">
                <a:hlinkClick r:id="rId4"/>
              </a:rPr>
              <a:t>www.istockphoto.com</a:t>
            </a:r>
            <a:endParaRPr lang="en-US" sz="2000" u="sng" dirty="0" smtClean="0"/>
          </a:p>
          <a:p>
            <a:r>
              <a:rPr lang="en-US" sz="2000" u="sng" dirty="0" smtClean="0">
                <a:hlinkClick r:id="rId5"/>
              </a:rPr>
              <a:t>www.eduportal.uz</a:t>
            </a:r>
            <a:endParaRPr lang="en-US" sz="2000" u="sng" dirty="0" smtClean="0"/>
          </a:p>
          <a:p>
            <a:endParaRPr lang="ru-RU" sz="2000" dirty="0"/>
          </a:p>
        </p:txBody>
      </p:sp>
    </p:spTree>
    <p:extLst>
      <p:ext uri="{BB962C8B-B14F-4D97-AF65-F5344CB8AC3E}">
        <p14:creationId xmlns:p14="http://schemas.microsoft.com/office/powerpoint/2010/main" val="3395614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a:prstGeom prst="rect">
            <a:avLst/>
          </a:prstGeom>
        </p:spPr>
        <p:txBody>
          <a:bodyPr/>
          <a:lstStyle/>
          <a:p>
            <a:pPr marL="0" indent="0" algn="ctr">
              <a:buNone/>
            </a:pPr>
            <a:r>
              <a:rPr lang="en-US"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 </a:t>
            </a:r>
            <a:r>
              <a:rPr lang="en-US" sz="2800" b="1" dirty="0" err="1">
                <a:latin typeface="Times New Roman" pitchFamily="18" charset="0"/>
                <a:cs typeface="Times New Roman" pitchFamily="18" charset="0"/>
              </a:rPr>
              <a:t>Qambarov</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Alimbek</a:t>
            </a:r>
            <a:endParaRPr lang="en-US" sz="2800" b="1" dirty="0">
              <a:latin typeface="Times New Roman" pitchFamily="18" charset="0"/>
              <a:cs typeface="Times New Roman" pitchFamily="18" charset="0"/>
            </a:endParaRPr>
          </a:p>
          <a:p>
            <a:pPr marL="0" indent="0">
              <a:buNone/>
            </a:pPr>
            <a:r>
              <a:rPr lang="en-US" sz="2800" dirty="0" err="1">
                <a:latin typeface="Times New Roman" pitchFamily="18" charset="0"/>
                <a:cs typeface="Times New Roman" pitchFamily="18" charset="0"/>
              </a:rPr>
              <a:t>Rossiya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o‘qituvchilari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tajribasidan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qisman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foydalanildi</a:t>
            </a:r>
            <a:r>
              <a:rPr lang="en-US" sz="2800" dirty="0">
                <a:latin typeface="Times New Roman" pitchFamily="18" charset="0"/>
                <a:cs typeface="Times New Roman" pitchFamily="18" charset="0"/>
              </a:rPr>
              <a:t>. </a:t>
            </a: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Xatolari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bo‘lishi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mumkin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tekshirib</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ko‘ring</a:t>
            </a:r>
            <a:r>
              <a:rPr lang="en-US" sz="280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marL="0" indent="0">
              <a:buNone/>
            </a:pPr>
            <a:r>
              <a:rPr lang="en-US" sz="2800" dirty="0" err="1">
                <a:solidFill>
                  <a:schemeClr val="bg1"/>
                </a:solidFill>
                <a:latin typeface="Times New Roman" pitchFamily="18" charset="0"/>
                <a:cs typeface="Times New Roman" pitchFamily="18" charset="0"/>
              </a:rPr>
              <a:t>Qambarov</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Sirojiddin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tomonidan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to‘plandi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tartiblandi</a:t>
            </a:r>
            <a:r>
              <a:rPr lang="en-US" sz="2800" dirty="0">
                <a:solidFill>
                  <a:schemeClr val="bg1"/>
                </a:solidFill>
                <a:latin typeface="Times New Roman" pitchFamily="18" charset="0"/>
                <a:cs typeface="Times New Roman" pitchFamily="18" charset="0"/>
              </a:rPr>
              <a:t>. </a:t>
            </a:r>
            <a:endParaRPr lang="en-US" sz="2800" b="1" dirty="0">
              <a:solidFill>
                <a:schemeClr val="bg1"/>
              </a:solidFill>
              <a:latin typeface="Times New Roman" pitchFamily="18" charset="0"/>
              <a:cs typeface="Times New Roman" pitchFamily="18" charset="0"/>
            </a:endParaRPr>
          </a:p>
          <a:p>
            <a:r>
              <a:rPr lang="en-US" sz="2800" dirty="0">
                <a:latin typeface="Times New Roman" pitchFamily="18" charset="0"/>
                <a:cs typeface="Times New Roman" pitchFamily="18" charset="0"/>
              </a:rPr>
              <a:t>Telegram </a:t>
            </a:r>
            <a:r>
              <a:rPr lang="en-US" sz="2800" dirty="0" err="1">
                <a:latin typeface="Times New Roman" pitchFamily="18" charset="0"/>
                <a:cs typeface="Times New Roman" pitchFamily="18" charset="0"/>
              </a:rPr>
              <a:t>manzil</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ru-RU" sz="2800" dirty="0">
                <a:latin typeface="Times New Roman" pitchFamily="18" charset="0"/>
                <a:cs typeface="Times New Roman" pitchFamily="18" charset="0"/>
              </a:rPr>
              <a:t>География методика</a:t>
            </a:r>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a:t>
            </a:r>
            <a:r>
              <a:rPr lang="ru-RU" sz="2800" dirty="0">
                <a:latin typeface="Times New Roman" pitchFamily="18" charset="0"/>
                <a:cs typeface="Times New Roman" pitchFamily="18" charset="0"/>
              </a:rPr>
              <a:t>@</a:t>
            </a:r>
            <a:r>
              <a:rPr lang="en-US" sz="2800" dirty="0" err="1" smtClean="0">
                <a:latin typeface="Times New Roman" pitchFamily="18" charset="0"/>
                <a:cs typeface="Times New Roman" pitchFamily="18" charset="0"/>
              </a:rPr>
              <a:t>geography_method</a:t>
            </a:r>
            <a:endParaRPr lang="en-US" sz="2800" dirty="0" smtClean="0">
              <a:latin typeface="Times New Roman" pitchFamily="18" charset="0"/>
              <a:cs typeface="Times New Roman" pitchFamily="18" charset="0"/>
            </a:endParaRPr>
          </a:p>
          <a:p>
            <a:pPr marL="0" indent="0">
              <a:buNone/>
            </a:pPr>
            <a:r>
              <a:rPr lang="ru-RU" sz="2800" u="sng" dirty="0">
                <a:hlinkClick r:id="rId2"/>
              </a:rPr>
              <a:t>https://t.me/geography_metho</a:t>
            </a:r>
            <a:r>
              <a:rPr lang="en-US" sz="2800" u="sng" dirty="0">
                <a:hlinkClick r:id="rId2"/>
              </a:rPr>
              <a:t>d</a:t>
            </a:r>
            <a:endParaRPr lang="ru-RU" sz="2800" dirty="0"/>
          </a:p>
          <a:p>
            <a:pPr marL="0" indent="0">
              <a:buNone/>
            </a:pP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a:p>
            <a:pPr marL="0" indent="0">
              <a:buNone/>
            </a:pPr>
            <a:endParaRPr lang="en-US" sz="2800" dirty="0"/>
          </a:p>
          <a:p>
            <a:pPr marL="0" indent="0">
              <a:buNone/>
            </a:pPr>
            <a:endParaRPr lang="en-US" sz="2800" dirty="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pPr marL="0" indent="0">
              <a:buNone/>
            </a:pPr>
            <a:endParaRPr lang="en-US" dirty="0" smtClean="0"/>
          </a:p>
        </p:txBody>
      </p:sp>
    </p:spTree>
    <p:extLst>
      <p:ext uri="{BB962C8B-B14F-4D97-AF65-F5344CB8AC3E}">
        <p14:creationId xmlns:p14="http://schemas.microsoft.com/office/powerpoint/2010/main" val="42576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noAutofit/>
          </a:bodyPr>
          <a:lstStyle/>
          <a:p>
            <a:endParaRPr lang="ru-RU" sz="4000" b="1" dirty="0"/>
          </a:p>
        </p:txBody>
      </p:sp>
      <p:sp>
        <p:nvSpPr>
          <p:cNvPr id="3" name="Объект 2"/>
          <p:cNvSpPr>
            <a:spLocks noGrp="1"/>
          </p:cNvSpPr>
          <p:nvPr>
            <p:ph idx="1"/>
          </p:nvPr>
        </p:nvSpPr>
        <p:spPr>
          <a:xfrm>
            <a:off x="457200" y="4149080"/>
            <a:ext cx="8229600" cy="1977083"/>
          </a:xfrm>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14" y="260648"/>
            <a:ext cx="834945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478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noAutofit/>
          </a:bodyPr>
          <a:lstStyle/>
          <a:p>
            <a:r>
              <a:rPr lang="en-US" sz="4000" b="1" dirty="0" err="1" smtClean="0">
                <a:solidFill>
                  <a:srgbClr val="FF0000"/>
                </a:solidFill>
              </a:rPr>
              <a:t>Javoblar</a:t>
            </a:r>
            <a:r>
              <a:rPr lang="en-US" sz="4000" b="1" dirty="0" smtClean="0">
                <a:solidFill>
                  <a:srgbClr val="FF0000"/>
                </a:solidFill>
              </a:rPr>
              <a:t>:</a:t>
            </a:r>
            <a:endParaRPr lang="ru-RU" sz="4000" b="1" dirty="0">
              <a:solidFill>
                <a:srgbClr val="FF0000"/>
              </a:solidFill>
            </a:endParaRPr>
          </a:p>
        </p:txBody>
      </p:sp>
      <p:sp>
        <p:nvSpPr>
          <p:cNvPr id="3" name="Объект 2"/>
          <p:cNvSpPr>
            <a:spLocks noGrp="1"/>
          </p:cNvSpPr>
          <p:nvPr>
            <p:ph idx="1"/>
          </p:nvPr>
        </p:nvSpPr>
        <p:spPr>
          <a:xfrm>
            <a:off x="457200" y="1772816"/>
            <a:ext cx="8229600" cy="4353347"/>
          </a:xfrm>
        </p:spPr>
        <p:txBody>
          <a:bodyPr>
            <a:normAutofit/>
          </a:bodyPr>
          <a:lstStyle/>
          <a:p>
            <a:r>
              <a:rPr lang="en-US" sz="2400" b="1" dirty="0" smtClean="0"/>
              <a:t>1. </a:t>
            </a:r>
          </a:p>
          <a:p>
            <a:r>
              <a:rPr lang="en-US" sz="2400" dirty="0" smtClean="0"/>
              <a:t>1</a:t>
            </a:r>
            <a:r>
              <a:rPr lang="en-US" sz="2400" dirty="0"/>
              <a:t>) 20 000 000 : 8 600 = 2 325,581395348 Dollar</a:t>
            </a:r>
            <a:endParaRPr lang="ru-RU" sz="2400" dirty="0"/>
          </a:p>
          <a:p>
            <a:r>
              <a:rPr lang="en-US" sz="2400" dirty="0"/>
              <a:t>2) 20 000 000 : 9840 = 2032,5203252033 </a:t>
            </a:r>
            <a:r>
              <a:rPr lang="en-US" sz="2400" dirty="0" err="1"/>
              <a:t>Yevro</a:t>
            </a:r>
            <a:endParaRPr lang="ru-RU" sz="2400" dirty="0"/>
          </a:p>
          <a:p>
            <a:r>
              <a:rPr lang="en-US" sz="2400" dirty="0"/>
              <a:t>3) 20 000 000 : 10 990 = 1819,8362147407 </a:t>
            </a:r>
            <a:r>
              <a:rPr lang="en-US" sz="2400" dirty="0" err="1"/>
              <a:t>Funt</a:t>
            </a:r>
            <a:r>
              <a:rPr lang="en-US" sz="2400" dirty="0"/>
              <a:t> sterling</a:t>
            </a:r>
            <a:endParaRPr lang="ru-RU" sz="2400" dirty="0"/>
          </a:p>
          <a:p>
            <a:r>
              <a:rPr lang="en-US" sz="2400" dirty="0"/>
              <a:t>4) 20 000 000 : 147 058,82352941 </a:t>
            </a:r>
            <a:r>
              <a:rPr lang="en-US" sz="2400" dirty="0" err="1"/>
              <a:t>Rubl</a:t>
            </a:r>
            <a:endParaRPr lang="ru-RU" sz="2400" dirty="0"/>
          </a:p>
          <a:p>
            <a:endParaRPr lang="en-US" sz="2400" dirty="0" smtClean="0"/>
          </a:p>
          <a:p>
            <a:r>
              <a:rPr lang="en-US" sz="2400" b="1" dirty="0" smtClean="0"/>
              <a:t>2. </a:t>
            </a:r>
          </a:p>
          <a:p>
            <a:r>
              <a:rPr lang="en-US" sz="2400" dirty="0" smtClean="0"/>
              <a:t>200 · 9660 = 1 932 000 </a:t>
            </a:r>
            <a:r>
              <a:rPr lang="en-US" sz="2400" dirty="0" err="1" smtClean="0"/>
              <a:t>so‘m</a:t>
            </a:r>
            <a:r>
              <a:rPr lang="en-US" sz="2400" dirty="0" smtClean="0"/>
              <a:t> </a:t>
            </a:r>
            <a:endParaRPr lang="ru-RU" sz="2400" dirty="0"/>
          </a:p>
        </p:txBody>
      </p:sp>
    </p:spTree>
    <p:extLst>
      <p:ext uri="{BB962C8B-B14F-4D97-AF65-F5344CB8AC3E}">
        <p14:creationId xmlns:p14="http://schemas.microsoft.com/office/powerpoint/2010/main" val="3221021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38338"/>
          </a:xfrm>
        </p:spPr>
        <p:txBody>
          <a:bodyPr>
            <a:noAutofit/>
          </a:bodyPr>
          <a:lstStyle/>
          <a:p>
            <a:r>
              <a:rPr lang="en-US" sz="2200" dirty="0" err="1"/>
              <a:t>Har</a:t>
            </a:r>
            <a:r>
              <a:rPr lang="en-US" sz="2200" dirty="0"/>
              <a:t> </a:t>
            </a:r>
            <a:r>
              <a:rPr lang="en-US" sz="2200" dirty="0" err="1"/>
              <a:t>bir</a:t>
            </a:r>
            <a:r>
              <a:rPr lang="en-US" sz="2200" dirty="0"/>
              <a:t> </a:t>
            </a:r>
            <a:r>
              <a:rPr lang="en-US" sz="2200" dirty="0" err="1"/>
              <a:t>davlat</a:t>
            </a:r>
            <a:r>
              <a:rPr lang="en-US" sz="2200" dirty="0"/>
              <a:t> </a:t>
            </a:r>
            <a:r>
              <a:rPr lang="en-US" sz="2200" dirty="0" err="1"/>
              <a:t>ichki</a:t>
            </a:r>
            <a:r>
              <a:rPr lang="en-US" sz="2200" dirty="0"/>
              <a:t> </a:t>
            </a:r>
            <a:r>
              <a:rPr lang="en-US" sz="2200" dirty="0" err="1"/>
              <a:t>bozorida</a:t>
            </a:r>
            <a:r>
              <a:rPr lang="en-US" sz="2200" dirty="0"/>
              <a:t> </a:t>
            </a:r>
            <a:r>
              <a:rPr lang="en-US" sz="2200" dirty="0" err="1"/>
              <a:t>savdo-sotiqni</a:t>
            </a:r>
            <a:r>
              <a:rPr lang="en-US" sz="2200" dirty="0"/>
              <a:t> </a:t>
            </a:r>
            <a:r>
              <a:rPr lang="en-US" sz="2200" dirty="0" err="1"/>
              <a:t>amalga</a:t>
            </a:r>
            <a:r>
              <a:rPr lang="en-US" sz="2200" dirty="0"/>
              <a:t> </a:t>
            </a:r>
            <a:r>
              <a:rPr lang="en-US" sz="2200" dirty="0" err="1"/>
              <a:t>oshirish</a:t>
            </a:r>
            <a:r>
              <a:rPr lang="en-US" sz="2200" dirty="0"/>
              <a:t> </a:t>
            </a:r>
            <a:r>
              <a:rPr lang="en-US" sz="2200" dirty="0" err="1"/>
              <a:t>uchun</a:t>
            </a:r>
            <a:r>
              <a:rPr lang="en-US" sz="2200" dirty="0"/>
              <a:t> </a:t>
            </a:r>
            <a:r>
              <a:rPr lang="en-US" sz="2200" dirty="0" err="1"/>
              <a:t>muomalaga</a:t>
            </a:r>
            <a:r>
              <a:rPr lang="en-US" sz="2200" dirty="0"/>
              <a:t> </a:t>
            </a:r>
            <a:r>
              <a:rPr lang="en-US" sz="2200" dirty="0" err="1"/>
              <a:t>o‘z</a:t>
            </a:r>
            <a:r>
              <a:rPr lang="en-US" sz="2200" dirty="0"/>
              <a:t> </a:t>
            </a:r>
            <a:r>
              <a:rPr lang="en-US" sz="2200" dirty="0" err="1"/>
              <a:t>pul</a:t>
            </a:r>
            <a:r>
              <a:rPr lang="en-US" sz="2200" dirty="0"/>
              <a:t> </a:t>
            </a:r>
            <a:r>
              <a:rPr lang="en-US" sz="2200" dirty="0" err="1"/>
              <a:t>birligi</a:t>
            </a:r>
            <a:r>
              <a:rPr lang="en-US" sz="2200" dirty="0"/>
              <a:t> — </a:t>
            </a:r>
            <a:r>
              <a:rPr lang="en-US" sz="2200" dirty="0" err="1"/>
              <a:t>milliy</a:t>
            </a:r>
            <a:r>
              <a:rPr lang="en-US" sz="2200" dirty="0"/>
              <a:t> </a:t>
            </a:r>
            <a:r>
              <a:rPr lang="en-US" sz="2200" dirty="0" err="1"/>
              <a:t>valutasini</a:t>
            </a:r>
            <a:r>
              <a:rPr lang="en-US" sz="2200" dirty="0"/>
              <a:t> </a:t>
            </a:r>
            <a:r>
              <a:rPr lang="en-US" sz="2200" dirty="0" err="1"/>
              <a:t>chiqaradi</a:t>
            </a:r>
            <a:r>
              <a:rPr lang="en-US" sz="2200" dirty="0"/>
              <a:t>. </a:t>
            </a:r>
            <a:r>
              <a:rPr lang="en-US" sz="2200" dirty="0" err="1"/>
              <a:t>Davlat</a:t>
            </a:r>
            <a:r>
              <a:rPr lang="en-US" sz="2200" dirty="0"/>
              <a:t> </a:t>
            </a:r>
            <a:r>
              <a:rPr lang="en-US" sz="2200" dirty="0" err="1"/>
              <a:t>hududida</a:t>
            </a:r>
            <a:r>
              <a:rPr lang="en-US" sz="2200" dirty="0"/>
              <a:t> </a:t>
            </a:r>
            <a:r>
              <a:rPr lang="en-US" sz="2200" dirty="0" err="1"/>
              <a:t>milliy</a:t>
            </a:r>
            <a:r>
              <a:rPr lang="en-US" sz="2200" dirty="0"/>
              <a:t> </a:t>
            </a:r>
            <a:r>
              <a:rPr lang="en-US" sz="2200" dirty="0" err="1"/>
              <a:t>valutada</a:t>
            </a:r>
            <a:r>
              <a:rPr lang="en-US" sz="2200" dirty="0"/>
              <a:t> </a:t>
            </a:r>
            <a:r>
              <a:rPr lang="en-US" sz="2200" dirty="0" err="1"/>
              <a:t>savdo-sotiq</a:t>
            </a:r>
            <a:r>
              <a:rPr lang="en-US" sz="2200" dirty="0"/>
              <a:t> </a:t>
            </a:r>
            <a:r>
              <a:rPr lang="en-US" sz="2200" dirty="0" err="1"/>
              <a:t>qilinadi</a:t>
            </a:r>
            <a:r>
              <a:rPr lang="en-US" sz="2200" dirty="0"/>
              <a:t>. </a:t>
            </a:r>
            <a:r>
              <a:rPr lang="en-US" sz="2200" dirty="0" err="1"/>
              <a:t>O‘zbekistonga</a:t>
            </a:r>
            <a:r>
              <a:rPr lang="en-US" sz="2200" dirty="0"/>
              <a:t> </a:t>
            </a:r>
            <a:r>
              <a:rPr lang="en-US" sz="2200" dirty="0" err="1"/>
              <a:t>Germaniyadan</a:t>
            </a:r>
            <a:r>
              <a:rPr lang="en-US" sz="2200" dirty="0"/>
              <a:t> </a:t>
            </a:r>
            <a:r>
              <a:rPr lang="en-US" sz="2200" dirty="0" err="1"/>
              <a:t>asbob-uskunalarni</a:t>
            </a:r>
            <a:r>
              <a:rPr lang="en-US" sz="2200" dirty="0"/>
              <a:t> </a:t>
            </a:r>
            <a:r>
              <a:rPr lang="en-US" sz="2200" dirty="0" err="1"/>
              <a:t>sotib</a:t>
            </a:r>
            <a:r>
              <a:rPr lang="en-US" sz="2200" dirty="0"/>
              <a:t> </a:t>
            </a:r>
            <a:r>
              <a:rPr lang="en-US" sz="2200" dirty="0" err="1"/>
              <a:t>olish</a:t>
            </a:r>
            <a:r>
              <a:rPr lang="en-US" sz="2200" dirty="0"/>
              <a:t> </a:t>
            </a:r>
            <a:r>
              <a:rPr lang="en-US" sz="2200" dirty="0" err="1"/>
              <a:t>uchun</a:t>
            </a:r>
            <a:r>
              <a:rPr lang="en-US" sz="2200" dirty="0"/>
              <a:t> </a:t>
            </a:r>
            <a:r>
              <a:rPr lang="en-US" sz="2200" dirty="0" err="1"/>
              <a:t>yevro</a:t>
            </a:r>
            <a:r>
              <a:rPr lang="en-US" sz="2200" dirty="0"/>
              <a:t> </a:t>
            </a:r>
            <a:r>
              <a:rPr lang="en-US" sz="2200" dirty="0" err="1"/>
              <a:t>kerak</a:t>
            </a:r>
            <a:r>
              <a:rPr lang="en-US" sz="2200" dirty="0"/>
              <a:t>. </a:t>
            </a:r>
            <a:r>
              <a:rPr lang="en-US" sz="2200" dirty="0" err="1"/>
              <a:t>Germaniyaga</a:t>
            </a:r>
            <a:r>
              <a:rPr lang="en-US" sz="2200" dirty="0"/>
              <a:t> </a:t>
            </a:r>
            <a:r>
              <a:rPr lang="en-US" sz="2200" dirty="0" err="1"/>
              <a:t>O‘zbekistondan</a:t>
            </a:r>
            <a:r>
              <a:rPr lang="en-US" sz="2200" dirty="0"/>
              <a:t> </a:t>
            </a:r>
            <a:r>
              <a:rPr lang="en-US" sz="2200" dirty="0" err="1"/>
              <a:t>paxta</a:t>
            </a:r>
            <a:r>
              <a:rPr lang="en-US" sz="2200" dirty="0"/>
              <a:t> </a:t>
            </a:r>
            <a:r>
              <a:rPr lang="en-US" sz="2200" dirty="0" err="1"/>
              <a:t>tolasi</a:t>
            </a:r>
            <a:r>
              <a:rPr lang="en-US" sz="2200" dirty="0"/>
              <a:t> </a:t>
            </a:r>
            <a:r>
              <a:rPr lang="en-US" sz="2200" dirty="0" err="1"/>
              <a:t>sotib</a:t>
            </a:r>
            <a:r>
              <a:rPr lang="en-US" sz="2200" dirty="0"/>
              <a:t> </a:t>
            </a:r>
            <a:r>
              <a:rPr lang="en-US" sz="2200" dirty="0" err="1"/>
              <a:t>olish</a:t>
            </a:r>
            <a:r>
              <a:rPr lang="en-US" sz="2200" dirty="0"/>
              <a:t> </a:t>
            </a:r>
            <a:r>
              <a:rPr lang="en-US" sz="2200" dirty="0" err="1"/>
              <a:t>uchun</a:t>
            </a:r>
            <a:r>
              <a:rPr lang="en-US" sz="2200" dirty="0"/>
              <a:t> </a:t>
            </a:r>
            <a:r>
              <a:rPr lang="en-US" sz="2200" dirty="0" err="1"/>
              <a:t>esa</a:t>
            </a:r>
            <a:r>
              <a:rPr lang="en-US" sz="2200" dirty="0"/>
              <a:t> </a:t>
            </a:r>
            <a:r>
              <a:rPr lang="en-US" sz="2200" dirty="0" err="1"/>
              <a:t>o‘zbek</a:t>
            </a:r>
            <a:r>
              <a:rPr lang="en-US" sz="2200" dirty="0"/>
              <a:t> </a:t>
            </a:r>
            <a:r>
              <a:rPr lang="en-US" sz="2200" dirty="0" err="1"/>
              <a:t>so‘mi</a:t>
            </a:r>
            <a:r>
              <a:rPr lang="en-US" sz="2200" dirty="0"/>
              <a:t> </a:t>
            </a:r>
            <a:r>
              <a:rPr lang="en-US" sz="2200" dirty="0" err="1"/>
              <a:t>kerak</a:t>
            </a:r>
            <a:r>
              <a:rPr lang="en-US" sz="2200" dirty="0"/>
              <a:t> </a:t>
            </a:r>
            <a:r>
              <a:rPr lang="en-US" sz="2200" dirty="0" err="1"/>
              <a:t>bo‘ladi</a:t>
            </a:r>
            <a:r>
              <a:rPr lang="en-US" sz="2200" dirty="0"/>
              <a:t>. </a:t>
            </a:r>
            <a:r>
              <a:rPr lang="en-US" sz="2200" dirty="0" err="1"/>
              <a:t>Demak</a:t>
            </a:r>
            <a:r>
              <a:rPr lang="en-US" sz="2200" dirty="0"/>
              <a:t>, </a:t>
            </a:r>
            <a:r>
              <a:rPr lang="en-US" sz="2200" dirty="0" err="1"/>
              <a:t>xalqaro</a:t>
            </a:r>
            <a:r>
              <a:rPr lang="en-US" sz="2200" dirty="0"/>
              <a:t> </a:t>
            </a:r>
            <a:r>
              <a:rPr lang="en-US" sz="2200" dirty="0" err="1"/>
              <a:t>bozorda</a:t>
            </a:r>
            <a:r>
              <a:rPr lang="en-US" sz="2200" dirty="0"/>
              <a:t> </a:t>
            </a:r>
            <a:r>
              <a:rPr lang="en-US" sz="2200" dirty="0" err="1"/>
              <a:t>savdo-sotiqni</a:t>
            </a:r>
            <a:r>
              <a:rPr lang="en-US" sz="2200" dirty="0"/>
              <a:t> </a:t>
            </a:r>
            <a:r>
              <a:rPr lang="en-US" sz="2200" dirty="0" err="1"/>
              <a:t>turli</a:t>
            </a:r>
            <a:r>
              <a:rPr lang="en-US" sz="2200" dirty="0"/>
              <a:t> </a:t>
            </a:r>
            <a:r>
              <a:rPr lang="en-US" sz="2200" dirty="0" err="1"/>
              <a:t>xil</a:t>
            </a:r>
            <a:r>
              <a:rPr lang="en-US" sz="2200" dirty="0"/>
              <a:t> </a:t>
            </a:r>
            <a:r>
              <a:rPr lang="en-US" sz="2200" dirty="0" err="1"/>
              <a:t>davlatlarning</a:t>
            </a:r>
            <a:r>
              <a:rPr lang="en-US" sz="2200" dirty="0"/>
              <a:t> </a:t>
            </a:r>
            <a:r>
              <a:rPr lang="en-US" sz="2200" dirty="0" err="1"/>
              <a:t>valutalarida</a:t>
            </a:r>
            <a:r>
              <a:rPr lang="en-US" sz="2200" dirty="0"/>
              <a:t> </a:t>
            </a:r>
            <a:r>
              <a:rPr lang="en-US" sz="2200" dirty="0" err="1"/>
              <a:t>olib</a:t>
            </a:r>
            <a:r>
              <a:rPr lang="en-US" sz="2200" dirty="0"/>
              <a:t> </a:t>
            </a:r>
            <a:r>
              <a:rPr lang="en-US" sz="2200" dirty="0" err="1"/>
              <a:t>borishga</a:t>
            </a:r>
            <a:r>
              <a:rPr lang="en-US" sz="2200" dirty="0"/>
              <a:t> </a:t>
            </a:r>
            <a:r>
              <a:rPr lang="en-US" sz="2200" dirty="0" err="1"/>
              <a:t>to‘g‘ri</a:t>
            </a:r>
            <a:r>
              <a:rPr lang="en-US" sz="2200" dirty="0"/>
              <a:t> </a:t>
            </a:r>
            <a:r>
              <a:rPr lang="en-US" sz="2200" dirty="0" err="1"/>
              <a:t>keladi</a:t>
            </a:r>
            <a:r>
              <a:rPr lang="en-US" sz="2200" dirty="0"/>
              <a:t>. </a:t>
            </a:r>
            <a:r>
              <a:rPr lang="en-US" sz="2200" dirty="0" err="1"/>
              <a:t>Natijada</a:t>
            </a:r>
            <a:r>
              <a:rPr lang="en-US" sz="2200" dirty="0"/>
              <a:t> </a:t>
            </a:r>
            <a:r>
              <a:rPr lang="en-US" sz="2200" dirty="0" err="1"/>
              <a:t>bir</a:t>
            </a:r>
            <a:r>
              <a:rPr lang="en-US" sz="2200" dirty="0"/>
              <a:t> </a:t>
            </a:r>
            <a:r>
              <a:rPr lang="en-US" sz="2200" dirty="0" err="1"/>
              <a:t>davlat</a:t>
            </a:r>
            <a:r>
              <a:rPr lang="en-US" sz="2200" dirty="0"/>
              <a:t> </a:t>
            </a:r>
            <a:r>
              <a:rPr lang="en-US" sz="2200" dirty="0" err="1"/>
              <a:t>valutasini</a:t>
            </a:r>
            <a:r>
              <a:rPr lang="en-US" sz="2200" dirty="0"/>
              <a:t> </a:t>
            </a:r>
            <a:r>
              <a:rPr lang="en-US" sz="2200" dirty="0" err="1"/>
              <a:t>ikkinchi</a:t>
            </a:r>
            <a:r>
              <a:rPr lang="en-US" sz="2200" dirty="0"/>
              <a:t> </a:t>
            </a:r>
            <a:r>
              <a:rPr lang="en-US" sz="2200" dirty="0" err="1"/>
              <a:t>davlat</a:t>
            </a:r>
            <a:r>
              <a:rPr lang="en-US" sz="2200" dirty="0"/>
              <a:t> </a:t>
            </a:r>
            <a:r>
              <a:rPr lang="en-US" sz="2200" dirty="0" err="1"/>
              <a:t>valutasiga</a:t>
            </a:r>
            <a:r>
              <a:rPr lang="en-US" sz="2200" dirty="0"/>
              <a:t> </a:t>
            </a:r>
            <a:r>
              <a:rPr lang="en-US" sz="2200" dirty="0" err="1"/>
              <a:t>almashtirishga</a:t>
            </a:r>
            <a:r>
              <a:rPr lang="en-US" sz="2200" dirty="0"/>
              <a:t> </a:t>
            </a:r>
            <a:r>
              <a:rPr lang="en-US" sz="2200" dirty="0" err="1"/>
              <a:t>ehtiyoj</a:t>
            </a:r>
            <a:r>
              <a:rPr lang="en-US" sz="2200" dirty="0"/>
              <a:t> </a:t>
            </a:r>
            <a:r>
              <a:rPr lang="en-US" sz="2200" dirty="0" err="1"/>
              <a:t>tug‘iladi</a:t>
            </a:r>
            <a:r>
              <a:rPr lang="en-US" sz="2200" dirty="0"/>
              <a:t>. </a:t>
            </a:r>
            <a:endParaRPr lang="ru-RU" sz="2200" dirty="0"/>
          </a:p>
        </p:txBody>
      </p:sp>
      <p:sp>
        <p:nvSpPr>
          <p:cNvPr id="3" name="Объект 2"/>
          <p:cNvSpPr>
            <a:spLocks noGrp="1"/>
          </p:cNvSpPr>
          <p:nvPr>
            <p:ph idx="1"/>
          </p:nvPr>
        </p:nvSpPr>
        <p:spPr>
          <a:xfrm>
            <a:off x="457200" y="2996952"/>
            <a:ext cx="8229600" cy="3129211"/>
          </a:xfrm>
        </p:spPr>
        <p:txBody>
          <a:bodyPr/>
          <a:lstStyle/>
          <a:p>
            <a:endParaRPr lang="ru-RU" dirty="0"/>
          </a:p>
        </p:txBody>
      </p:sp>
      <p:pic>
        <p:nvPicPr>
          <p:cNvPr id="7170" name="Picture 2" descr="G:\Учебник\Economic\tashqi-ichi-09_12_2021 O'zbekiston va Germaniya tashqi savdo aylanmasiqrstat.uz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03" y="3248349"/>
            <a:ext cx="4465337" cy="334900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Фото\10-класс  География\Центральная Азия\Сум\1280px-UzbekistanP81-500sum-1999-donatedoy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956700"/>
            <a:ext cx="3025109" cy="164065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D:\Фото\10-класс  География\Центральная Азия\Сум\1280px-UzbekistanP80-200sum-1997-donatedoy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248349"/>
            <a:ext cx="3025109" cy="164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83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78298"/>
          </a:xfrm>
        </p:spPr>
        <p:txBody>
          <a:bodyPr>
            <a:noAutofit/>
          </a:bodyPr>
          <a:lstStyle/>
          <a:p>
            <a:endParaRPr lang="ru-RU" sz="2000" dirty="0"/>
          </a:p>
        </p:txBody>
      </p:sp>
      <p:sp>
        <p:nvSpPr>
          <p:cNvPr id="3" name="Объект 2"/>
          <p:cNvSpPr>
            <a:spLocks noGrp="1"/>
          </p:cNvSpPr>
          <p:nvPr>
            <p:ph idx="1"/>
          </p:nvPr>
        </p:nvSpPr>
        <p:spPr>
          <a:xfrm>
            <a:off x="457200" y="2996952"/>
            <a:ext cx="8229600" cy="3129211"/>
          </a:xfrm>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361950"/>
            <a:ext cx="8293929" cy="335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G:\Учебник\Economic\srthshststrh-13   kun.u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229" y="3940851"/>
            <a:ext cx="4094779" cy="250600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5801" y="3940851"/>
            <a:ext cx="3755873" cy="250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602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866330"/>
          </a:xfrm>
        </p:spPr>
        <p:txBody>
          <a:bodyPr>
            <a:noAutofit/>
          </a:bodyPr>
          <a:lstStyle/>
          <a:p>
            <a:endParaRPr lang="ru-RU" sz="2400" dirty="0"/>
          </a:p>
        </p:txBody>
      </p:sp>
      <p:sp>
        <p:nvSpPr>
          <p:cNvPr id="3" name="Объект 2"/>
          <p:cNvSpPr>
            <a:spLocks noGrp="1"/>
          </p:cNvSpPr>
          <p:nvPr>
            <p:ph idx="1"/>
          </p:nvPr>
        </p:nvSpPr>
        <p:spPr>
          <a:xfrm>
            <a:off x="457200" y="3429000"/>
            <a:ext cx="8229600" cy="2697163"/>
          </a:xfrm>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209" y="320937"/>
            <a:ext cx="8448264" cy="291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G:\Учебник\Economic\1100__SVgANYZgugtJfADgOWU30Ah0g-b2CnTn  review.u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584113"/>
            <a:ext cx="3693108" cy="27698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Учебник\Economic\919b1552-66a3-4fdf-a78d-6b6048e273f7-680x453  Konvertatsiya    daryo.uz.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584112"/>
            <a:ext cx="4108979" cy="273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436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866330"/>
          </a:xfrm>
        </p:spPr>
        <p:txBody>
          <a:bodyPr>
            <a:noAutofit/>
          </a:bodyPr>
          <a:lstStyle/>
          <a:p>
            <a:r>
              <a:rPr lang="en-US" sz="2400" dirty="0"/>
              <a:t>Agar </a:t>
            </a:r>
            <a:r>
              <a:rPr lang="en-US" sz="2400" dirty="0" err="1"/>
              <a:t>Rossiyaning</a:t>
            </a:r>
            <a:r>
              <a:rPr lang="en-US" sz="2400" dirty="0"/>
              <a:t> </a:t>
            </a:r>
            <a:r>
              <a:rPr lang="en-US" sz="2400" dirty="0" err="1"/>
              <a:t>O‘zbekiston</a:t>
            </a:r>
            <a:r>
              <a:rPr lang="en-US" sz="2400" dirty="0"/>
              <a:t> </a:t>
            </a:r>
            <a:r>
              <a:rPr lang="en-US" sz="2400" dirty="0" err="1"/>
              <a:t>tovarlariga</a:t>
            </a:r>
            <a:r>
              <a:rPr lang="en-US" sz="2400" dirty="0"/>
              <a:t> </a:t>
            </a:r>
            <a:r>
              <a:rPr lang="en-US" sz="2400" dirty="0" err="1"/>
              <a:t>bo‘lgan</a:t>
            </a:r>
            <a:r>
              <a:rPr lang="en-US" sz="2400" dirty="0"/>
              <a:t> </a:t>
            </a:r>
            <a:r>
              <a:rPr lang="en-US" sz="2400" dirty="0" err="1"/>
              <a:t>talabi</a:t>
            </a:r>
            <a:r>
              <a:rPr lang="en-US" sz="2400" dirty="0"/>
              <a:t> </a:t>
            </a:r>
            <a:r>
              <a:rPr lang="en-US" sz="2400" dirty="0" err="1"/>
              <a:t>O‘zbekistonning</a:t>
            </a:r>
            <a:r>
              <a:rPr lang="en-US" sz="2400" dirty="0"/>
              <a:t> </a:t>
            </a:r>
            <a:r>
              <a:rPr lang="en-US" sz="2400" dirty="0" err="1"/>
              <a:t>Rossiya</a:t>
            </a:r>
            <a:r>
              <a:rPr lang="en-US" sz="2400" dirty="0"/>
              <a:t> </a:t>
            </a:r>
            <a:r>
              <a:rPr lang="en-US" sz="2400" dirty="0" err="1"/>
              <a:t>tovarlariga</a:t>
            </a:r>
            <a:r>
              <a:rPr lang="en-US" sz="2400" dirty="0"/>
              <a:t> </a:t>
            </a:r>
            <a:r>
              <a:rPr lang="en-US" sz="2400" dirty="0" err="1"/>
              <a:t>bo‘lgan</a:t>
            </a:r>
            <a:r>
              <a:rPr lang="en-US" sz="2400" dirty="0"/>
              <a:t> </a:t>
            </a:r>
            <a:r>
              <a:rPr lang="en-US" sz="2400" dirty="0" err="1"/>
              <a:t>talabidan</a:t>
            </a:r>
            <a:r>
              <a:rPr lang="en-US" sz="2400" dirty="0"/>
              <a:t> </a:t>
            </a:r>
            <a:r>
              <a:rPr lang="en-US" sz="2400" dirty="0" err="1"/>
              <a:t>kamaysa</a:t>
            </a:r>
            <a:r>
              <a:rPr lang="en-US" sz="2400" dirty="0"/>
              <a:t>, </a:t>
            </a:r>
            <a:r>
              <a:rPr lang="en-US" sz="2400" dirty="0" err="1"/>
              <a:t>Rossiya</a:t>
            </a:r>
            <a:r>
              <a:rPr lang="en-US" sz="2400" dirty="0"/>
              <a:t> </a:t>
            </a:r>
            <a:r>
              <a:rPr lang="en-US" sz="2400" dirty="0" err="1"/>
              <a:t>rublining</a:t>
            </a:r>
            <a:r>
              <a:rPr lang="en-US" sz="2400" dirty="0"/>
              <a:t> </a:t>
            </a:r>
            <a:r>
              <a:rPr lang="en-US" sz="2400" dirty="0" err="1" smtClean="0"/>
              <a:t>O‘zbekiston</a:t>
            </a:r>
            <a:r>
              <a:rPr lang="en-US" sz="2400" dirty="0"/>
              <a:t> </a:t>
            </a:r>
            <a:r>
              <a:rPr lang="en-US" sz="2400" dirty="0" err="1" smtClean="0"/>
              <a:t>bir</a:t>
            </a:r>
            <a:r>
              <a:rPr lang="en-US" sz="2400" dirty="0" smtClean="0"/>
              <a:t> </a:t>
            </a:r>
            <a:r>
              <a:rPr lang="en-US" sz="2400" dirty="0" err="1"/>
              <a:t>rubl</a:t>
            </a:r>
            <a:r>
              <a:rPr lang="en-US" sz="2400" dirty="0"/>
              <a:t> </a:t>
            </a:r>
            <a:r>
              <a:rPr lang="en-US" sz="2400" dirty="0" err="1"/>
              <a:t>oldin</a:t>
            </a:r>
            <a:r>
              <a:rPr lang="en-US" sz="2400" dirty="0"/>
              <a:t> 100 </a:t>
            </a:r>
            <a:r>
              <a:rPr lang="en-US" sz="2400" dirty="0" err="1"/>
              <a:t>so‘m</a:t>
            </a:r>
            <a:r>
              <a:rPr lang="en-US" sz="2400" dirty="0"/>
              <a:t> </a:t>
            </a:r>
            <a:r>
              <a:rPr lang="en-US" sz="2400" dirty="0" err="1"/>
              <a:t>turgan</a:t>
            </a:r>
            <a:r>
              <a:rPr lang="en-US" sz="2400" dirty="0"/>
              <a:t> </a:t>
            </a:r>
            <a:r>
              <a:rPr lang="en-US" sz="2400" dirty="0" err="1"/>
              <a:t>bo‘lsa</a:t>
            </a:r>
            <a:r>
              <a:rPr lang="en-US" sz="2400" dirty="0"/>
              <a:t>, </a:t>
            </a:r>
            <a:r>
              <a:rPr lang="en-US" sz="2400" dirty="0" err="1"/>
              <a:t>endi</a:t>
            </a:r>
            <a:r>
              <a:rPr lang="en-US" sz="2400" dirty="0"/>
              <a:t> 102 </a:t>
            </a:r>
            <a:r>
              <a:rPr lang="en-US" sz="2400" dirty="0" err="1"/>
              <a:t>so‘m</a:t>
            </a:r>
            <a:r>
              <a:rPr lang="en-US" sz="2400" dirty="0"/>
              <a:t> </a:t>
            </a:r>
            <a:r>
              <a:rPr lang="en-US" sz="2400" dirty="0" err="1"/>
              <a:t>bo‘ladi</a:t>
            </a:r>
            <a:r>
              <a:rPr lang="en-US" sz="2400" dirty="0"/>
              <a:t>. </a:t>
            </a:r>
            <a:r>
              <a:rPr lang="en-US" sz="2400" dirty="0" err="1"/>
              <a:t>Aksincha</a:t>
            </a:r>
            <a:r>
              <a:rPr lang="en-US" sz="2400" dirty="0"/>
              <a:t> </a:t>
            </a:r>
            <a:r>
              <a:rPr lang="en-US" sz="2400" dirty="0" err="1"/>
              <a:t>bo‘lsa</a:t>
            </a:r>
            <a:r>
              <a:rPr lang="en-US" sz="2400" dirty="0"/>
              <a:t>, </a:t>
            </a:r>
            <a:r>
              <a:rPr lang="en-US" sz="2400" dirty="0" err="1"/>
              <a:t>rublning</a:t>
            </a:r>
            <a:r>
              <a:rPr lang="en-US" sz="2400" dirty="0"/>
              <a:t> </a:t>
            </a:r>
            <a:r>
              <a:rPr lang="en-US" sz="2400" dirty="0" err="1"/>
              <a:t>kursi</a:t>
            </a:r>
            <a:r>
              <a:rPr lang="en-US" sz="2400" dirty="0"/>
              <a:t> </a:t>
            </a:r>
            <a:r>
              <a:rPr lang="en-US" sz="2400" dirty="0" err="1"/>
              <a:t>tushadi</a:t>
            </a:r>
            <a:r>
              <a:rPr lang="en-US" sz="2400" dirty="0"/>
              <a:t>. </a:t>
            </a:r>
            <a:r>
              <a:rPr lang="en-US" sz="2400" dirty="0" err="1"/>
              <a:t>Ba’zida</a:t>
            </a:r>
            <a:r>
              <a:rPr lang="en-US" sz="2400" dirty="0"/>
              <a:t> </a:t>
            </a:r>
            <a:r>
              <a:rPr lang="en-US" sz="2400" dirty="0" err="1"/>
              <a:t>davlat</a:t>
            </a:r>
            <a:r>
              <a:rPr lang="en-US" sz="2400" dirty="0"/>
              <a:t> </a:t>
            </a:r>
            <a:r>
              <a:rPr lang="en-US" sz="2400" dirty="0" err="1"/>
              <a:t>tashqi</a:t>
            </a:r>
            <a:r>
              <a:rPr lang="en-US" sz="2400" dirty="0"/>
              <a:t> </a:t>
            </a:r>
            <a:r>
              <a:rPr lang="en-US" sz="2400" dirty="0" err="1"/>
              <a:t>savdoni</a:t>
            </a:r>
            <a:r>
              <a:rPr lang="en-US" sz="2400" dirty="0"/>
              <a:t> </a:t>
            </a:r>
            <a:r>
              <a:rPr lang="en-US" sz="2400" dirty="0" err="1"/>
              <a:t>tartibga</a:t>
            </a:r>
            <a:r>
              <a:rPr lang="en-US" sz="2400" dirty="0"/>
              <a:t> </a:t>
            </a:r>
            <a:r>
              <a:rPr lang="en-US" sz="2400" dirty="0" err="1"/>
              <a:t>solish</a:t>
            </a:r>
            <a:r>
              <a:rPr lang="en-US" sz="2400" dirty="0"/>
              <a:t>, </a:t>
            </a:r>
            <a:r>
              <a:rPr lang="en-US" sz="2400" dirty="0" err="1"/>
              <a:t>mamlakat</a:t>
            </a:r>
            <a:r>
              <a:rPr lang="en-US" sz="2400" dirty="0"/>
              <a:t> </a:t>
            </a:r>
            <a:r>
              <a:rPr lang="en-US" sz="2400" dirty="0" err="1"/>
              <a:t>ichki</a:t>
            </a:r>
            <a:r>
              <a:rPr lang="en-US" sz="2400" dirty="0"/>
              <a:t> </a:t>
            </a:r>
            <a:r>
              <a:rPr lang="en-US" sz="2400" dirty="0" err="1"/>
              <a:t>bozorini</a:t>
            </a:r>
            <a:r>
              <a:rPr lang="en-US" sz="2400" dirty="0"/>
              <a:t> </a:t>
            </a:r>
            <a:r>
              <a:rPr lang="en-US" sz="2400" dirty="0" err="1"/>
              <a:t>himoya</a:t>
            </a:r>
            <a:r>
              <a:rPr lang="en-US" sz="2400" dirty="0"/>
              <a:t> </a:t>
            </a:r>
            <a:r>
              <a:rPr lang="en-US" sz="2400" dirty="0" err="1"/>
              <a:t>qilish</a:t>
            </a:r>
            <a:r>
              <a:rPr lang="en-US" sz="2400" dirty="0"/>
              <a:t> </a:t>
            </a:r>
            <a:r>
              <a:rPr lang="en-US" sz="2400" dirty="0" err="1"/>
              <a:t>maqsadida</a:t>
            </a:r>
            <a:r>
              <a:rPr lang="en-US" sz="2400" dirty="0"/>
              <a:t>, </a:t>
            </a:r>
            <a:r>
              <a:rPr lang="en-US" sz="2400" dirty="0" err="1"/>
              <a:t>valuta</a:t>
            </a:r>
            <a:r>
              <a:rPr lang="en-US" sz="2400" dirty="0"/>
              <a:t> </a:t>
            </a:r>
            <a:r>
              <a:rPr lang="en-US" sz="2400" dirty="0" err="1"/>
              <a:t>kurslarini</a:t>
            </a:r>
            <a:r>
              <a:rPr lang="en-US" sz="2400" dirty="0"/>
              <a:t> </a:t>
            </a:r>
            <a:r>
              <a:rPr lang="en-US" sz="2400" dirty="0" err="1"/>
              <a:t>rasmiy</a:t>
            </a:r>
            <a:r>
              <a:rPr lang="en-US" sz="2400" dirty="0"/>
              <a:t> </a:t>
            </a:r>
            <a:r>
              <a:rPr lang="en-US" sz="2400" dirty="0" err="1"/>
              <a:t>ravishda</a:t>
            </a:r>
            <a:r>
              <a:rPr lang="en-US" sz="2400" dirty="0"/>
              <a:t> </a:t>
            </a:r>
            <a:r>
              <a:rPr lang="en-US" sz="2400" dirty="0" err="1"/>
              <a:t>oshirishi</a:t>
            </a:r>
            <a:r>
              <a:rPr lang="en-US" sz="2400" dirty="0"/>
              <a:t> </a:t>
            </a:r>
            <a:r>
              <a:rPr lang="en-US" sz="2400" dirty="0" err="1"/>
              <a:t>yoki</a:t>
            </a:r>
            <a:r>
              <a:rPr lang="en-US" sz="2400" dirty="0"/>
              <a:t> </a:t>
            </a:r>
            <a:r>
              <a:rPr lang="en-US" sz="2400" dirty="0" err="1"/>
              <a:t>kamaytirishi</a:t>
            </a:r>
            <a:r>
              <a:rPr lang="en-US" sz="2400" dirty="0"/>
              <a:t> ham </a:t>
            </a:r>
            <a:r>
              <a:rPr lang="en-US" sz="2400" dirty="0" err="1"/>
              <a:t>mumkin</a:t>
            </a:r>
            <a:r>
              <a:rPr lang="en-US" sz="2400" dirty="0"/>
              <a:t>. </a:t>
            </a:r>
            <a:endParaRPr lang="ru-RU" sz="2400" dirty="0"/>
          </a:p>
        </p:txBody>
      </p:sp>
      <p:sp>
        <p:nvSpPr>
          <p:cNvPr id="3" name="Объект 2"/>
          <p:cNvSpPr>
            <a:spLocks noGrp="1"/>
          </p:cNvSpPr>
          <p:nvPr>
            <p:ph idx="1"/>
          </p:nvPr>
        </p:nvSpPr>
        <p:spPr>
          <a:xfrm>
            <a:off x="457200" y="3429000"/>
            <a:ext cx="8229600" cy="2697163"/>
          </a:xfrm>
        </p:spPr>
        <p:txBody>
          <a:bodyPr/>
          <a:lstStyle/>
          <a:p>
            <a:endParaRPr lang="ru-RU" dirty="0"/>
          </a:p>
        </p:txBody>
      </p:sp>
      <p:pic>
        <p:nvPicPr>
          <p:cNvPr id="8194" name="Picture 2" descr="G:\Учебник\Economic\920__95_1748224853 Rubl kursi keskin pasaydixabar.uz   .jpg"/>
          <p:cNvPicPr>
            <a:picLocks noChangeAspect="1" noChangeArrowheads="1"/>
          </p:cNvPicPr>
          <p:nvPr/>
        </p:nvPicPr>
        <p:blipFill rotWithShape="1">
          <a:blip r:embed="rId2">
            <a:extLst>
              <a:ext uri="{28A0092B-C50C-407E-A947-70E740481C1C}">
                <a14:useLocalDpi xmlns:a14="http://schemas.microsoft.com/office/drawing/2010/main" val="0"/>
              </a:ext>
            </a:extLst>
          </a:blip>
          <a:srcRect l="9194" r="3340"/>
          <a:stretch/>
        </p:blipFill>
        <p:spPr bwMode="auto">
          <a:xfrm>
            <a:off x="4572001" y="3588202"/>
            <a:ext cx="4032448" cy="259580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G:\Учебник\Economic\dehYFIt0iV0kH2WYPJm_UoUostO2my74  kun.uz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588202"/>
            <a:ext cx="3892716" cy="259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964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b="1" dirty="0" smtClean="0">
                <a:solidFill>
                  <a:srgbClr val="FF0000"/>
                </a:solidFill>
              </a:rPr>
              <a:t>BILIMINGIZNI SINAB KO‘RING !</a:t>
            </a:r>
            <a:endParaRPr lang="ru-RU" sz="3600" dirty="0">
              <a:solidFill>
                <a:srgbClr val="FF0000"/>
              </a:solidFill>
            </a:endParaRPr>
          </a:p>
        </p:txBody>
      </p:sp>
      <p:sp>
        <p:nvSpPr>
          <p:cNvPr id="3" name="Объект 2"/>
          <p:cNvSpPr>
            <a:spLocks noGrp="1"/>
          </p:cNvSpPr>
          <p:nvPr>
            <p:ph idx="1"/>
          </p:nvPr>
        </p:nvSpPr>
        <p:spPr/>
        <p:txBody>
          <a:bodyPr>
            <a:normAutofit/>
          </a:bodyPr>
          <a:lstStyle/>
          <a:p>
            <a:r>
              <a:rPr lang="en-US" dirty="0" err="1"/>
              <a:t>Faraz</a:t>
            </a:r>
            <a:r>
              <a:rPr lang="en-US" dirty="0"/>
              <a:t> </a:t>
            </a:r>
            <a:r>
              <a:rPr lang="en-US" dirty="0" err="1"/>
              <a:t>qilaylik</a:t>
            </a:r>
            <a:r>
              <a:rPr lang="en-US" dirty="0"/>
              <a:t>, </a:t>
            </a:r>
            <a:r>
              <a:rPr lang="en-US" dirty="0" err="1"/>
              <a:t>kecha</a:t>
            </a:r>
            <a:r>
              <a:rPr lang="en-US" dirty="0"/>
              <a:t> </a:t>
            </a:r>
            <a:r>
              <a:rPr lang="en-US" dirty="0" err="1"/>
              <a:t>Amerika</a:t>
            </a:r>
            <a:r>
              <a:rPr lang="en-US" dirty="0"/>
              <a:t> </a:t>
            </a:r>
            <a:r>
              <a:rPr lang="en-US" dirty="0" err="1"/>
              <a:t>banki</a:t>
            </a:r>
            <a:r>
              <a:rPr lang="en-US" dirty="0"/>
              <a:t> 14 </a:t>
            </a:r>
            <a:r>
              <a:rPr lang="en-US" dirty="0" err="1"/>
              <a:t>mln</a:t>
            </a:r>
            <a:r>
              <a:rPr lang="en-US" dirty="0"/>
              <a:t> </a:t>
            </a:r>
            <a:r>
              <a:rPr lang="en-US" dirty="0" err="1"/>
              <a:t>yevroni</a:t>
            </a:r>
            <a:r>
              <a:rPr lang="en-US" dirty="0"/>
              <a:t> 16 </a:t>
            </a:r>
            <a:r>
              <a:rPr lang="en-US" dirty="0" err="1"/>
              <a:t>mln</a:t>
            </a:r>
            <a:r>
              <a:rPr lang="en-US" dirty="0"/>
              <a:t> AQSH </a:t>
            </a:r>
            <a:r>
              <a:rPr lang="en-US" dirty="0" err="1"/>
              <a:t>dollarga</a:t>
            </a:r>
            <a:r>
              <a:rPr lang="en-US" dirty="0"/>
              <a:t>, </a:t>
            </a:r>
            <a:r>
              <a:rPr lang="en-US" dirty="0" err="1"/>
              <a:t>bugun</a:t>
            </a:r>
            <a:r>
              <a:rPr lang="en-US" dirty="0"/>
              <a:t> </a:t>
            </a:r>
            <a:r>
              <a:rPr lang="en-US" dirty="0" err="1"/>
              <a:t>esa</a:t>
            </a:r>
            <a:r>
              <a:rPr lang="en-US" dirty="0"/>
              <a:t> 20 </a:t>
            </a:r>
            <a:r>
              <a:rPr lang="en-US" dirty="0" err="1"/>
              <a:t>mln</a:t>
            </a:r>
            <a:r>
              <a:rPr lang="en-US" dirty="0"/>
              <a:t> AQSH </a:t>
            </a:r>
            <a:r>
              <a:rPr lang="en-US" dirty="0" err="1"/>
              <a:t>dollarni</a:t>
            </a:r>
            <a:r>
              <a:rPr lang="en-US" dirty="0"/>
              <a:t> 18 </a:t>
            </a:r>
            <a:r>
              <a:rPr lang="en-US" dirty="0" err="1"/>
              <a:t>mln</a:t>
            </a:r>
            <a:r>
              <a:rPr lang="en-US" dirty="0"/>
              <a:t> </a:t>
            </a:r>
            <a:r>
              <a:rPr lang="en-US" dirty="0" err="1"/>
              <a:t>yevroga</a:t>
            </a:r>
            <a:r>
              <a:rPr lang="en-US" dirty="0"/>
              <a:t> </a:t>
            </a:r>
            <a:r>
              <a:rPr lang="en-US" dirty="0" err="1"/>
              <a:t>almashtirdi</a:t>
            </a:r>
            <a:r>
              <a:rPr lang="en-US" dirty="0"/>
              <a:t>. </a:t>
            </a:r>
            <a:r>
              <a:rPr lang="en-US" dirty="0" err="1"/>
              <a:t>Buning</a:t>
            </a:r>
            <a:r>
              <a:rPr lang="en-US" dirty="0"/>
              <a:t> </a:t>
            </a:r>
            <a:r>
              <a:rPr lang="en-US" dirty="0" err="1"/>
              <a:t>natijasida</a:t>
            </a:r>
            <a:r>
              <a:rPr lang="en-US" dirty="0"/>
              <a:t>, </a:t>
            </a:r>
            <a:r>
              <a:rPr lang="en-US" dirty="0" err="1"/>
              <a:t>dollarning</a:t>
            </a:r>
            <a:r>
              <a:rPr lang="en-US" dirty="0"/>
              <a:t> </a:t>
            </a:r>
            <a:r>
              <a:rPr lang="en-US" dirty="0" err="1"/>
              <a:t>yevroga</a:t>
            </a:r>
            <a:r>
              <a:rPr lang="en-US" dirty="0"/>
              <a:t> </a:t>
            </a:r>
            <a:r>
              <a:rPr lang="en-US" dirty="0" err="1"/>
              <a:t>nisbatan</a:t>
            </a:r>
            <a:r>
              <a:rPr lang="en-US" dirty="0"/>
              <a:t> </a:t>
            </a:r>
            <a:r>
              <a:rPr lang="en-US" dirty="0" err="1"/>
              <a:t>kursi</a:t>
            </a:r>
            <a:r>
              <a:rPr lang="en-US" dirty="0"/>
              <a:t> </a:t>
            </a:r>
            <a:r>
              <a:rPr lang="en-US" dirty="0" err="1"/>
              <a:t>bugun</a:t>
            </a:r>
            <a:r>
              <a:rPr lang="en-US" dirty="0"/>
              <a:t> </a:t>
            </a:r>
            <a:r>
              <a:rPr lang="en-US" dirty="0" err="1"/>
              <a:t>kechagiga</a:t>
            </a:r>
            <a:r>
              <a:rPr lang="en-US" dirty="0"/>
              <a:t> </a:t>
            </a:r>
            <a:r>
              <a:rPr lang="en-US" dirty="0" err="1"/>
              <a:t>qaraganda</a:t>
            </a:r>
            <a:r>
              <a:rPr lang="en-US" dirty="0"/>
              <a:t> </a:t>
            </a:r>
            <a:r>
              <a:rPr lang="en-US" dirty="0" err="1"/>
              <a:t>oshdimi</a:t>
            </a:r>
            <a:r>
              <a:rPr lang="en-US" dirty="0"/>
              <a:t> </a:t>
            </a:r>
            <a:r>
              <a:rPr lang="en-US" dirty="0" err="1"/>
              <a:t>yoki</a:t>
            </a:r>
            <a:r>
              <a:rPr lang="en-US" dirty="0"/>
              <a:t> </a:t>
            </a:r>
            <a:r>
              <a:rPr lang="en-US" dirty="0" err="1"/>
              <a:t>kamaydimi</a:t>
            </a:r>
            <a:r>
              <a:rPr lang="en-US" dirty="0"/>
              <a:t>? </a:t>
            </a:r>
            <a:r>
              <a:rPr lang="en-US" dirty="0" err="1"/>
              <a:t>Qanchaga</a:t>
            </a:r>
            <a:r>
              <a:rPr lang="en-US" dirty="0"/>
              <a:t>?</a:t>
            </a:r>
            <a:endParaRPr lang="en-US" i="1" dirty="0" smtClean="0"/>
          </a:p>
        </p:txBody>
      </p:sp>
    </p:spTree>
    <p:extLst>
      <p:ext uri="{BB962C8B-B14F-4D97-AF65-F5344CB8AC3E}">
        <p14:creationId xmlns:p14="http://schemas.microsoft.com/office/powerpoint/2010/main" val="4277626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TotalTime>
  <Words>688</Words>
  <Application>Microsoft Office PowerPoint</Application>
  <PresentationFormat>Экран (4:3)</PresentationFormat>
  <Paragraphs>74</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ASSALOMU ALAYKUM !</vt:lpstr>
      <vt:lpstr>28-mavzu. Valyuta kursi. 29-mavzu. Jahon iqtisodiy muammolari</vt:lpstr>
      <vt:lpstr>Презентация PowerPoint</vt:lpstr>
      <vt:lpstr>Javoblar:</vt:lpstr>
      <vt:lpstr>Har bir davlat ichki bozorida savdo-sotiqni amalga oshirish uchun muomalaga o‘z pul birligi — milliy valutasini chiqaradi. Davlat hududida milliy valutada savdo-sotiq qilinadi. O‘zbekistonga Germaniyadan asbob-uskunalarni sotib olish uchun yevro kerak. Germaniyaga O‘zbekistondan paxta tolasi sotib olish uchun esa o‘zbek so‘mi kerak bo‘ladi. Demak, xalqaro bozorda savdo-sotiqni turli xil davlatlarning valutalarida olib borishga to‘g‘ri keladi. Natijada bir davlat valutasini ikkinchi davlat valutasiga almashtirishga ehtiyoj tug‘iladi. </vt:lpstr>
      <vt:lpstr>Презентация PowerPoint</vt:lpstr>
      <vt:lpstr>Презентация PowerPoint</vt:lpstr>
      <vt:lpstr>Agar Rossiyaning O‘zbekiston tovarlariga bo‘lgan talabi O‘zbekistonning Rossiya tovarlariga bo‘lgan talabidan kamaysa, Rossiya rublining O‘zbekiston bir rubl oldin 100 so‘m turgan bo‘lsa, endi 102 so‘m bo‘ladi. Aksincha bo‘lsa, rublning kursi tushadi. Ba’zida davlat tashqi savdoni tartibga solish, mamlakat ichki bozorini himoya qilish maqsadida, valuta kurslarini rasmiy ravishda oshirishi yoki kamaytirishi ham mumkin. </vt:lpstr>
      <vt:lpstr>BILIMINGIZNI SINAB KO‘RING !</vt:lpstr>
      <vt:lpstr>BILIMINGIZNI SINAB KO‘RING !</vt:lpstr>
      <vt:lpstr>Презентация PowerPoint</vt:lpstr>
      <vt:lpstr>Презентация PowerPoint</vt:lpstr>
      <vt:lpstr>Презентация PowerPoint</vt:lpstr>
      <vt:lpstr>Har qanday urush iqtisodiyot rivojini o‘nlab yillar orqaga suradi. Hozirda Yer yuzida har kuni milliardlab dollar mablag‘ harbiy maqsadlar uchun sarflanmoqda. Afsuski, muammoning yechimi bunchalik sodda emas. Bu masalada harbiy xarajatlarga juda kam mablag‘ sarflab, iqtisodiy  rivojlanishda oldingi o‘rinlarga chiqib olgan Yaponiya, Shvetsiya, Norvegiya kabi davlatlar yo‘lidan borish yagona yechim hisoblanadi. </vt:lpstr>
      <vt:lpstr>Tabiat, uning faqat 1 foiz qismiga inson tomonidan ziyon yetkazilgandagina o‘zini-o‘zi davolab, tiklay olishi mumkin. Lekin hozirdanoq inson tabiatga 10 baravar ko‘p ozor bermoqda. </vt:lpstr>
      <vt:lpstr> Atrof-muhitni muhofaza qilish bo‘yicha eng yirik xalqaro huquqiy hujjat bu – Birlashgan Millatlar Tashkiloti tashabbusi bilan qabul qilingan Iqlim o‘zgarishiga qarshi Parij Kelishuvidir. Kelishuv 2015- yilda tuzilgan bo‘lib, uni 175 ta mamlakat imzolagan. </vt:lpstr>
      <vt:lpstr>Natijada million yillar davomida to‘plangan yer osti boyliklari insoniyatning XX—XXI asrlardagi ikki yuz yillik iqtisodiy faoliyati tufayli tugatilishi mumkin. Asosiy energiya manbalari hisoblanmish neft, gaz va ko‘mir zaxiralari XXI asrdayoq tugashi taxmin qilinmoqda.</vt:lpstr>
      <vt:lpstr>Dunyo bo‘yicha har yili yaratilayotgan iqtisodiy boylik, moddiy ne’matlarning 85 foizi Yer yuzi aholisining 17 foizi istiqomat qilayotgan 25 ta davlat aholisi tomonidan iste’mol qilinmoqda. Shuning bilan birga jahonning eng boy 1% aholisi qolgan 99% insonlar bilan teng daromadga ega.</vt:lpstr>
      <vt:lpstr>Bugungi kunda 1 milliardga yaqin odam to‘yib ovqat yeyish imkoniyatiga ega emaslar. Jahon sog‘liqni saqlash tashkilotining ma’lumotiga ko‘ra, bolalar o‘limining 54%iga to‘yib ovqatlanmaslik sababdir. </vt:lpstr>
      <vt:lpstr>Bugungi kunda dunyoda 1,2 milliarddan ortiq odam bir kunda 1 AQSH dollaridan kam pulga hayot kechiradi. Mana shu ko‘rsatkich bo‘yicha BMT ma’lumotlariga ko‘ra, qashshoqlik eng yuqori bo‘lgan mamlakatlar – bu Madagaskar, Sierra-Leone, Mozambik, Nigeriya, Markaziy Afrika Respublikasi va Zambiya kabi Afrika qit’asi mamlakatlaridir. </vt:lpstr>
      <vt:lpstr>Masalan, AQSH yaqin yillargacha 46 milliondan ortiq aholisi kambag‘al deb hisoblangan. Bu esa aholing 15% dan ortiq qismini tashkil qiladi. Lekin AQSHning Aholini hisobga olish byurosi to‘rt kishidan ortiq oilaning yillik daromadi 22 314 AQSH dollaridan kam bo‘lsa, bunday oilani kambag‘al oila deb hisoblaydi. Bu jahonning yana bir global muammosi – daromadlarning notekis taqsimlanishi muammosi bilan hamohangdir.  </vt:lpstr>
      <vt:lpstr>© Foydalanilgan adabiyotlar:</vt:lpstr>
      <vt:lpstr>Internet manbalari:</vt:lpstr>
      <vt:lpstr>Internet manbalari:</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 – 18-mavzular. Mol-mulk solig‘i. Yer solig‘i. Aksiz va Qo‘shilgan Qiymat solig‘i</dc:title>
  <dc:creator>Пользователь Windows</dc:creator>
  <cp:lastModifiedBy>Пользователь Windows</cp:lastModifiedBy>
  <cp:revision>16</cp:revision>
  <dcterms:created xsi:type="dcterms:W3CDTF">2025-01-20T20:48:15Z</dcterms:created>
  <dcterms:modified xsi:type="dcterms:W3CDTF">2025-04-24T07:21:45Z</dcterms:modified>
</cp:coreProperties>
</file>