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6"/>
  </p:notesMasterIdLst>
  <p:sldIdLst>
    <p:sldId id="468" r:id="rId2"/>
    <p:sldId id="469" r:id="rId3"/>
    <p:sldId id="567" r:id="rId4"/>
    <p:sldId id="443" r:id="rId5"/>
    <p:sldId id="459" r:id="rId6"/>
    <p:sldId id="539" r:id="rId7"/>
    <p:sldId id="505" r:id="rId8"/>
    <p:sldId id="552" r:id="rId9"/>
    <p:sldId id="554" r:id="rId10"/>
    <p:sldId id="510" r:id="rId11"/>
    <p:sldId id="553" r:id="rId12"/>
    <p:sldId id="545" r:id="rId13"/>
    <p:sldId id="507" r:id="rId14"/>
    <p:sldId id="566" r:id="rId15"/>
    <p:sldId id="556" r:id="rId16"/>
    <p:sldId id="559" r:id="rId17"/>
    <p:sldId id="560" r:id="rId18"/>
    <p:sldId id="561" r:id="rId19"/>
    <p:sldId id="563" r:id="rId20"/>
    <p:sldId id="568" r:id="rId21"/>
    <p:sldId id="569" r:id="rId22"/>
    <p:sldId id="570" r:id="rId23"/>
    <p:sldId id="555" r:id="rId24"/>
    <p:sldId id="52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418" autoAdjust="0"/>
    <p:restoredTop sz="94434" autoAdjust="0"/>
  </p:normalViewPr>
  <p:slideViewPr>
    <p:cSldViewPr>
      <p:cViewPr varScale="1">
        <p:scale>
          <a:sx n="69" d="100"/>
          <a:sy n="69" d="100"/>
        </p:scale>
        <p:origin x="-13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EB0B6C-C533-46BF-A660-5C55EA111ACD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3A352E-5B31-40FA-8511-AB7C67558613}">
      <dgm:prSet phldrT="[Текст]" custT="1"/>
      <dgm:spPr>
        <a:ln w="50800">
          <a:solidFill>
            <a:srgbClr val="7030A0"/>
          </a:solidFill>
        </a:ln>
      </dgm:spPr>
      <dgm:t>
        <a:bodyPr/>
        <a:lstStyle/>
        <a:p>
          <a:r>
            <a:rPr lang="en-US" sz="2400" b="1" dirty="0" err="1" smtClean="0">
              <a:solidFill>
                <a:srgbClr val="FF0000"/>
              </a:solidFill>
            </a:rPr>
            <a:t>Uglerod</a:t>
          </a:r>
          <a:r>
            <a:rPr lang="en-US" sz="2400" b="1" dirty="0" smtClean="0">
              <a:solidFill>
                <a:srgbClr val="FF0000"/>
              </a:solidFill>
            </a:rPr>
            <a:t> </a:t>
          </a:r>
          <a:r>
            <a:rPr lang="en-US" sz="2400" b="1" dirty="0" err="1" smtClean="0">
              <a:solidFill>
                <a:srgbClr val="FF0000"/>
              </a:solidFill>
            </a:rPr>
            <a:t>zanjirining</a:t>
          </a:r>
          <a:r>
            <a:rPr lang="en-US" sz="2400" b="1" dirty="0" smtClean="0">
              <a:solidFill>
                <a:srgbClr val="FF0000"/>
              </a:solidFill>
            </a:rPr>
            <a:t> </a:t>
          </a:r>
          <a:r>
            <a:rPr lang="en-US" sz="2400" b="1" dirty="0" err="1" smtClean="0">
              <a:solidFill>
                <a:srgbClr val="FF0000"/>
              </a:solidFill>
            </a:rPr>
            <a:t>tarmoqlani</a:t>
          </a:r>
          <a:r>
            <a:rPr lang="ru-RU" sz="2400" b="1" dirty="0" smtClean="0">
              <a:solidFill>
                <a:srgbClr val="FF0000"/>
              </a:solidFill>
            </a:rPr>
            <a:t> </a:t>
          </a:r>
          <a:r>
            <a:rPr lang="en-US" sz="2400" b="1" dirty="0" err="1" smtClean="0">
              <a:solidFill>
                <a:srgbClr val="FF0000"/>
              </a:solidFill>
            </a:rPr>
            <a:t>shiga</a:t>
          </a:r>
          <a:r>
            <a:rPr lang="en-US" sz="2400" b="1" dirty="0" smtClean="0">
              <a:solidFill>
                <a:srgbClr val="FF0000"/>
              </a:solidFill>
            </a:rPr>
            <a:t> </a:t>
          </a:r>
          <a:r>
            <a:rPr lang="en-US" sz="2400" b="1" dirty="0" err="1" smtClean="0">
              <a:solidFill>
                <a:srgbClr val="FF0000"/>
              </a:solidFill>
            </a:rPr>
            <a:t>ko’ra</a:t>
          </a:r>
          <a:endParaRPr lang="ru-RU" sz="2400" b="1" dirty="0">
            <a:solidFill>
              <a:srgbClr val="FF0000"/>
            </a:solidFill>
          </a:endParaRPr>
        </a:p>
      </dgm:t>
    </dgm:pt>
    <dgm:pt modelId="{46E5DC37-4E41-4A51-A0F2-FFD0B8733322}" type="parTrans" cxnId="{96B2E2D6-9B6A-4124-BC11-4CEAC29C350D}">
      <dgm:prSet/>
      <dgm:spPr/>
      <dgm:t>
        <a:bodyPr/>
        <a:lstStyle/>
        <a:p>
          <a:endParaRPr lang="ru-RU"/>
        </a:p>
      </dgm:t>
    </dgm:pt>
    <dgm:pt modelId="{8E826237-D70F-417E-882B-B570AB7F0CEB}" type="sibTrans" cxnId="{96B2E2D6-9B6A-4124-BC11-4CEAC29C350D}">
      <dgm:prSet/>
      <dgm:spPr>
        <a:ln w="50800">
          <a:solidFill>
            <a:srgbClr val="7030A0"/>
          </a:solidFill>
        </a:ln>
      </dgm:spPr>
      <dgm:t>
        <a:bodyPr/>
        <a:lstStyle/>
        <a:p>
          <a:endParaRPr lang="ru-RU"/>
        </a:p>
      </dgm:t>
    </dgm:pt>
    <dgm:pt modelId="{88B1A41D-5E32-42FE-9A8A-6ED6FFB32A22}">
      <dgm:prSet phldrT="[Текст]" custT="1"/>
      <dgm:spPr>
        <a:ln w="50800">
          <a:solidFill>
            <a:srgbClr val="7030A0"/>
          </a:solidFill>
        </a:ln>
      </dgm:spPr>
      <dgm:t>
        <a:bodyPr/>
        <a:lstStyle/>
        <a:p>
          <a:pPr marL="0" indent="0"/>
          <a:r>
            <a:rPr lang="en-US" sz="2400" b="1" dirty="0" smtClean="0">
              <a:solidFill>
                <a:srgbClr val="FF0000"/>
              </a:solidFill>
            </a:rPr>
            <a:t>OH  </a:t>
          </a:r>
          <a:r>
            <a:rPr lang="en-US" sz="2400" b="1" dirty="0" err="1" smtClean="0">
              <a:solidFill>
                <a:srgbClr val="FF0000"/>
              </a:solidFill>
            </a:rPr>
            <a:t>guruhning</a:t>
          </a:r>
          <a:r>
            <a:rPr lang="en-US" sz="2400" b="1" dirty="0" smtClean="0">
              <a:solidFill>
                <a:srgbClr val="FF0000"/>
              </a:solidFill>
            </a:rPr>
            <a:t>  </a:t>
          </a:r>
          <a:r>
            <a:rPr lang="en-US" sz="2400" b="1" dirty="0" err="1" smtClean="0">
              <a:solidFill>
                <a:srgbClr val="FF0000"/>
              </a:solidFill>
            </a:rPr>
            <a:t>joylashuviga</a:t>
          </a:r>
          <a:r>
            <a:rPr lang="en-US" sz="2400" b="1" dirty="0" smtClean="0">
              <a:solidFill>
                <a:srgbClr val="FF0000"/>
              </a:solidFill>
            </a:rPr>
            <a:t> </a:t>
          </a:r>
          <a:r>
            <a:rPr lang="en-US" sz="2400" b="1" dirty="0" err="1" smtClean="0">
              <a:solidFill>
                <a:srgbClr val="FF0000"/>
              </a:solidFill>
            </a:rPr>
            <a:t>ko’ra</a:t>
          </a:r>
          <a:endParaRPr lang="ru-RU" sz="2400" b="1" dirty="0">
            <a:solidFill>
              <a:srgbClr val="FF0000"/>
            </a:solidFill>
          </a:endParaRPr>
        </a:p>
      </dgm:t>
    </dgm:pt>
    <dgm:pt modelId="{265BB93B-E04E-413C-AC1C-DECDC5E76AA3}" type="parTrans" cxnId="{FDC13E92-17D0-43CE-889E-46D4D49349B1}">
      <dgm:prSet/>
      <dgm:spPr/>
      <dgm:t>
        <a:bodyPr/>
        <a:lstStyle/>
        <a:p>
          <a:endParaRPr lang="ru-RU"/>
        </a:p>
      </dgm:t>
    </dgm:pt>
    <dgm:pt modelId="{C6E27139-2683-4831-980D-EEE22C56DEE5}" type="sibTrans" cxnId="{FDC13E92-17D0-43CE-889E-46D4D49349B1}">
      <dgm:prSet/>
      <dgm:spPr/>
      <dgm:t>
        <a:bodyPr/>
        <a:lstStyle/>
        <a:p>
          <a:endParaRPr lang="ru-RU"/>
        </a:p>
      </dgm:t>
    </dgm:pt>
    <dgm:pt modelId="{69DEE890-65A7-49E8-94F9-F8D1BB84527C}" type="pres">
      <dgm:prSet presAssocID="{C9EB0B6C-C533-46BF-A660-5C55EA111AC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880E93C-BE2A-43B5-949B-20B4138F7C90}" type="pres">
      <dgm:prSet presAssocID="{C9EB0B6C-C533-46BF-A660-5C55EA111ACD}" presName="Name1" presStyleCnt="0"/>
      <dgm:spPr/>
    </dgm:pt>
    <dgm:pt modelId="{8B3A633E-D63B-4BE4-9660-2F0D7FD34562}" type="pres">
      <dgm:prSet presAssocID="{C9EB0B6C-C533-46BF-A660-5C55EA111ACD}" presName="cycle" presStyleCnt="0"/>
      <dgm:spPr/>
    </dgm:pt>
    <dgm:pt modelId="{A2ED696D-14A0-4EEF-B054-DFC78E5F3F2E}" type="pres">
      <dgm:prSet presAssocID="{C9EB0B6C-C533-46BF-A660-5C55EA111ACD}" presName="srcNode" presStyleLbl="node1" presStyleIdx="0" presStyleCnt="2"/>
      <dgm:spPr/>
    </dgm:pt>
    <dgm:pt modelId="{29B3392B-08EF-4F40-BCFB-507BF9D01F9B}" type="pres">
      <dgm:prSet presAssocID="{C9EB0B6C-C533-46BF-A660-5C55EA111ACD}" presName="conn" presStyleLbl="parChTrans1D2" presStyleIdx="0" presStyleCnt="1"/>
      <dgm:spPr/>
      <dgm:t>
        <a:bodyPr/>
        <a:lstStyle/>
        <a:p>
          <a:endParaRPr lang="ru-RU"/>
        </a:p>
      </dgm:t>
    </dgm:pt>
    <dgm:pt modelId="{9A7670EE-BB9F-4C29-B0A6-09D606CFCE8D}" type="pres">
      <dgm:prSet presAssocID="{C9EB0B6C-C533-46BF-A660-5C55EA111ACD}" presName="extraNode" presStyleLbl="node1" presStyleIdx="0" presStyleCnt="2"/>
      <dgm:spPr/>
    </dgm:pt>
    <dgm:pt modelId="{0E4A69A2-EBD8-46C4-8294-EAD960E19E64}" type="pres">
      <dgm:prSet presAssocID="{C9EB0B6C-C533-46BF-A660-5C55EA111ACD}" presName="dstNode" presStyleLbl="node1" presStyleIdx="0" presStyleCnt="2"/>
      <dgm:spPr/>
    </dgm:pt>
    <dgm:pt modelId="{EA5DC25F-7BAD-4A44-9C16-697D9C4E511A}" type="pres">
      <dgm:prSet presAssocID="{8F3A352E-5B31-40FA-8511-AB7C67558613}" presName="text_1" presStyleLbl="node1" presStyleIdx="0" presStyleCnt="2" custScaleY="1328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9B107D-E4AA-4D8F-AC98-E93ABE407BB7}" type="pres">
      <dgm:prSet presAssocID="{8F3A352E-5B31-40FA-8511-AB7C67558613}" presName="accent_1" presStyleCnt="0"/>
      <dgm:spPr/>
    </dgm:pt>
    <dgm:pt modelId="{6CC37EEA-5D7F-42A2-A084-15B3A5196F0D}" type="pres">
      <dgm:prSet presAssocID="{8F3A352E-5B31-40FA-8511-AB7C67558613}" presName="accentRepeatNode" presStyleLbl="solidFgAcc1" presStyleIdx="0" presStyleCnt="2" custScaleX="71493" custScaleY="69524" custLinFactNeighborX="-17950"/>
      <dgm:spPr>
        <a:ln w="50800">
          <a:solidFill>
            <a:srgbClr val="7030A0"/>
          </a:solidFill>
        </a:ln>
      </dgm:spPr>
    </dgm:pt>
    <dgm:pt modelId="{7BFD0827-324B-48A3-A840-42562EBC086A}" type="pres">
      <dgm:prSet presAssocID="{88B1A41D-5E32-42FE-9A8A-6ED6FFB32A22}" presName="text_2" presStyleLbl="node1" presStyleIdx="1" presStyleCnt="2" custScaleY="1196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73B70B-98A5-48C9-B142-AF22E317C556}" type="pres">
      <dgm:prSet presAssocID="{88B1A41D-5E32-42FE-9A8A-6ED6FFB32A22}" presName="accent_2" presStyleCnt="0"/>
      <dgm:spPr/>
    </dgm:pt>
    <dgm:pt modelId="{DCA8F5DE-66FC-42BC-96D3-0B082BB0D3CC}" type="pres">
      <dgm:prSet presAssocID="{88B1A41D-5E32-42FE-9A8A-6ED6FFB32A22}" presName="accentRepeatNode" presStyleLbl="solidFgAcc1" presStyleIdx="1" presStyleCnt="2" custScaleX="71493" custScaleY="69524" custLinFactNeighborX="-17950"/>
      <dgm:spPr>
        <a:ln w="50800">
          <a:solidFill>
            <a:srgbClr val="7030A0"/>
          </a:solidFill>
        </a:ln>
      </dgm:spPr>
    </dgm:pt>
  </dgm:ptLst>
  <dgm:cxnLst>
    <dgm:cxn modelId="{E5F6D497-69AF-48A1-AA5D-A3A1B6C6457F}" type="presOf" srcId="{8F3A352E-5B31-40FA-8511-AB7C67558613}" destId="{EA5DC25F-7BAD-4A44-9C16-697D9C4E511A}" srcOrd="0" destOrd="0" presId="urn:microsoft.com/office/officeart/2008/layout/VerticalCurvedList"/>
    <dgm:cxn modelId="{CDB287C4-0B74-4141-B943-C76D7F0C709D}" type="presOf" srcId="{8E826237-D70F-417E-882B-B570AB7F0CEB}" destId="{29B3392B-08EF-4F40-BCFB-507BF9D01F9B}" srcOrd="0" destOrd="0" presId="urn:microsoft.com/office/officeart/2008/layout/VerticalCurvedList"/>
    <dgm:cxn modelId="{96B2E2D6-9B6A-4124-BC11-4CEAC29C350D}" srcId="{C9EB0B6C-C533-46BF-A660-5C55EA111ACD}" destId="{8F3A352E-5B31-40FA-8511-AB7C67558613}" srcOrd="0" destOrd="0" parTransId="{46E5DC37-4E41-4A51-A0F2-FFD0B8733322}" sibTransId="{8E826237-D70F-417E-882B-B570AB7F0CEB}"/>
    <dgm:cxn modelId="{81EDD64F-14A8-4647-9BB6-08C394DB3BBA}" type="presOf" srcId="{88B1A41D-5E32-42FE-9A8A-6ED6FFB32A22}" destId="{7BFD0827-324B-48A3-A840-42562EBC086A}" srcOrd="0" destOrd="0" presId="urn:microsoft.com/office/officeart/2008/layout/VerticalCurvedList"/>
    <dgm:cxn modelId="{9709C78C-66A3-42F1-A3C3-085CE0AC687D}" type="presOf" srcId="{C9EB0B6C-C533-46BF-A660-5C55EA111ACD}" destId="{69DEE890-65A7-49E8-94F9-F8D1BB84527C}" srcOrd="0" destOrd="0" presId="urn:microsoft.com/office/officeart/2008/layout/VerticalCurvedList"/>
    <dgm:cxn modelId="{FDC13E92-17D0-43CE-889E-46D4D49349B1}" srcId="{C9EB0B6C-C533-46BF-A660-5C55EA111ACD}" destId="{88B1A41D-5E32-42FE-9A8A-6ED6FFB32A22}" srcOrd="1" destOrd="0" parTransId="{265BB93B-E04E-413C-AC1C-DECDC5E76AA3}" sibTransId="{C6E27139-2683-4831-980D-EEE22C56DEE5}"/>
    <dgm:cxn modelId="{D3021DCD-39A0-4A73-92C6-0742EC0A8913}" type="presParOf" srcId="{69DEE890-65A7-49E8-94F9-F8D1BB84527C}" destId="{B880E93C-BE2A-43B5-949B-20B4138F7C90}" srcOrd="0" destOrd="0" presId="urn:microsoft.com/office/officeart/2008/layout/VerticalCurvedList"/>
    <dgm:cxn modelId="{30BBE6E8-7941-4F7D-9D19-4BD30B7D19E3}" type="presParOf" srcId="{B880E93C-BE2A-43B5-949B-20B4138F7C90}" destId="{8B3A633E-D63B-4BE4-9660-2F0D7FD34562}" srcOrd="0" destOrd="0" presId="urn:microsoft.com/office/officeart/2008/layout/VerticalCurvedList"/>
    <dgm:cxn modelId="{C4AAC476-A28D-4BB5-9BCD-A7C8F56C1527}" type="presParOf" srcId="{8B3A633E-D63B-4BE4-9660-2F0D7FD34562}" destId="{A2ED696D-14A0-4EEF-B054-DFC78E5F3F2E}" srcOrd="0" destOrd="0" presId="urn:microsoft.com/office/officeart/2008/layout/VerticalCurvedList"/>
    <dgm:cxn modelId="{8C961667-D927-4159-B678-4FCFD8A33D66}" type="presParOf" srcId="{8B3A633E-D63B-4BE4-9660-2F0D7FD34562}" destId="{29B3392B-08EF-4F40-BCFB-507BF9D01F9B}" srcOrd="1" destOrd="0" presId="urn:microsoft.com/office/officeart/2008/layout/VerticalCurvedList"/>
    <dgm:cxn modelId="{6E6CA568-FFFF-4043-81D1-CFADF50F9F92}" type="presParOf" srcId="{8B3A633E-D63B-4BE4-9660-2F0D7FD34562}" destId="{9A7670EE-BB9F-4C29-B0A6-09D606CFCE8D}" srcOrd="2" destOrd="0" presId="urn:microsoft.com/office/officeart/2008/layout/VerticalCurvedList"/>
    <dgm:cxn modelId="{3BC4469B-1480-41F8-8EBB-FA1DC6E6F05B}" type="presParOf" srcId="{8B3A633E-D63B-4BE4-9660-2F0D7FD34562}" destId="{0E4A69A2-EBD8-46C4-8294-EAD960E19E64}" srcOrd="3" destOrd="0" presId="urn:microsoft.com/office/officeart/2008/layout/VerticalCurvedList"/>
    <dgm:cxn modelId="{53049611-7134-41D4-99FD-3CC3719FE715}" type="presParOf" srcId="{B880E93C-BE2A-43B5-949B-20B4138F7C90}" destId="{EA5DC25F-7BAD-4A44-9C16-697D9C4E511A}" srcOrd="1" destOrd="0" presId="urn:microsoft.com/office/officeart/2008/layout/VerticalCurvedList"/>
    <dgm:cxn modelId="{1614F367-27B9-494C-BA31-6E3E3C6D1549}" type="presParOf" srcId="{B880E93C-BE2A-43B5-949B-20B4138F7C90}" destId="{299B107D-E4AA-4D8F-AC98-E93ABE407BB7}" srcOrd="2" destOrd="0" presId="urn:microsoft.com/office/officeart/2008/layout/VerticalCurvedList"/>
    <dgm:cxn modelId="{5FBA9BB2-3464-4EFB-A663-1CB672499C38}" type="presParOf" srcId="{299B107D-E4AA-4D8F-AC98-E93ABE407BB7}" destId="{6CC37EEA-5D7F-42A2-A084-15B3A5196F0D}" srcOrd="0" destOrd="0" presId="urn:microsoft.com/office/officeart/2008/layout/VerticalCurvedList"/>
    <dgm:cxn modelId="{F38AB292-A4E5-4B9F-A91C-227AFFA4B086}" type="presParOf" srcId="{B880E93C-BE2A-43B5-949B-20B4138F7C90}" destId="{7BFD0827-324B-48A3-A840-42562EBC086A}" srcOrd="3" destOrd="0" presId="urn:microsoft.com/office/officeart/2008/layout/VerticalCurvedList"/>
    <dgm:cxn modelId="{D2EEF369-FA79-4D7B-8A39-4ACB33078F21}" type="presParOf" srcId="{B880E93C-BE2A-43B5-949B-20B4138F7C90}" destId="{9773B70B-98A5-48C9-B142-AF22E317C556}" srcOrd="4" destOrd="0" presId="urn:microsoft.com/office/officeart/2008/layout/VerticalCurvedList"/>
    <dgm:cxn modelId="{083050F6-B1E4-4CFA-8B30-8620AA8D80FE}" type="presParOf" srcId="{9773B70B-98A5-48C9-B142-AF22E317C556}" destId="{DCA8F5DE-66FC-42BC-96D3-0B082BB0D3CC}" srcOrd="0" destOrd="0" presId="urn:microsoft.com/office/officeart/2008/layout/VerticalCurvedList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B3392B-08EF-4F40-BCFB-507BF9D01F9B}">
      <dsp:nvSpPr>
        <dsp:cNvPr id="0" name=""/>
        <dsp:cNvSpPr/>
      </dsp:nvSpPr>
      <dsp:spPr>
        <a:xfrm>
          <a:off x="-4965981" y="-760907"/>
          <a:ext cx="5914303" cy="5914303"/>
        </a:xfrm>
        <a:prstGeom prst="blockArc">
          <a:avLst>
            <a:gd name="adj1" fmla="val 18900000"/>
            <a:gd name="adj2" fmla="val 2700000"/>
            <a:gd name="adj3" fmla="val 365"/>
          </a:avLst>
        </a:prstGeom>
        <a:noFill/>
        <a:ln w="50800" cap="rnd" cmpd="sng" algn="ctr">
          <a:solidFill>
            <a:srgbClr val="7030A0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5DC25F-7BAD-4A44-9C16-697D9C4E511A}">
      <dsp:nvSpPr>
        <dsp:cNvPr id="0" name=""/>
        <dsp:cNvSpPr/>
      </dsp:nvSpPr>
      <dsp:spPr>
        <a:xfrm>
          <a:off x="770244" y="421634"/>
          <a:ext cx="3273836" cy="16665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>
          <a:solidFill>
            <a:srgbClr val="7030A0"/>
          </a:solidFill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603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rgbClr val="FF0000"/>
              </a:solidFill>
            </a:rPr>
            <a:t>Uglerod</a:t>
          </a:r>
          <a:r>
            <a:rPr lang="en-US" sz="2400" b="1" kern="1200" dirty="0" smtClean="0">
              <a:solidFill>
                <a:srgbClr val="FF0000"/>
              </a:solidFill>
            </a:rPr>
            <a:t> </a:t>
          </a:r>
          <a:r>
            <a:rPr lang="en-US" sz="2400" b="1" kern="1200" dirty="0" err="1" smtClean="0">
              <a:solidFill>
                <a:srgbClr val="FF0000"/>
              </a:solidFill>
            </a:rPr>
            <a:t>zanjirining</a:t>
          </a:r>
          <a:r>
            <a:rPr lang="en-US" sz="2400" b="1" kern="1200" dirty="0" smtClean="0">
              <a:solidFill>
                <a:srgbClr val="FF0000"/>
              </a:solidFill>
            </a:rPr>
            <a:t> </a:t>
          </a:r>
          <a:r>
            <a:rPr lang="en-US" sz="2400" b="1" kern="1200" dirty="0" err="1" smtClean="0">
              <a:solidFill>
                <a:srgbClr val="FF0000"/>
              </a:solidFill>
            </a:rPr>
            <a:t>tarmoqlani</a:t>
          </a:r>
          <a:r>
            <a:rPr lang="ru-RU" sz="2400" b="1" kern="1200" dirty="0" smtClean="0">
              <a:solidFill>
                <a:srgbClr val="FF0000"/>
              </a:solidFill>
            </a:rPr>
            <a:t> </a:t>
          </a:r>
          <a:r>
            <a:rPr lang="en-US" sz="2400" b="1" kern="1200" dirty="0" err="1" smtClean="0">
              <a:solidFill>
                <a:srgbClr val="FF0000"/>
              </a:solidFill>
            </a:rPr>
            <a:t>shiga</a:t>
          </a:r>
          <a:r>
            <a:rPr lang="en-US" sz="2400" b="1" kern="1200" dirty="0" smtClean="0">
              <a:solidFill>
                <a:srgbClr val="FF0000"/>
              </a:solidFill>
            </a:rPr>
            <a:t> </a:t>
          </a:r>
          <a:r>
            <a:rPr lang="en-US" sz="2400" b="1" kern="1200" dirty="0" err="1" smtClean="0">
              <a:solidFill>
                <a:srgbClr val="FF0000"/>
              </a:solidFill>
            </a:rPr>
            <a:t>ko’ra</a:t>
          </a:r>
          <a:endParaRPr lang="ru-RU" sz="2400" b="1" kern="1200" dirty="0">
            <a:solidFill>
              <a:srgbClr val="FF0000"/>
            </a:solidFill>
          </a:endParaRPr>
        </a:p>
      </dsp:txBody>
      <dsp:txXfrm>
        <a:off x="770244" y="421634"/>
        <a:ext cx="3273836" cy="1666598"/>
      </dsp:txXfrm>
    </dsp:sp>
    <dsp:sp modelId="{6CC37EEA-5D7F-42A2-A084-15B3A5196F0D}">
      <dsp:nvSpPr>
        <dsp:cNvPr id="0" name=""/>
        <dsp:cNvSpPr/>
      </dsp:nvSpPr>
      <dsp:spPr>
        <a:xfrm>
          <a:off x="0" y="709671"/>
          <a:ext cx="1121408" cy="10905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>
          <a:solidFill>
            <a:srgbClr val="7030A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FD0827-324B-48A3-A840-42562EBC086A}">
      <dsp:nvSpPr>
        <dsp:cNvPr id="0" name=""/>
        <dsp:cNvSpPr/>
      </dsp:nvSpPr>
      <dsp:spPr>
        <a:xfrm>
          <a:off x="770244" y="2386673"/>
          <a:ext cx="3273836" cy="15017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>
          <a:solidFill>
            <a:srgbClr val="7030A0"/>
          </a:solidFill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603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FF0000"/>
              </a:solidFill>
            </a:rPr>
            <a:t>OH  </a:t>
          </a:r>
          <a:r>
            <a:rPr lang="en-US" sz="2400" b="1" kern="1200" dirty="0" err="1" smtClean="0">
              <a:solidFill>
                <a:srgbClr val="FF0000"/>
              </a:solidFill>
            </a:rPr>
            <a:t>guruhning</a:t>
          </a:r>
          <a:r>
            <a:rPr lang="en-US" sz="2400" b="1" kern="1200" dirty="0" smtClean="0">
              <a:solidFill>
                <a:srgbClr val="FF0000"/>
              </a:solidFill>
            </a:rPr>
            <a:t>  </a:t>
          </a:r>
          <a:r>
            <a:rPr lang="en-US" sz="2400" b="1" kern="1200" dirty="0" err="1" smtClean="0">
              <a:solidFill>
                <a:srgbClr val="FF0000"/>
              </a:solidFill>
            </a:rPr>
            <a:t>joylashuviga</a:t>
          </a:r>
          <a:r>
            <a:rPr lang="en-US" sz="2400" b="1" kern="1200" dirty="0" smtClean="0">
              <a:solidFill>
                <a:srgbClr val="FF0000"/>
              </a:solidFill>
            </a:rPr>
            <a:t> </a:t>
          </a:r>
          <a:r>
            <a:rPr lang="en-US" sz="2400" b="1" kern="1200" dirty="0" err="1" smtClean="0">
              <a:solidFill>
                <a:srgbClr val="FF0000"/>
              </a:solidFill>
            </a:rPr>
            <a:t>ko’ra</a:t>
          </a:r>
          <a:endParaRPr lang="ru-RU" sz="2400" b="1" kern="1200" dirty="0">
            <a:solidFill>
              <a:srgbClr val="FF0000"/>
            </a:solidFill>
          </a:endParaRPr>
        </a:p>
      </dsp:txBody>
      <dsp:txXfrm>
        <a:off x="770244" y="2386673"/>
        <a:ext cx="3273836" cy="1501762"/>
      </dsp:txXfrm>
    </dsp:sp>
    <dsp:sp modelId="{DCA8F5DE-66FC-42BC-96D3-0B082BB0D3CC}">
      <dsp:nvSpPr>
        <dsp:cNvPr id="0" name=""/>
        <dsp:cNvSpPr/>
      </dsp:nvSpPr>
      <dsp:spPr>
        <a:xfrm>
          <a:off x="0" y="2592292"/>
          <a:ext cx="1121408" cy="10905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>
          <a:solidFill>
            <a:srgbClr val="7030A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CD2-FD45-4E1A-91B2-791D59D35CB6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363C0-F9BD-4943-807F-6DF104BBE6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888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363C0-F9BD-4943-807F-6DF104BBE6D1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5870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1" y="2514601"/>
            <a:ext cx="6686549" cy="226278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1" y="4777382"/>
            <a:ext cx="668654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91D7-6309-41C7-AC81-73432542A044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1" y="4323813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1" y="4529543"/>
            <a:ext cx="584825" cy="365125"/>
          </a:xfrm>
        </p:spPr>
        <p:txBody>
          <a:bodyPr/>
          <a:lstStyle/>
          <a:p>
            <a:fld id="{92E7DDA0-AE5E-4BC7-9AD7-D04A861D2B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0248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1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1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91D7-6309-41C7-AC81-73432542A044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1" y="3244142"/>
            <a:ext cx="584825" cy="365125"/>
          </a:xfrm>
        </p:spPr>
        <p:txBody>
          <a:bodyPr/>
          <a:lstStyle/>
          <a:p>
            <a:fld id="{92E7DDA0-AE5E-4BC7-9AD7-D04A861D2B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3203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3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60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1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91D7-6309-41C7-AC81-73432542A044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17817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1" y="3244142"/>
            <a:ext cx="584825" cy="365125"/>
          </a:xfrm>
        </p:spPr>
        <p:txBody>
          <a:bodyPr/>
          <a:lstStyle/>
          <a:p>
            <a:fld id="{92E7DDA0-AE5E-4BC7-9AD7-D04A861D2B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540204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3"/>
            <a:ext cx="6686550" cy="2724845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91D7-6309-41C7-AC81-73432542A044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1" y="4983090"/>
            <a:ext cx="584825" cy="365125"/>
          </a:xfrm>
        </p:spPr>
        <p:txBody>
          <a:bodyPr/>
          <a:lstStyle/>
          <a:p>
            <a:fld id="{92E7DDA0-AE5E-4BC7-9AD7-D04A861D2B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6011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3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91D7-6309-41C7-AC81-73432542A044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91172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1" y="4983090"/>
            <a:ext cx="584825" cy="365125"/>
          </a:xfrm>
        </p:spPr>
        <p:txBody>
          <a:bodyPr/>
          <a:lstStyle/>
          <a:p>
            <a:fld id="{92E7DDA0-AE5E-4BC7-9AD7-D04A861D2B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006734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1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91D7-6309-41C7-AC81-73432542A044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1" y="4983090"/>
            <a:ext cx="584825" cy="365125"/>
          </a:xfrm>
        </p:spPr>
        <p:txBody>
          <a:bodyPr/>
          <a:lstStyle/>
          <a:p>
            <a:fld id="{92E7DDA0-AE5E-4BC7-9AD7-D04A861D2B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2951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91D7-6309-41C7-AC81-73432542A044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DDA0-AE5E-4BC7-9AD7-D04A861D2B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4793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10" y="627408"/>
            <a:ext cx="16557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08"/>
            <a:ext cx="485775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91D7-6309-41C7-AC81-73432542A044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DDA0-AE5E-4BC7-9AD7-D04A861D2B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4259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2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F191D7-6309-41C7-AC81-73432542A044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E7DDA0-AE5E-4BC7-9AD7-D04A861D2B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5241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5" y="624110"/>
            <a:ext cx="6683765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91D7-6309-41C7-AC81-73432542A044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DDA0-AE5E-4BC7-9AD7-D04A861D2B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8611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1" y="2058750"/>
            <a:ext cx="6686549" cy="14688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1" y="3530129"/>
            <a:ext cx="6686549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91D7-6309-41C7-AC81-73432542A044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1" y="3244142"/>
            <a:ext cx="584825" cy="365125"/>
          </a:xfrm>
        </p:spPr>
        <p:txBody>
          <a:bodyPr/>
          <a:lstStyle/>
          <a:p>
            <a:fld id="{92E7DDA0-AE5E-4BC7-9AD7-D04A861D2B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8447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91D7-6309-41C7-AC81-73432542A044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71437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1" y="787785"/>
            <a:ext cx="584825" cy="365125"/>
          </a:xfrm>
        </p:spPr>
        <p:txBody>
          <a:bodyPr/>
          <a:lstStyle/>
          <a:p>
            <a:fld id="{92E7DDA0-AE5E-4BC7-9AD7-D04A861D2B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7627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1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3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91D7-6309-41C7-AC81-73432542A044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71437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1" y="787785"/>
            <a:ext cx="584825" cy="365125"/>
          </a:xfrm>
        </p:spPr>
        <p:txBody>
          <a:bodyPr/>
          <a:lstStyle/>
          <a:p>
            <a:fld id="{92E7DDA0-AE5E-4BC7-9AD7-D04A861D2B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956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91D7-6309-41C7-AC81-73432542A044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71437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DDA0-AE5E-4BC7-9AD7-D04A861D2B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1574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91D7-6309-41C7-AC81-73432542A044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71437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DDA0-AE5E-4BC7-9AD7-D04A861D2B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1117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1" y="446088"/>
            <a:ext cx="2628899" cy="976312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91"/>
            <a:ext cx="38862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1" y="1598613"/>
            <a:ext cx="2628899" cy="426243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91D7-6309-41C7-AC81-73432542A044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71437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DDA0-AE5E-4BC7-9AD7-D04A861D2B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137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91D7-6309-41C7-AC81-73432542A044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1" y="4983090"/>
            <a:ext cx="584825" cy="365125"/>
          </a:xfrm>
        </p:spPr>
        <p:txBody>
          <a:bodyPr/>
          <a:lstStyle/>
          <a:p>
            <a:fld id="{92E7DDA0-AE5E-4BC7-9AD7-D04A861D2B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7883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2" y="228600"/>
            <a:ext cx="2138637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786"/>
            <a:ext cx="1767506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5" y="624110"/>
            <a:ext cx="668376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2133600"/>
            <a:ext cx="668655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191D7-6309-41C7-AC81-73432542A044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1" y="6135811"/>
            <a:ext cx="571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1" y="787785"/>
            <a:ext cx="58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92E7DDA0-AE5E-4BC7-9AD7-D04A861D2B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0642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.gif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C:\Documents and Settings\БЕЛОВ\Рабочий стол\гл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179" b="10567"/>
          <a:stretch/>
        </p:blipFill>
        <p:spPr bwMode="auto">
          <a:xfrm>
            <a:off x="2987824" y="3645024"/>
            <a:ext cx="5910007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34" t="27450" r="8186" b="22751"/>
          <a:stretch/>
        </p:blipFill>
        <p:spPr>
          <a:xfrm>
            <a:off x="104626" y="57135"/>
            <a:ext cx="3099222" cy="25325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Выноска-облако 6"/>
          <p:cNvSpPr/>
          <p:nvPr/>
        </p:nvSpPr>
        <p:spPr>
          <a:xfrm>
            <a:off x="3203849" y="188640"/>
            <a:ext cx="5765990" cy="3312368"/>
          </a:xfrm>
          <a:prstGeom prst="cloudCallout">
            <a:avLst>
              <a:gd name="adj1" fmla="val -67596"/>
              <a:gd name="adj2" fmla="val 96471"/>
            </a:avLst>
          </a:prstGeom>
          <a:gradFill>
            <a:gsLst>
              <a:gs pos="0">
                <a:srgbClr val="FF0000"/>
              </a:gs>
              <a:gs pos="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002060"/>
                </a:solidFill>
              </a:rPr>
              <a:t>SPIRTLAR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7697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7" y="44624"/>
            <a:ext cx="8569325" cy="777875"/>
          </a:xfrm>
          <a:noFill/>
        </p:spPr>
        <p:txBody>
          <a:bodyPr/>
          <a:lstStyle/>
          <a:p>
            <a:pPr eaLnBrk="1" hangingPunct="1"/>
            <a:r>
              <a:rPr lang="en-US" sz="3600" b="1" dirty="0" err="1">
                <a:solidFill>
                  <a:srgbClr val="0000CC"/>
                </a:solidFill>
              </a:rPr>
              <a:t>Kimyoviy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xossalari</a:t>
            </a:r>
            <a:endParaRPr lang="ru-RU" sz="3600" b="1" dirty="0">
              <a:solidFill>
                <a:srgbClr val="0000CC"/>
              </a:solidFill>
            </a:endParaRPr>
          </a:p>
        </p:txBody>
      </p:sp>
      <p:sp>
        <p:nvSpPr>
          <p:cNvPr id="25602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B9922D6-1DD2-4F63-A957-2E0F1D67A287}" type="slidenum">
              <a:rPr lang="ru-RU" sz="1000" i="0"/>
              <a:pPr/>
              <a:t>10</a:t>
            </a:fld>
            <a:endParaRPr lang="ru-RU" sz="1000" i="0"/>
          </a:p>
        </p:txBody>
      </p:sp>
      <p:sp>
        <p:nvSpPr>
          <p:cNvPr id="25604" name="Line 3"/>
          <p:cNvSpPr>
            <a:spLocks noChangeShapeType="1"/>
          </p:cNvSpPr>
          <p:nvPr/>
        </p:nvSpPr>
        <p:spPr bwMode="auto">
          <a:xfrm flipV="1">
            <a:off x="1391574" y="764704"/>
            <a:ext cx="7068858" cy="1"/>
          </a:xfrm>
          <a:prstGeom prst="line">
            <a:avLst/>
          </a:prstGeom>
          <a:noFill/>
          <a:ln w="76200" cmpd="tri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611188" y="1268413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sz="3600" b="1" i="0">
              <a:solidFill>
                <a:srgbClr val="0000CC"/>
              </a:solidFill>
            </a:endParaRPr>
          </a:p>
        </p:txBody>
      </p:sp>
      <p:sp>
        <p:nvSpPr>
          <p:cNvPr id="25607" name="Rectangle 6"/>
          <p:cNvSpPr>
            <a:spLocks noChangeArrowheads="1"/>
          </p:cNvSpPr>
          <p:nvPr/>
        </p:nvSpPr>
        <p:spPr bwMode="auto">
          <a:xfrm>
            <a:off x="2" y="2366933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5609" name="Rectangle 8"/>
          <p:cNvSpPr>
            <a:spLocks noChangeArrowheads="1"/>
          </p:cNvSpPr>
          <p:nvPr/>
        </p:nvSpPr>
        <p:spPr bwMode="auto">
          <a:xfrm>
            <a:off x="2" y="2619345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5610" name="Rectangle 9"/>
          <p:cNvSpPr>
            <a:spLocks noChangeArrowheads="1"/>
          </p:cNvSpPr>
          <p:nvPr/>
        </p:nvSpPr>
        <p:spPr bwMode="auto">
          <a:xfrm>
            <a:off x="2" y="2381220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5611" name="Rectangle 10"/>
          <p:cNvSpPr>
            <a:spLocks noChangeArrowheads="1"/>
          </p:cNvSpPr>
          <p:nvPr/>
        </p:nvSpPr>
        <p:spPr bwMode="auto">
          <a:xfrm>
            <a:off x="2" y="2457420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5612" name="Rectangle 11"/>
          <p:cNvSpPr>
            <a:spLocks noChangeArrowheads="1"/>
          </p:cNvSpPr>
          <p:nvPr/>
        </p:nvSpPr>
        <p:spPr bwMode="auto">
          <a:xfrm>
            <a:off x="2" y="2895570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5613" name="Rectangle 14"/>
          <p:cNvSpPr>
            <a:spLocks noChangeArrowheads="1"/>
          </p:cNvSpPr>
          <p:nvPr/>
        </p:nvSpPr>
        <p:spPr bwMode="auto">
          <a:xfrm>
            <a:off x="2" y="2514570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538735" y="1205181"/>
            <a:ext cx="8353745" cy="1431731"/>
          </a:xfrm>
          <a:prstGeom prst="rect">
            <a:avLst/>
          </a:prstGeom>
        </p:spPr>
        <p:txBody>
          <a:bodyPr/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atomlilarga</a:t>
            </a:r>
            <a:r>
              <a:rPr lang="en-US" sz="2400" dirty="0"/>
              <a:t> </a:t>
            </a:r>
            <a:r>
              <a:rPr lang="en-US" sz="2400" dirty="0" err="1"/>
              <a:t>xos</a:t>
            </a:r>
            <a:r>
              <a:rPr lang="en-US" sz="2400" dirty="0"/>
              <a:t> </a:t>
            </a:r>
            <a:r>
              <a:rPr lang="en-US" sz="2400" dirty="0" err="1"/>
              <a:t>barcha</a:t>
            </a:r>
            <a:r>
              <a:rPr lang="en-US" sz="2400" dirty="0"/>
              <a:t> </a:t>
            </a:r>
            <a:r>
              <a:rPr lang="en-US" sz="2400" dirty="0" err="1"/>
              <a:t>reaksiyalarga</a:t>
            </a:r>
            <a:r>
              <a:rPr lang="en-US" sz="2400" dirty="0"/>
              <a:t> </a:t>
            </a:r>
            <a:r>
              <a:rPr lang="en-US" sz="2400" dirty="0" err="1"/>
              <a:t>kirishadi</a:t>
            </a:r>
            <a:r>
              <a:rPr lang="en-US" sz="2400" dirty="0"/>
              <a:t>. </a:t>
            </a:r>
            <a:r>
              <a:rPr lang="en-US" sz="2400" dirty="0" err="1"/>
              <a:t>Faqat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2 </a:t>
            </a:r>
            <a:r>
              <a:rPr lang="en-US" sz="2400" dirty="0" err="1">
                <a:solidFill>
                  <a:srgbClr val="FF0000"/>
                </a:solidFill>
              </a:rPr>
              <a:t>bosqichda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/>
              <a:t>boradi</a:t>
            </a:r>
            <a:r>
              <a:rPr lang="en-US" sz="2400" dirty="0"/>
              <a:t>. </a:t>
            </a:r>
            <a:r>
              <a:rPr lang="en-US" sz="2400" dirty="0" err="1"/>
              <a:t>Metallar</a:t>
            </a:r>
            <a:r>
              <a:rPr lang="en-US" sz="2400" dirty="0"/>
              <a:t> </a:t>
            </a:r>
            <a:r>
              <a:rPr lang="en-US" sz="2400" dirty="0" err="1"/>
              <a:t>bilan</a:t>
            </a:r>
            <a:r>
              <a:rPr lang="en-US" sz="2400" dirty="0"/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glikolyatlar</a:t>
            </a:r>
            <a:r>
              <a:rPr lang="en-US" sz="2400" dirty="0" smtClean="0"/>
              <a:t> </a:t>
            </a:r>
            <a:r>
              <a:rPr lang="en-US" sz="2400" dirty="0" err="1"/>
              <a:t>hosil</a:t>
            </a:r>
            <a:r>
              <a:rPr lang="en-US" sz="2400" dirty="0"/>
              <a:t> </a:t>
            </a:r>
            <a:r>
              <a:rPr lang="en-US" sz="2400" dirty="0" err="1"/>
              <a:t>qiladi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bir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atomlilardan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farqli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/>
              <a:t>ravishda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</a:t>
            </a:r>
            <a:r>
              <a:rPr lang="en-US" sz="2400" b="1" dirty="0" err="1" smtClean="0">
                <a:solidFill>
                  <a:srgbClr val="FF0000"/>
                </a:solidFill>
              </a:rPr>
              <a:t>eOH</a:t>
            </a:r>
            <a:r>
              <a:rPr lang="en-US" sz="2400" dirty="0" smtClean="0"/>
              <a:t> </a:t>
            </a:r>
            <a:r>
              <a:rPr lang="en-US" sz="2400" dirty="0" err="1" smtClean="0"/>
              <a:t>lar</a:t>
            </a:r>
            <a:r>
              <a:rPr lang="en-US" sz="2400" dirty="0" smtClean="0"/>
              <a:t> </a:t>
            </a:r>
            <a:r>
              <a:rPr lang="en-US" sz="2400" dirty="0" err="1" smtClean="0"/>
              <a:t>bilan</a:t>
            </a:r>
            <a:r>
              <a:rPr lang="en-US" sz="2400" dirty="0" smtClean="0"/>
              <a:t> ham </a:t>
            </a:r>
            <a:r>
              <a:rPr lang="en-US" sz="2400" dirty="0" err="1" smtClean="0"/>
              <a:t>reaksiyaga</a:t>
            </a:r>
            <a:r>
              <a:rPr lang="en-US" sz="2400" dirty="0" smtClean="0"/>
              <a:t> </a:t>
            </a:r>
            <a:r>
              <a:rPr lang="en-US" sz="2400" dirty="0" err="1"/>
              <a:t>kirishib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glikolyatlar</a:t>
            </a:r>
            <a:r>
              <a:rPr lang="en-US" sz="2400" dirty="0" smtClean="0"/>
              <a:t> </a:t>
            </a:r>
            <a:r>
              <a:rPr lang="en-US" sz="2400" dirty="0" err="1"/>
              <a:t>hosil</a:t>
            </a:r>
            <a:r>
              <a:rPr lang="en-US" sz="2400" dirty="0"/>
              <a:t> </a:t>
            </a:r>
            <a:r>
              <a:rPr lang="en-US" sz="2400" dirty="0" err="1"/>
              <a:t>qiladi</a:t>
            </a:r>
            <a:r>
              <a:rPr lang="en-US" sz="2400" dirty="0"/>
              <a:t>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lum bright="-20000" contrast="40000"/>
          </a:blip>
          <a:stretch>
            <a:fillRect/>
          </a:stretch>
        </p:blipFill>
        <p:spPr>
          <a:xfrm>
            <a:off x="497498" y="2912430"/>
            <a:ext cx="8394982" cy="375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7676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>
            <a:lum bright="-20000" contrast="40000"/>
          </a:blip>
          <a:srcRect l="8921" r="11198" b="64653"/>
          <a:stretch/>
        </p:blipFill>
        <p:spPr>
          <a:xfrm>
            <a:off x="983686" y="1100229"/>
            <a:ext cx="7764532" cy="1392667"/>
          </a:xfrm>
          <a:prstGeom prst="rect">
            <a:avLst/>
          </a:prstGeom>
        </p:spPr>
      </p:pic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7" y="44624"/>
            <a:ext cx="8569325" cy="777875"/>
          </a:xfrm>
          <a:noFill/>
        </p:spPr>
        <p:txBody>
          <a:bodyPr/>
          <a:lstStyle/>
          <a:p>
            <a:pPr eaLnBrk="1" hangingPunct="1"/>
            <a:r>
              <a:rPr lang="en-US" sz="3600" b="1" dirty="0" err="1">
                <a:solidFill>
                  <a:srgbClr val="0000CC"/>
                </a:solidFill>
              </a:rPr>
              <a:t>Kimyoviy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xossalari</a:t>
            </a:r>
            <a:endParaRPr lang="ru-RU" sz="3600" b="1" dirty="0">
              <a:solidFill>
                <a:srgbClr val="0000CC"/>
              </a:solidFill>
            </a:endParaRPr>
          </a:p>
        </p:txBody>
      </p:sp>
      <p:sp>
        <p:nvSpPr>
          <p:cNvPr id="25602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B9922D6-1DD2-4F63-A957-2E0F1D67A287}" type="slidenum">
              <a:rPr lang="ru-RU" sz="1000" i="0"/>
              <a:pPr/>
              <a:t>11</a:t>
            </a:fld>
            <a:endParaRPr lang="ru-RU" sz="1000" i="0"/>
          </a:p>
        </p:txBody>
      </p:sp>
      <p:sp>
        <p:nvSpPr>
          <p:cNvPr id="25604" name="Line 3"/>
          <p:cNvSpPr>
            <a:spLocks noChangeShapeType="1"/>
          </p:cNvSpPr>
          <p:nvPr/>
        </p:nvSpPr>
        <p:spPr bwMode="auto">
          <a:xfrm flipV="1">
            <a:off x="1391574" y="764704"/>
            <a:ext cx="7068858" cy="1"/>
          </a:xfrm>
          <a:prstGeom prst="line">
            <a:avLst/>
          </a:prstGeom>
          <a:noFill/>
          <a:ln w="76200" cmpd="tri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611188" y="1268413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sz="3600" b="1" i="0">
              <a:solidFill>
                <a:srgbClr val="0000CC"/>
              </a:solidFill>
            </a:endParaRPr>
          </a:p>
        </p:txBody>
      </p:sp>
      <p:sp>
        <p:nvSpPr>
          <p:cNvPr id="25607" name="Rectangle 6"/>
          <p:cNvSpPr>
            <a:spLocks noChangeArrowheads="1"/>
          </p:cNvSpPr>
          <p:nvPr/>
        </p:nvSpPr>
        <p:spPr bwMode="auto">
          <a:xfrm>
            <a:off x="2" y="2366933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5609" name="Rectangle 8"/>
          <p:cNvSpPr>
            <a:spLocks noChangeArrowheads="1"/>
          </p:cNvSpPr>
          <p:nvPr/>
        </p:nvSpPr>
        <p:spPr bwMode="auto">
          <a:xfrm>
            <a:off x="2" y="2619345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5610" name="Rectangle 9"/>
          <p:cNvSpPr>
            <a:spLocks noChangeArrowheads="1"/>
          </p:cNvSpPr>
          <p:nvPr/>
        </p:nvSpPr>
        <p:spPr bwMode="auto">
          <a:xfrm>
            <a:off x="2" y="2381220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5611" name="Rectangle 10"/>
          <p:cNvSpPr>
            <a:spLocks noChangeArrowheads="1"/>
          </p:cNvSpPr>
          <p:nvPr/>
        </p:nvSpPr>
        <p:spPr bwMode="auto">
          <a:xfrm>
            <a:off x="2" y="2457420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5612" name="Rectangle 11"/>
          <p:cNvSpPr>
            <a:spLocks noChangeArrowheads="1"/>
          </p:cNvSpPr>
          <p:nvPr/>
        </p:nvSpPr>
        <p:spPr bwMode="auto">
          <a:xfrm>
            <a:off x="2" y="2895570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5613" name="Rectangle 14"/>
          <p:cNvSpPr>
            <a:spLocks noChangeArrowheads="1"/>
          </p:cNvSpPr>
          <p:nvPr/>
        </p:nvSpPr>
        <p:spPr bwMode="auto">
          <a:xfrm>
            <a:off x="2" y="2514570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6876256" y="1632409"/>
            <a:ext cx="1296961" cy="568920"/>
          </a:xfrm>
          <a:prstGeom prst="rect">
            <a:avLst/>
          </a:prstGeom>
        </p:spPr>
        <p:txBody>
          <a:bodyPr/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/>
              <a:t>+ H</a:t>
            </a:r>
            <a:r>
              <a:rPr lang="en-US" sz="2800" b="1" baseline="-25000" dirty="0"/>
              <a:t>2</a:t>
            </a:r>
            <a:r>
              <a:rPr lang="en-US" sz="2800" b="1" dirty="0"/>
              <a:t>O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lum bright="-20000" contrast="40000"/>
          </a:blip>
          <a:srcRect l="9188" t="53166" r="840"/>
          <a:stretch/>
        </p:blipFill>
        <p:spPr>
          <a:xfrm>
            <a:off x="274813" y="3747506"/>
            <a:ext cx="8728670" cy="184173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13758" y="2619345"/>
            <a:ext cx="66244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Agar </a:t>
            </a:r>
            <a:r>
              <a:rPr lang="en-US" sz="2800" b="1" dirty="0" err="1">
                <a:solidFill>
                  <a:srgbClr val="7030A0"/>
                </a:solidFill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etilen</a:t>
            </a:r>
            <a:r>
              <a:rPr lang="en-US" sz="2800" b="1" dirty="0">
                <a:solidFill>
                  <a:srgbClr val="7030A0"/>
                </a:solidFill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glikol</a:t>
            </a:r>
            <a:r>
              <a:rPr lang="en-US" sz="2800" b="1" dirty="0">
                <a:solidFill>
                  <a:srgbClr val="7030A0"/>
                </a:solidFill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ko`proq</a:t>
            </a:r>
            <a:r>
              <a:rPr lang="en-US" sz="2800" b="1" dirty="0">
                <a:solidFill>
                  <a:srgbClr val="7030A0"/>
                </a:solidFill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miqdorda</a:t>
            </a:r>
            <a:r>
              <a:rPr lang="en-US" sz="2800" b="1" dirty="0">
                <a:solidFill>
                  <a:srgbClr val="7030A0"/>
                </a:solidFill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olinsa</a:t>
            </a:r>
            <a:r>
              <a:rPr lang="en-US" sz="2800" b="1" dirty="0">
                <a:solidFill>
                  <a:srgbClr val="7030A0"/>
                </a:solidFill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rangli</a:t>
            </a:r>
            <a:r>
              <a:rPr lang="en-US" sz="2800" b="1" dirty="0">
                <a:solidFill>
                  <a:srgbClr val="7030A0"/>
                </a:solidFill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kompleks</a:t>
            </a:r>
            <a:r>
              <a:rPr lang="en-US" sz="2800" b="1" dirty="0">
                <a:solidFill>
                  <a:srgbClr val="7030A0"/>
                </a:solidFill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birikma</a:t>
            </a:r>
            <a:r>
              <a:rPr lang="en-US" sz="2800" b="1" dirty="0">
                <a:solidFill>
                  <a:srgbClr val="7030A0"/>
                </a:solidFill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hosil</a:t>
            </a:r>
            <a:r>
              <a:rPr lang="en-US" sz="2800" b="1" dirty="0">
                <a:solidFill>
                  <a:srgbClr val="7030A0"/>
                </a:solidFill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qiladi</a:t>
            </a:r>
            <a:r>
              <a:rPr lang="en-US" sz="2800" b="1" dirty="0">
                <a:solidFill>
                  <a:srgbClr val="7030A0"/>
                </a:solidFill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.</a:t>
            </a:r>
            <a:endParaRPr lang="ru-RU" sz="2800" b="1" dirty="0">
              <a:solidFill>
                <a:srgbClr val="7030A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46558" y="5589240"/>
            <a:ext cx="558518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200" b="1" dirty="0">
                <a:solidFill>
                  <a:srgbClr val="7030A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Bu </a:t>
            </a:r>
            <a:r>
              <a:rPr lang="en-US" sz="3200" b="1" dirty="0" err="1">
                <a:solidFill>
                  <a:srgbClr val="7030A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reaksiya</a:t>
            </a:r>
            <a:r>
              <a:rPr lang="en-US" sz="3200" b="1" dirty="0">
                <a:solidFill>
                  <a:srgbClr val="7030A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glikollar</a:t>
            </a:r>
            <a:r>
              <a:rPr lang="en-US" sz="3200" b="1" dirty="0" smtClean="0">
                <a:solidFill>
                  <a:srgbClr val="7030A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uchun</a:t>
            </a:r>
            <a:endParaRPr lang="en-US" sz="3200" b="1" dirty="0" smtClean="0">
              <a:solidFill>
                <a:srgbClr val="7030A0"/>
              </a:solidFill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 algn="ctr">
              <a:spcAft>
                <a:spcPts val="0"/>
              </a:spcAft>
            </a:pPr>
            <a:r>
              <a:rPr lang="en-US" sz="3200" b="1" dirty="0" err="1" smtClean="0">
                <a:solidFill>
                  <a:srgbClr val="FF000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sifat</a:t>
            </a:r>
            <a:r>
              <a:rPr lang="en-US" sz="3200" b="1" dirty="0" smtClean="0">
                <a:solidFill>
                  <a:srgbClr val="FF000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reaksiyasi</a:t>
            </a:r>
            <a:r>
              <a:rPr lang="en-US" sz="3200" b="1" dirty="0">
                <a:solidFill>
                  <a:srgbClr val="7030A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hisoblanadi</a:t>
            </a:r>
            <a:r>
              <a:rPr lang="en-US" sz="3200" b="1" dirty="0" smtClean="0">
                <a:solidFill>
                  <a:srgbClr val="7030A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.</a:t>
            </a:r>
            <a:endParaRPr lang="ru-RU" sz="32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4864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7" y="-99392"/>
            <a:ext cx="8569325" cy="777875"/>
          </a:xfrm>
          <a:noFill/>
        </p:spPr>
        <p:txBody>
          <a:bodyPr/>
          <a:lstStyle/>
          <a:p>
            <a:pPr eaLnBrk="1" hangingPunct="1"/>
            <a:r>
              <a:rPr lang="en-US" sz="3600" b="1" dirty="0" err="1">
                <a:solidFill>
                  <a:srgbClr val="0000CC"/>
                </a:solidFill>
              </a:rPr>
              <a:t>Kimyoviy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xossalari</a:t>
            </a:r>
            <a:endParaRPr lang="ru-RU" sz="3600" b="1" dirty="0">
              <a:solidFill>
                <a:srgbClr val="0000CC"/>
              </a:solidFill>
            </a:endParaRPr>
          </a:p>
        </p:txBody>
      </p:sp>
      <p:sp>
        <p:nvSpPr>
          <p:cNvPr id="25602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B9922D6-1DD2-4F63-A957-2E0F1D67A287}" type="slidenum">
              <a:rPr lang="ru-RU" sz="1000" i="0"/>
              <a:pPr/>
              <a:t>12</a:t>
            </a:fld>
            <a:endParaRPr lang="ru-RU" sz="1000" i="0"/>
          </a:p>
        </p:txBody>
      </p:sp>
      <p:sp>
        <p:nvSpPr>
          <p:cNvPr id="25604" name="Line 3"/>
          <p:cNvSpPr>
            <a:spLocks noChangeShapeType="1"/>
          </p:cNvSpPr>
          <p:nvPr/>
        </p:nvSpPr>
        <p:spPr bwMode="auto">
          <a:xfrm flipV="1">
            <a:off x="1391574" y="569295"/>
            <a:ext cx="6636810" cy="30281"/>
          </a:xfrm>
          <a:prstGeom prst="line">
            <a:avLst/>
          </a:prstGeom>
          <a:noFill/>
          <a:ln w="76200" cmpd="tri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611188" y="1268413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sz="3600" b="1" i="0">
              <a:solidFill>
                <a:srgbClr val="0000CC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61355" y="3429000"/>
            <a:ext cx="8659839" cy="14401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Faqat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bitta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OH </a:t>
            </a:r>
            <a:r>
              <a:rPr lang="en-US" sz="2800" b="1" dirty="0" err="1" smtClean="0">
                <a:solidFill>
                  <a:srgbClr val="FF0000"/>
                </a:solidFill>
              </a:rPr>
              <a:t>galogenga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almashinadi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xolos</a:t>
            </a:r>
            <a:r>
              <a:rPr lang="en-US" sz="2800" b="1" dirty="0">
                <a:solidFill>
                  <a:srgbClr val="FF0000"/>
                </a:solidFill>
              </a:rPr>
              <a:t>. </a:t>
            </a:r>
            <a:r>
              <a:rPr lang="es-ES" sz="2800" b="1" dirty="0" smtClean="0">
                <a:solidFill>
                  <a:srgbClr val="FF0000"/>
                </a:solidFill>
              </a:rPr>
              <a:t>Ikkala </a:t>
            </a:r>
            <a:r>
              <a:rPr lang="es-ES" sz="2800" b="1" dirty="0">
                <a:solidFill>
                  <a:srgbClr val="FF0000"/>
                </a:solidFill>
              </a:rPr>
              <a:t>OH ni ham galogen atomiga almashtirish uchun </a:t>
            </a:r>
            <a:r>
              <a:rPr lang="es-ES" sz="2800" b="1" dirty="0">
                <a:solidFill>
                  <a:srgbClr val="7030A0"/>
                </a:solidFill>
              </a:rPr>
              <a:t>PCl</a:t>
            </a:r>
            <a:r>
              <a:rPr lang="es-ES" sz="2800" b="1" baseline="-25000" dirty="0">
                <a:solidFill>
                  <a:srgbClr val="7030A0"/>
                </a:solidFill>
              </a:rPr>
              <a:t>5</a:t>
            </a:r>
            <a:r>
              <a:rPr lang="es-ES" sz="2800" b="1" dirty="0">
                <a:solidFill>
                  <a:srgbClr val="FF0000"/>
                </a:solidFill>
              </a:rPr>
              <a:t> beramiz.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943559" y="764704"/>
            <a:ext cx="341241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s-ES" sz="3200" b="1" dirty="0" smtClean="0">
                <a:solidFill>
                  <a:srgbClr val="7030A0"/>
                </a:solidFill>
              </a:rPr>
              <a:t>HGal ta’siri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611189" y="1351262"/>
            <a:ext cx="7561212" cy="20057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210655" y="5064568"/>
            <a:ext cx="8825841" cy="153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2904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5" y="101589"/>
            <a:ext cx="3816424" cy="519099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 err="1">
                <a:solidFill>
                  <a:srgbClr val="0000CC"/>
                </a:solidFill>
              </a:rPr>
              <a:t>Kimyoviy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xossalari</a:t>
            </a:r>
            <a:endParaRPr lang="ru-RU" sz="3600" b="1" dirty="0">
              <a:solidFill>
                <a:srgbClr val="0000CC"/>
              </a:solidFill>
            </a:endParaRPr>
          </a:p>
        </p:txBody>
      </p:sp>
      <p:sp>
        <p:nvSpPr>
          <p:cNvPr id="25602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B9922D6-1DD2-4F63-A957-2E0F1D67A287}" type="slidenum">
              <a:rPr lang="ru-RU" sz="1000" i="0"/>
              <a:pPr/>
              <a:t>13</a:t>
            </a:fld>
            <a:endParaRPr lang="ru-RU" sz="1000" i="0"/>
          </a:p>
        </p:txBody>
      </p:sp>
      <p:sp>
        <p:nvSpPr>
          <p:cNvPr id="25604" name="Line 3"/>
          <p:cNvSpPr>
            <a:spLocks noChangeShapeType="1"/>
          </p:cNvSpPr>
          <p:nvPr/>
        </p:nvSpPr>
        <p:spPr bwMode="auto">
          <a:xfrm flipV="1">
            <a:off x="1403648" y="710049"/>
            <a:ext cx="4320480" cy="11113"/>
          </a:xfrm>
          <a:prstGeom prst="line">
            <a:avLst/>
          </a:prstGeom>
          <a:noFill/>
          <a:ln w="76200" cmpd="tri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611188" y="1268413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sz="3600" b="1" i="0">
              <a:solidFill>
                <a:srgbClr val="0000CC"/>
              </a:solidFill>
            </a:endParaRPr>
          </a:p>
        </p:txBody>
      </p:sp>
      <p:sp>
        <p:nvSpPr>
          <p:cNvPr id="25606" name="Rectangle 5"/>
          <p:cNvSpPr>
            <a:spLocks noChangeArrowheads="1"/>
          </p:cNvSpPr>
          <p:nvPr/>
        </p:nvSpPr>
        <p:spPr bwMode="auto">
          <a:xfrm>
            <a:off x="1106827" y="764704"/>
            <a:ext cx="38972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i="0" dirty="0" err="1" smtClean="0">
                <a:solidFill>
                  <a:srgbClr val="FF0000"/>
                </a:solidFill>
              </a:rPr>
              <a:t>Degidratlanish</a:t>
            </a:r>
            <a:r>
              <a:rPr lang="en-US" sz="2400" b="1" i="0" dirty="0" smtClean="0">
                <a:solidFill>
                  <a:srgbClr val="FF0000"/>
                </a:solidFill>
              </a:rPr>
              <a:t> </a:t>
            </a:r>
            <a:r>
              <a:rPr lang="en-US" sz="2400" b="1" i="0" dirty="0" err="1" smtClean="0">
                <a:solidFill>
                  <a:srgbClr val="FF0000"/>
                </a:solidFill>
              </a:rPr>
              <a:t>reaksiyasi</a:t>
            </a:r>
            <a:endParaRPr lang="ru-RU" sz="2400" b="1" dirty="0">
              <a:solidFill>
                <a:srgbClr val="006600"/>
              </a:solidFill>
            </a:endParaRPr>
          </a:p>
        </p:txBody>
      </p:sp>
      <p:pic>
        <p:nvPicPr>
          <p:cNvPr id="22722" name="Picture 194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669" b="6652"/>
          <a:stretch/>
        </p:blipFill>
        <p:spPr bwMode="auto">
          <a:xfrm>
            <a:off x="387727" y="1340768"/>
            <a:ext cx="8313123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723" name="Picture 195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861" y="3429000"/>
            <a:ext cx="8367549" cy="230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72217" y="764704"/>
            <a:ext cx="39922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a) ICHKI MOLEKULYAR.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83686" y="2924944"/>
            <a:ext cx="37000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b) MOLEKULALARARO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64096" y="5733735"/>
            <a:ext cx="79023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Dioksanni</a:t>
            </a:r>
            <a:r>
              <a:rPr lang="es-E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birinchi marta </a:t>
            </a:r>
            <a:r>
              <a:rPr lang="es-E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1906-</a:t>
            </a:r>
            <a:r>
              <a:rPr lang="es-E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yili </a:t>
            </a:r>
            <a:r>
              <a:rPr lang="es-E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FAVORSKIY</a:t>
            </a:r>
            <a:r>
              <a:rPr lang="es-E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kashf etgan. U 101</a:t>
            </a:r>
            <a:r>
              <a:rPr lang="es-ES" sz="2400" b="1" baseline="30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s-E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da qaynaydigan rangsiz, tiniq suyuqlik, erituvchi sifatida ishlatiladi.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2142773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624110"/>
            <a:ext cx="6683765" cy="1280890"/>
          </a:xfrm>
        </p:spPr>
        <p:txBody>
          <a:bodyPr>
            <a:noAutofit/>
          </a:bodyPr>
          <a:lstStyle/>
          <a:p>
            <a:pPr algn="ctr"/>
            <a:r>
              <a:rPr lang="en-US" sz="11500" b="1" dirty="0" smtClean="0">
                <a:solidFill>
                  <a:srgbClr val="FF0000"/>
                </a:solidFill>
              </a:rPr>
              <a:t>UCH ATOMLI SPIRTLAR</a:t>
            </a:r>
            <a:endParaRPr lang="ru-RU" sz="11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672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Прямоугольник 3"/>
          <p:cNvSpPr>
            <a:spLocks noChangeArrowheads="1"/>
          </p:cNvSpPr>
          <p:nvPr/>
        </p:nvSpPr>
        <p:spPr bwMode="auto">
          <a:xfrm>
            <a:off x="5508104" y="983625"/>
            <a:ext cx="36004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Umumiy</a:t>
            </a:r>
            <a:endParaRPr lang="en-US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formulasi</a:t>
            </a:r>
            <a:endParaRPr lang="en-US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dirty="0" smtClean="0"/>
              <a:t>C</a:t>
            </a:r>
            <a:r>
              <a:rPr lang="en-US" sz="4400" baseline="-25000" dirty="0" smtClean="0"/>
              <a:t>n</a:t>
            </a:r>
            <a:r>
              <a:rPr lang="en-US" sz="4400" dirty="0" smtClean="0"/>
              <a:t>H</a:t>
            </a:r>
            <a:r>
              <a:rPr lang="en-US" sz="4400" baseline="-25000" dirty="0" smtClean="0"/>
              <a:t>2n-1</a:t>
            </a:r>
            <a:r>
              <a:rPr lang="en-US" sz="4400" dirty="0" smtClean="0"/>
              <a:t>(OH)</a:t>
            </a:r>
            <a:r>
              <a:rPr lang="en-US" sz="4400" baseline="-25000" dirty="0" smtClean="0"/>
              <a:t>3</a:t>
            </a:r>
            <a:r>
              <a:rPr lang="es-ES" sz="4400" dirty="0" smtClean="0"/>
              <a:t> </a:t>
            </a:r>
            <a:endParaRPr lang="es-ES" sz="4400" dirty="0"/>
          </a:p>
          <a:p>
            <a:pPr algn="ctr"/>
            <a:endParaRPr lang="es-ES" sz="2000" dirty="0"/>
          </a:p>
          <a:p>
            <a:pPr algn="ctr"/>
            <a:r>
              <a:rPr lang="es-ES" sz="4400" dirty="0"/>
              <a:t>yoki</a:t>
            </a:r>
          </a:p>
          <a:p>
            <a:pPr algn="ctr"/>
            <a:endParaRPr lang="es-ES" sz="2000" dirty="0"/>
          </a:p>
          <a:p>
            <a:pPr algn="ctr"/>
            <a:r>
              <a:rPr lang="es-ES" sz="4400" dirty="0"/>
              <a:t>R – </a:t>
            </a:r>
            <a:r>
              <a:rPr lang="es-ES" sz="4400" dirty="0" smtClean="0"/>
              <a:t>(OH)</a:t>
            </a:r>
            <a:r>
              <a:rPr lang="es-ES" sz="2400" dirty="0" smtClean="0"/>
              <a:t>3</a:t>
            </a:r>
            <a:r>
              <a:rPr lang="es-ES" sz="4400" dirty="0" smtClean="0"/>
              <a:t> 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180697"/>
            <a:ext cx="5328592" cy="6416655"/>
          </a:xfrm>
          <a:prstGeom prst="roundRect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200" dirty="0"/>
              <a:t>Molekulasida </a:t>
            </a:r>
            <a:r>
              <a:rPr lang="es-ES" sz="3200" dirty="0" smtClean="0"/>
              <a:t>uch</a:t>
            </a:r>
            <a:r>
              <a:rPr lang="en-US" sz="3200" dirty="0" smtClean="0"/>
              <a:t>ta </a:t>
            </a:r>
            <a:r>
              <a:rPr lang="es-ES" sz="3200" dirty="0" smtClean="0"/>
              <a:t>gidroksil </a:t>
            </a:r>
            <a:r>
              <a:rPr lang="es-ES" sz="3200" dirty="0"/>
              <a:t>guruh saqlagan </a:t>
            </a:r>
            <a:r>
              <a:rPr lang="es-ES" sz="3200" dirty="0" smtClean="0"/>
              <a:t>spirtlar </a:t>
            </a:r>
            <a:r>
              <a:rPr lang="es-ES" sz="3200" b="1" dirty="0" smtClean="0">
                <a:solidFill>
                  <a:srgbClr val="FF0000"/>
                </a:solidFill>
              </a:rPr>
              <a:t>uch atomli spirtlar, triollar yoki glitserinlar</a:t>
            </a:r>
            <a:r>
              <a:rPr lang="es-ES" sz="3200" dirty="0" smtClean="0"/>
              <a:t> </a:t>
            </a:r>
            <a:r>
              <a:rPr lang="es-ES" sz="3200" dirty="0"/>
              <a:t>deyiladi. </a:t>
            </a:r>
          </a:p>
          <a:p>
            <a:pPr algn="ctr"/>
            <a:endParaRPr lang="es-ES" sz="3200" dirty="0"/>
          </a:p>
          <a:p>
            <a:pPr algn="ctr"/>
            <a:r>
              <a:rPr lang="en-US" sz="3200" dirty="0" err="1" smtClean="0"/>
              <a:t>Dastlabki</a:t>
            </a:r>
            <a:r>
              <a:rPr lang="en-US" sz="3200" dirty="0" smtClean="0"/>
              <a:t> </a:t>
            </a:r>
            <a:r>
              <a:rPr lang="en-US" sz="3200" dirty="0" err="1"/>
              <a:t>vakili</a:t>
            </a:r>
            <a:r>
              <a:rPr lang="en-US" sz="3200" dirty="0"/>
              <a:t> – </a:t>
            </a:r>
            <a:r>
              <a:rPr lang="en-US" sz="3200" dirty="0" err="1" smtClean="0">
                <a:solidFill>
                  <a:srgbClr val="FF0000"/>
                </a:solidFill>
              </a:rPr>
              <a:t>glitserin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yoki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propantriol</a:t>
            </a:r>
            <a:endParaRPr lang="en-US" sz="3200" dirty="0" smtClean="0">
              <a:solidFill>
                <a:srgbClr val="FF0000"/>
              </a:solidFill>
            </a:endParaRPr>
          </a:p>
          <a:p>
            <a:pPr algn="ctr"/>
            <a:endParaRPr lang="en-US" sz="3200" dirty="0"/>
          </a:p>
          <a:p>
            <a:pPr algn="ctr"/>
            <a:endParaRPr lang="en-US" sz="3200" dirty="0" smtClean="0"/>
          </a:p>
          <a:p>
            <a:pPr algn="ctr"/>
            <a:endParaRPr lang="en-US" sz="3200" dirty="0"/>
          </a:p>
          <a:p>
            <a:pPr algn="ctr"/>
            <a:endParaRPr lang="ru-RU" sz="3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736" y="4797152"/>
            <a:ext cx="4496320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6606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2CFFE3-B7C7-4F72-87C9-324ECF9D16C3}" type="slidenum">
              <a:rPr lang="ru-RU" sz="1000" i="0"/>
              <a:pPr/>
              <a:t>16</a:t>
            </a:fld>
            <a:endParaRPr lang="ru-RU" sz="1000" i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7" y="44624"/>
            <a:ext cx="8569325" cy="777875"/>
          </a:xfrm>
          <a:noFill/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rgbClr val="0000CC"/>
                </a:solidFill>
              </a:rPr>
              <a:t>O l </a:t>
            </a:r>
            <a:r>
              <a:rPr lang="en-US" sz="3600" b="1" dirty="0" err="1">
                <a:solidFill>
                  <a:srgbClr val="0000CC"/>
                </a:solidFill>
              </a:rPr>
              <a:t>i</a:t>
            </a:r>
            <a:r>
              <a:rPr lang="en-US" sz="3600" b="1" dirty="0">
                <a:solidFill>
                  <a:srgbClr val="0000CC"/>
                </a:solidFill>
              </a:rPr>
              <a:t> n </a:t>
            </a:r>
            <a:r>
              <a:rPr lang="en-US" sz="3600" b="1" dirty="0" err="1">
                <a:solidFill>
                  <a:srgbClr val="0000CC"/>
                </a:solidFill>
              </a:rPr>
              <a:t>i</a:t>
            </a:r>
            <a:r>
              <a:rPr lang="en-US" sz="3600" b="1" dirty="0">
                <a:solidFill>
                  <a:srgbClr val="0000CC"/>
                </a:solidFill>
              </a:rPr>
              <a:t> s h </a:t>
            </a:r>
            <a:r>
              <a:rPr lang="en-US" sz="3600" b="1" dirty="0" err="1">
                <a:solidFill>
                  <a:srgbClr val="0000CC"/>
                </a:solidFill>
              </a:rPr>
              <a:t>i</a:t>
            </a:r>
            <a:endParaRPr lang="ru-RU" sz="3600" b="1" dirty="0">
              <a:solidFill>
                <a:srgbClr val="0000CC"/>
              </a:solidFill>
            </a:endParaRPr>
          </a:p>
        </p:txBody>
      </p:sp>
      <p:sp>
        <p:nvSpPr>
          <p:cNvPr id="20484" name="Line 3"/>
          <p:cNvSpPr>
            <a:spLocks noChangeShapeType="1"/>
          </p:cNvSpPr>
          <p:nvPr/>
        </p:nvSpPr>
        <p:spPr bwMode="auto">
          <a:xfrm flipV="1">
            <a:off x="1691680" y="764704"/>
            <a:ext cx="6984008" cy="27372"/>
          </a:xfrm>
          <a:prstGeom prst="line">
            <a:avLst/>
          </a:prstGeom>
          <a:noFill/>
          <a:ln w="76200" cmpd="tri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1031033" y="908720"/>
            <a:ext cx="7861447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800" dirty="0" err="1"/>
              <a:t>Glitserinni</a:t>
            </a:r>
            <a:r>
              <a:rPr lang="en-US" sz="2800" dirty="0"/>
              <a:t> </a:t>
            </a:r>
            <a:r>
              <a:rPr lang="en-US" sz="2800" dirty="0" err="1"/>
              <a:t>birinchi</a:t>
            </a:r>
            <a:r>
              <a:rPr lang="en-US" sz="2800" dirty="0"/>
              <a:t> </a:t>
            </a:r>
            <a:r>
              <a:rPr lang="en-US" sz="2800" dirty="0" err="1"/>
              <a:t>marta</a:t>
            </a:r>
            <a:r>
              <a:rPr lang="en-US" sz="2800" dirty="0"/>
              <a:t> </a:t>
            </a:r>
            <a:r>
              <a:rPr lang="en-US" sz="2800" dirty="0" err="1"/>
              <a:t>kimyogar</a:t>
            </a:r>
            <a:r>
              <a:rPr lang="en-US" sz="2800" dirty="0"/>
              <a:t> </a:t>
            </a:r>
            <a:r>
              <a:rPr lang="en-US" sz="2800" dirty="0" err="1"/>
              <a:t>va</a:t>
            </a:r>
            <a:r>
              <a:rPr lang="en-US" sz="2800" dirty="0"/>
              <a:t> </a:t>
            </a:r>
            <a:r>
              <a:rPr lang="en-US" sz="2800" dirty="0" err="1" smtClean="0"/>
              <a:t>farmatsevt</a:t>
            </a:r>
            <a:endParaRPr lang="en-US" sz="2800" dirty="0"/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Shele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yog'ni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qo'rg'oshin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oksid</a:t>
            </a:r>
            <a:r>
              <a:rPr lang="en-US" sz="2800" dirty="0"/>
              <a:t> </a:t>
            </a:r>
            <a:r>
              <a:rPr lang="en-US" sz="2800" dirty="0" err="1"/>
              <a:t>bilan</a:t>
            </a:r>
            <a:r>
              <a:rPr lang="en-US" sz="2800" dirty="0"/>
              <a:t> </a:t>
            </a:r>
            <a:r>
              <a:rPr lang="en-US" sz="2800" dirty="0" err="1"/>
              <a:t>qizdirish</a:t>
            </a:r>
            <a:r>
              <a:rPr lang="en-US" sz="2800" dirty="0"/>
              <a:t> </a:t>
            </a:r>
            <a:endParaRPr lang="en-US" sz="2800" dirty="0" smtClean="0"/>
          </a:p>
          <a:p>
            <a:pPr algn="ctr"/>
            <a:r>
              <a:rPr lang="en-US" sz="2800" dirty="0" err="1" smtClean="0"/>
              <a:t>natijasida</a:t>
            </a:r>
            <a:r>
              <a:rPr lang="en-US" sz="2800" dirty="0" smtClean="0"/>
              <a:t> </a:t>
            </a:r>
            <a:r>
              <a:rPr lang="en-US" sz="2800" dirty="0" err="1"/>
              <a:t>hosil</a:t>
            </a:r>
            <a:r>
              <a:rPr lang="en-US" sz="2800" dirty="0"/>
              <a:t> </a:t>
            </a:r>
            <a:r>
              <a:rPr lang="en-US" sz="2800" dirty="0" err="1"/>
              <a:t>qilgan</a:t>
            </a:r>
            <a:r>
              <a:rPr lang="en-US" sz="2800" dirty="0"/>
              <a:t>. </a:t>
            </a:r>
            <a:endParaRPr lang="en-US" sz="2800" dirty="0" smtClean="0"/>
          </a:p>
          <a:p>
            <a:pPr algn="ctr"/>
            <a:r>
              <a:rPr lang="en-US" sz="2800" dirty="0" err="1" smtClean="0"/>
              <a:t>Uning</a:t>
            </a:r>
            <a:r>
              <a:rPr lang="en-US" sz="2800" dirty="0" smtClean="0"/>
              <a:t> </a:t>
            </a:r>
            <a:r>
              <a:rPr lang="en-US" sz="2800" dirty="0" err="1"/>
              <a:t>tuzilishini</a:t>
            </a:r>
            <a:r>
              <a:rPr lang="en-US" sz="2800" dirty="0"/>
              <a:t> </a:t>
            </a:r>
            <a:r>
              <a:rPr lang="en-US" sz="2800" dirty="0" err="1"/>
              <a:t>va</a:t>
            </a:r>
            <a:r>
              <a:rPr lang="en-US" sz="2800" dirty="0"/>
              <a:t> </a:t>
            </a:r>
            <a:r>
              <a:rPr lang="en-US" sz="2800" dirty="0" err="1"/>
              <a:t>xossalarini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Shevrel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Bertlo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dirty="0" err="1" smtClean="0"/>
              <a:t>va</a:t>
            </a:r>
            <a:r>
              <a:rPr lang="en-US" sz="2800" dirty="0" smtClean="0"/>
              <a:t> </a:t>
            </a:r>
            <a:r>
              <a:rPr lang="en-US" sz="2800" dirty="0" err="1"/>
              <a:t>boshqalar</a:t>
            </a:r>
            <a:r>
              <a:rPr lang="en-US" sz="2800" dirty="0"/>
              <a:t>   </a:t>
            </a:r>
            <a:r>
              <a:rPr lang="en-US" sz="2800" dirty="0" err="1"/>
              <a:t>chuqur</a:t>
            </a:r>
            <a:r>
              <a:rPr lang="en-US" sz="2800" dirty="0"/>
              <a:t>   </a:t>
            </a:r>
            <a:r>
              <a:rPr lang="en-US" sz="2800" dirty="0" err="1"/>
              <a:t>o'rgangan</a:t>
            </a:r>
            <a:r>
              <a:rPr lang="en-US" sz="2800" dirty="0"/>
              <a:t>.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323528" y="3220749"/>
            <a:ext cx="8569769" cy="3520619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2195736" y="3529584"/>
            <a:ext cx="0" cy="33146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73982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2CFFE3-B7C7-4F72-87C9-324ECF9D16C3}" type="slidenum">
              <a:rPr lang="ru-RU" sz="1000" i="0"/>
              <a:pPr/>
              <a:t>17</a:t>
            </a:fld>
            <a:endParaRPr lang="ru-RU" sz="1000" i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7" y="44624"/>
            <a:ext cx="8569325" cy="777875"/>
          </a:xfrm>
          <a:noFill/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rgbClr val="0000CC"/>
                </a:solidFill>
              </a:rPr>
              <a:t>O l </a:t>
            </a:r>
            <a:r>
              <a:rPr lang="en-US" sz="3600" b="1" dirty="0" err="1">
                <a:solidFill>
                  <a:srgbClr val="0000CC"/>
                </a:solidFill>
              </a:rPr>
              <a:t>i</a:t>
            </a:r>
            <a:r>
              <a:rPr lang="en-US" sz="3600" b="1" dirty="0">
                <a:solidFill>
                  <a:srgbClr val="0000CC"/>
                </a:solidFill>
              </a:rPr>
              <a:t> n </a:t>
            </a:r>
            <a:r>
              <a:rPr lang="en-US" sz="3600" b="1" dirty="0" err="1">
                <a:solidFill>
                  <a:srgbClr val="0000CC"/>
                </a:solidFill>
              </a:rPr>
              <a:t>i</a:t>
            </a:r>
            <a:r>
              <a:rPr lang="en-US" sz="3600" b="1" dirty="0">
                <a:solidFill>
                  <a:srgbClr val="0000CC"/>
                </a:solidFill>
              </a:rPr>
              <a:t> s h </a:t>
            </a:r>
            <a:r>
              <a:rPr lang="en-US" sz="3600" b="1" dirty="0" err="1">
                <a:solidFill>
                  <a:srgbClr val="0000CC"/>
                </a:solidFill>
              </a:rPr>
              <a:t>i</a:t>
            </a:r>
            <a:endParaRPr lang="ru-RU" sz="3600" b="1" dirty="0">
              <a:solidFill>
                <a:srgbClr val="0000CC"/>
              </a:solidFill>
            </a:endParaRPr>
          </a:p>
        </p:txBody>
      </p:sp>
      <p:sp>
        <p:nvSpPr>
          <p:cNvPr id="20484" name="Line 3"/>
          <p:cNvSpPr>
            <a:spLocks noChangeShapeType="1"/>
          </p:cNvSpPr>
          <p:nvPr/>
        </p:nvSpPr>
        <p:spPr bwMode="auto">
          <a:xfrm flipV="1">
            <a:off x="1691680" y="620688"/>
            <a:ext cx="6984008" cy="27372"/>
          </a:xfrm>
          <a:prstGeom prst="line">
            <a:avLst/>
          </a:prstGeom>
          <a:noFill/>
          <a:ln w="76200" cmpd="tri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2942359" y="836712"/>
            <a:ext cx="411042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Qandni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maxsus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fermentlar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ishtirokida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bijg`itish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orqali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721576" y="3412157"/>
            <a:ext cx="730680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800" i="0" dirty="0" err="1"/>
              <a:t>Sanoatda</a:t>
            </a:r>
            <a:r>
              <a:rPr lang="en-US" sz="2800" i="0" dirty="0"/>
              <a:t> </a:t>
            </a:r>
            <a:r>
              <a:rPr lang="en-US" sz="2800" i="0" dirty="0" err="1"/>
              <a:t>glitserin</a:t>
            </a:r>
            <a:r>
              <a:rPr lang="en-US" sz="2800" i="0" dirty="0"/>
              <a:t> </a:t>
            </a:r>
            <a:r>
              <a:rPr lang="en-US" sz="2800" i="0" dirty="0" err="1"/>
              <a:t>quyidagi</a:t>
            </a:r>
            <a:r>
              <a:rPr lang="en-US" sz="2800" i="0" dirty="0"/>
              <a:t> </a:t>
            </a:r>
            <a:r>
              <a:rPr lang="en-US" sz="2800" i="0" dirty="0" err="1"/>
              <a:t>reaksiyalar</a:t>
            </a:r>
            <a:r>
              <a:rPr lang="en-US" sz="2800" i="0" dirty="0"/>
              <a:t> </a:t>
            </a:r>
            <a:r>
              <a:rPr lang="en-US" sz="2800" i="0" dirty="0" err="1"/>
              <a:t>bilan</a:t>
            </a:r>
            <a:r>
              <a:rPr lang="en-US" sz="2800" i="0" dirty="0"/>
              <a:t> </a:t>
            </a:r>
            <a:endParaRPr lang="en-US" sz="2800" i="0" dirty="0" smtClean="0"/>
          </a:p>
          <a:p>
            <a:pPr algn="ctr"/>
            <a:r>
              <a:rPr lang="en-US" sz="2800" i="0" dirty="0" err="1" smtClean="0"/>
              <a:t>neftni</a:t>
            </a:r>
            <a:r>
              <a:rPr lang="en-US" sz="2800" i="0" dirty="0" smtClean="0"/>
              <a:t> </a:t>
            </a:r>
            <a:r>
              <a:rPr lang="en-US" sz="2800" i="0" dirty="0" err="1" smtClean="0"/>
              <a:t>qayta</a:t>
            </a:r>
            <a:r>
              <a:rPr lang="en-US" sz="2800" i="0" dirty="0" smtClean="0"/>
              <a:t> </a:t>
            </a:r>
            <a:r>
              <a:rPr lang="en-US" sz="2800" i="0" dirty="0" err="1" smtClean="0"/>
              <a:t>ishlovchi</a:t>
            </a:r>
            <a:r>
              <a:rPr lang="en-US" sz="2800" i="0" dirty="0" smtClean="0"/>
              <a:t> </a:t>
            </a:r>
            <a:r>
              <a:rPr lang="en-US" sz="2800" i="0" dirty="0" err="1"/>
              <a:t>zavodlarda</a:t>
            </a:r>
            <a:r>
              <a:rPr lang="en-US" sz="2800" i="0" dirty="0"/>
              <a:t> </a:t>
            </a:r>
            <a:r>
              <a:rPr lang="en-US" sz="2800" i="0" dirty="0" err="1" smtClean="0"/>
              <a:t>hosil</a:t>
            </a:r>
            <a:endParaRPr lang="en-US" sz="2800" i="0" dirty="0"/>
          </a:p>
          <a:p>
            <a:pPr algn="ctr"/>
            <a:r>
              <a:rPr lang="en-US" sz="2800" i="0" dirty="0" err="1" smtClean="0"/>
              <a:t>bo‘ladigan</a:t>
            </a:r>
            <a:r>
              <a:rPr lang="en-US" sz="2800" i="0" dirty="0" smtClean="0"/>
              <a:t> </a:t>
            </a:r>
            <a:r>
              <a:rPr lang="en-US" sz="2800" i="0" dirty="0" err="1"/>
              <a:t>propilendan</a:t>
            </a:r>
            <a:r>
              <a:rPr lang="en-US" sz="2800" i="0" dirty="0"/>
              <a:t> </a:t>
            </a:r>
            <a:r>
              <a:rPr lang="en-US" sz="2800" i="0" dirty="0" err="1"/>
              <a:t>olinadi</a:t>
            </a:r>
            <a:r>
              <a:rPr lang="en-US" sz="2800" i="0" dirty="0"/>
              <a:t>:</a:t>
            </a:r>
            <a:endParaRPr lang="ru-RU" sz="2800" b="1" dirty="0">
              <a:solidFill>
                <a:srgbClr val="99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lum bright="-20000" contrast="40000"/>
          </a:blip>
          <a:stretch>
            <a:fillRect/>
          </a:stretch>
        </p:blipFill>
        <p:spPr>
          <a:xfrm>
            <a:off x="162467" y="4875370"/>
            <a:ext cx="8874029" cy="186599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754759" y="1700808"/>
            <a:ext cx="7921697" cy="1584098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449016" y="2651200"/>
            <a:ext cx="0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355976" y="2665488"/>
            <a:ext cx="0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148064" y="2636912"/>
            <a:ext cx="0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01435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7" y="58838"/>
            <a:ext cx="8569325" cy="777875"/>
          </a:xfrm>
          <a:noFill/>
        </p:spPr>
        <p:txBody>
          <a:bodyPr/>
          <a:lstStyle/>
          <a:p>
            <a:pPr eaLnBrk="1" hangingPunct="1"/>
            <a:r>
              <a:rPr lang="en-US" sz="3600" b="1" dirty="0" err="1">
                <a:solidFill>
                  <a:srgbClr val="0000CC"/>
                </a:solidFill>
              </a:rPr>
              <a:t>Fizik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xossalari</a:t>
            </a:r>
            <a:endParaRPr lang="ru-RU" sz="3600" b="1" dirty="0">
              <a:solidFill>
                <a:srgbClr val="0000CC"/>
              </a:solidFill>
            </a:endParaRPr>
          </a:p>
        </p:txBody>
      </p:sp>
      <p:sp>
        <p:nvSpPr>
          <p:cNvPr id="25604" name="Line 3"/>
          <p:cNvSpPr>
            <a:spLocks noChangeShapeType="1"/>
          </p:cNvSpPr>
          <p:nvPr/>
        </p:nvSpPr>
        <p:spPr bwMode="auto">
          <a:xfrm>
            <a:off x="539750" y="764704"/>
            <a:ext cx="8135938" cy="0"/>
          </a:xfrm>
          <a:prstGeom prst="line">
            <a:avLst/>
          </a:prstGeom>
          <a:noFill/>
          <a:ln w="76200" cmpd="tri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25607" name="Rectangle 6"/>
          <p:cNvSpPr>
            <a:spLocks noChangeArrowheads="1"/>
          </p:cNvSpPr>
          <p:nvPr/>
        </p:nvSpPr>
        <p:spPr bwMode="auto">
          <a:xfrm>
            <a:off x="2" y="2366933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5609" name="Rectangle 8"/>
          <p:cNvSpPr>
            <a:spLocks noChangeArrowheads="1"/>
          </p:cNvSpPr>
          <p:nvPr/>
        </p:nvSpPr>
        <p:spPr bwMode="auto">
          <a:xfrm>
            <a:off x="2" y="2619345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5610" name="Rectangle 9"/>
          <p:cNvSpPr>
            <a:spLocks noChangeArrowheads="1"/>
          </p:cNvSpPr>
          <p:nvPr/>
        </p:nvSpPr>
        <p:spPr bwMode="auto">
          <a:xfrm>
            <a:off x="2" y="2381220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5611" name="Rectangle 10"/>
          <p:cNvSpPr>
            <a:spLocks noChangeArrowheads="1"/>
          </p:cNvSpPr>
          <p:nvPr/>
        </p:nvSpPr>
        <p:spPr bwMode="auto">
          <a:xfrm>
            <a:off x="2" y="2457420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5612" name="Rectangle 11"/>
          <p:cNvSpPr>
            <a:spLocks noChangeArrowheads="1"/>
          </p:cNvSpPr>
          <p:nvPr/>
        </p:nvSpPr>
        <p:spPr bwMode="auto">
          <a:xfrm>
            <a:off x="2" y="2895570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5613" name="Rectangle 14"/>
          <p:cNvSpPr>
            <a:spLocks noChangeArrowheads="1"/>
          </p:cNvSpPr>
          <p:nvPr/>
        </p:nvSpPr>
        <p:spPr bwMode="auto">
          <a:xfrm>
            <a:off x="2" y="2514570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4375" y="908721"/>
            <a:ext cx="8800113" cy="5760640"/>
          </a:xfrm>
          <a:prstGeom prst="roundRect">
            <a:avLst/>
          </a:prstGeom>
          <a:blipFill dpi="0" rotWithShape="1">
            <a:blip r:embed="rId2">
              <a:alphaModFix amt="65000"/>
            </a:blip>
            <a:srcRect/>
            <a:tile tx="0" ty="0" sx="100000" sy="100000" flip="none" algn="tl"/>
          </a:blipFill>
          <a:ln w="63500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</a:rPr>
              <a:t>GLITSERIN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>
                <a:solidFill>
                  <a:srgbClr val="FF0000"/>
                </a:solidFill>
              </a:rPr>
              <a:t>– </a:t>
            </a:r>
            <a:r>
              <a:rPr lang="en-US" sz="4000" dirty="0" err="1" smtClean="0">
                <a:solidFill>
                  <a:srgbClr val="FF0000"/>
                </a:solidFill>
              </a:rPr>
              <a:t>rangsiz</a:t>
            </a:r>
            <a:r>
              <a:rPr lang="en-US" sz="4000" dirty="0" smtClean="0">
                <a:solidFill>
                  <a:srgbClr val="FF0000"/>
                </a:solidFill>
              </a:rPr>
              <a:t>, </a:t>
            </a:r>
            <a:r>
              <a:rPr lang="en-US" sz="4000" b="1" dirty="0" err="1">
                <a:solidFill>
                  <a:srgbClr val="7030A0"/>
                </a:solidFill>
              </a:rPr>
              <a:t>shirinroq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ta`mga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ega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bo`lgan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>
                <a:solidFill>
                  <a:srgbClr val="7030A0"/>
                </a:solidFill>
              </a:rPr>
              <a:t>290</a:t>
            </a:r>
            <a:r>
              <a:rPr lang="en-US" sz="4000" baseline="30000" dirty="0">
                <a:solidFill>
                  <a:srgbClr val="7030A0"/>
                </a:solidFill>
              </a:rPr>
              <a:t>0</a:t>
            </a:r>
            <a:r>
              <a:rPr lang="en-US" sz="4000" dirty="0">
                <a:solidFill>
                  <a:srgbClr val="FF0000"/>
                </a:solidFill>
              </a:rPr>
              <a:t>da </a:t>
            </a:r>
            <a:r>
              <a:rPr lang="en-US" sz="4000" dirty="0" err="1">
                <a:solidFill>
                  <a:srgbClr val="FF0000"/>
                </a:solidFill>
              </a:rPr>
              <a:t>qaynaydigan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quyuq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suyuqlik</a:t>
            </a:r>
            <a:r>
              <a:rPr lang="en-US" sz="4000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endParaRPr lang="en-US" sz="4000" dirty="0">
              <a:solidFill>
                <a:srgbClr val="FF0000"/>
              </a:solidFill>
            </a:endParaRPr>
          </a:p>
          <a:p>
            <a:pPr algn="ctr"/>
            <a:r>
              <a:rPr lang="es-ES" sz="4000" dirty="0" smtClean="0">
                <a:solidFill>
                  <a:srgbClr val="FF0000"/>
                </a:solidFill>
              </a:rPr>
              <a:t>Suv </a:t>
            </a:r>
            <a:r>
              <a:rPr lang="es-ES" sz="4000" dirty="0">
                <a:solidFill>
                  <a:srgbClr val="FF0000"/>
                </a:solidFill>
              </a:rPr>
              <a:t>va spirt bilan </a:t>
            </a:r>
            <a:r>
              <a:rPr lang="es-ES" sz="4000" b="1" dirty="0">
                <a:solidFill>
                  <a:srgbClr val="7030A0"/>
                </a:solidFill>
              </a:rPr>
              <a:t>har qanday nisbatda</a:t>
            </a:r>
            <a:r>
              <a:rPr lang="es-ES" sz="4000" dirty="0">
                <a:solidFill>
                  <a:srgbClr val="FF0000"/>
                </a:solidFill>
              </a:rPr>
              <a:t> aralasha </a:t>
            </a:r>
            <a:r>
              <a:rPr lang="es-ES" sz="4000" dirty="0" smtClean="0">
                <a:solidFill>
                  <a:srgbClr val="FF0000"/>
                </a:solidFill>
              </a:rPr>
              <a:t>oladi.</a:t>
            </a:r>
          </a:p>
          <a:p>
            <a:pPr algn="ctr"/>
            <a:endParaRPr lang="es-ES" sz="4000" dirty="0">
              <a:solidFill>
                <a:srgbClr val="FF0000"/>
              </a:solidFill>
            </a:endParaRPr>
          </a:p>
          <a:p>
            <a:pPr algn="ctr"/>
            <a:r>
              <a:rPr lang="es-ES" sz="4000" dirty="0" smtClean="0">
                <a:solidFill>
                  <a:srgbClr val="7030A0"/>
                </a:solidFill>
              </a:rPr>
              <a:t>Efir va </a:t>
            </a:r>
            <a:r>
              <a:rPr lang="es-ES" sz="4000" dirty="0">
                <a:solidFill>
                  <a:srgbClr val="7030A0"/>
                </a:solidFill>
              </a:rPr>
              <a:t>xloroformda </a:t>
            </a:r>
            <a:r>
              <a:rPr lang="es-ES" sz="4000" dirty="0">
                <a:solidFill>
                  <a:srgbClr val="FF0000"/>
                </a:solidFill>
              </a:rPr>
              <a:t>erimaydi.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6304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7" y="44624"/>
            <a:ext cx="8569325" cy="777875"/>
          </a:xfrm>
          <a:noFill/>
        </p:spPr>
        <p:txBody>
          <a:bodyPr/>
          <a:lstStyle/>
          <a:p>
            <a:pPr eaLnBrk="1" hangingPunct="1"/>
            <a:r>
              <a:rPr lang="en-US" sz="3600" b="1" dirty="0" err="1">
                <a:solidFill>
                  <a:srgbClr val="0000CC"/>
                </a:solidFill>
              </a:rPr>
              <a:t>Kimyoviy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xossalari</a:t>
            </a:r>
            <a:endParaRPr lang="ru-RU" sz="3600" b="1" dirty="0">
              <a:solidFill>
                <a:srgbClr val="0000CC"/>
              </a:solidFill>
            </a:endParaRPr>
          </a:p>
        </p:txBody>
      </p:sp>
      <p:sp>
        <p:nvSpPr>
          <p:cNvPr id="25602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B9922D6-1DD2-4F63-A957-2E0F1D67A287}" type="slidenum">
              <a:rPr lang="ru-RU" sz="1000" i="0"/>
              <a:pPr/>
              <a:t>19</a:t>
            </a:fld>
            <a:endParaRPr lang="ru-RU" sz="1000" i="0"/>
          </a:p>
        </p:txBody>
      </p:sp>
      <p:sp>
        <p:nvSpPr>
          <p:cNvPr id="25604" name="Line 3"/>
          <p:cNvSpPr>
            <a:spLocks noChangeShapeType="1"/>
          </p:cNvSpPr>
          <p:nvPr/>
        </p:nvSpPr>
        <p:spPr bwMode="auto">
          <a:xfrm flipV="1">
            <a:off x="1391574" y="764704"/>
            <a:ext cx="7068858" cy="1"/>
          </a:xfrm>
          <a:prstGeom prst="line">
            <a:avLst/>
          </a:prstGeom>
          <a:noFill/>
          <a:ln w="76200" cmpd="tri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611188" y="1268413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sz="3600" b="1" i="0">
              <a:solidFill>
                <a:srgbClr val="0000CC"/>
              </a:solidFill>
            </a:endParaRPr>
          </a:p>
        </p:txBody>
      </p:sp>
      <p:sp>
        <p:nvSpPr>
          <p:cNvPr id="25607" name="Rectangle 6"/>
          <p:cNvSpPr>
            <a:spLocks noChangeArrowheads="1"/>
          </p:cNvSpPr>
          <p:nvPr/>
        </p:nvSpPr>
        <p:spPr bwMode="auto">
          <a:xfrm>
            <a:off x="2" y="2366933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5609" name="Rectangle 8"/>
          <p:cNvSpPr>
            <a:spLocks noChangeArrowheads="1"/>
          </p:cNvSpPr>
          <p:nvPr/>
        </p:nvSpPr>
        <p:spPr bwMode="auto">
          <a:xfrm>
            <a:off x="2" y="2619345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5610" name="Rectangle 9"/>
          <p:cNvSpPr>
            <a:spLocks noChangeArrowheads="1"/>
          </p:cNvSpPr>
          <p:nvPr/>
        </p:nvSpPr>
        <p:spPr bwMode="auto">
          <a:xfrm>
            <a:off x="2" y="2381220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5611" name="Rectangle 10"/>
          <p:cNvSpPr>
            <a:spLocks noChangeArrowheads="1"/>
          </p:cNvSpPr>
          <p:nvPr/>
        </p:nvSpPr>
        <p:spPr bwMode="auto">
          <a:xfrm>
            <a:off x="2" y="2457420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5612" name="Rectangle 11"/>
          <p:cNvSpPr>
            <a:spLocks noChangeArrowheads="1"/>
          </p:cNvSpPr>
          <p:nvPr/>
        </p:nvSpPr>
        <p:spPr bwMode="auto">
          <a:xfrm>
            <a:off x="2" y="2895570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5613" name="Rectangle 14"/>
          <p:cNvSpPr>
            <a:spLocks noChangeArrowheads="1"/>
          </p:cNvSpPr>
          <p:nvPr/>
        </p:nvSpPr>
        <p:spPr bwMode="auto">
          <a:xfrm>
            <a:off x="2" y="2514570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42877" y="836712"/>
            <a:ext cx="84216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 smtClean="0"/>
              <a:t>Spirtlarga </a:t>
            </a:r>
            <a:r>
              <a:rPr lang="es-ES" sz="2400" dirty="0"/>
              <a:t>xos barcha reaksiyalarga </a:t>
            </a:r>
            <a:r>
              <a:rPr lang="es-ES" sz="2400" dirty="0" smtClean="0"/>
              <a:t>kirishadi.</a:t>
            </a:r>
          </a:p>
          <a:p>
            <a:pPr algn="ctr"/>
            <a:r>
              <a:rPr lang="es-ES" sz="2400" b="1" dirty="0" smtClean="0">
                <a:solidFill>
                  <a:srgbClr val="FF0000"/>
                </a:solidFill>
              </a:rPr>
              <a:t>3</a:t>
            </a:r>
            <a:r>
              <a:rPr lang="es-ES" sz="2400" dirty="0" smtClean="0"/>
              <a:t> </a:t>
            </a:r>
            <a:r>
              <a:rPr lang="es-ES" sz="2400" dirty="0"/>
              <a:t>bosqichda boradi. </a:t>
            </a:r>
            <a:r>
              <a:rPr lang="en-US" sz="2400" b="1" dirty="0" err="1">
                <a:solidFill>
                  <a:srgbClr val="FF0000"/>
                </a:solidFill>
              </a:rPr>
              <a:t>Metallar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bilan</a:t>
            </a:r>
            <a:r>
              <a:rPr lang="en-US" sz="2400" b="1" dirty="0">
                <a:solidFill>
                  <a:srgbClr val="FF0000"/>
                </a:solidFill>
              </a:rPr>
              <a:t> ham </a:t>
            </a:r>
            <a:r>
              <a:rPr lang="en-US" sz="2400" b="1" dirty="0" err="1">
                <a:solidFill>
                  <a:srgbClr val="FF0000"/>
                </a:solidFill>
              </a:rPr>
              <a:t>MeOH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 err="1"/>
              <a:t>lar</a:t>
            </a:r>
            <a:r>
              <a:rPr lang="en-US" sz="2400" dirty="0"/>
              <a:t> </a:t>
            </a:r>
            <a:r>
              <a:rPr lang="en-US" sz="2400" dirty="0" err="1"/>
              <a:t>bilan</a:t>
            </a:r>
            <a:r>
              <a:rPr lang="en-US" sz="2400" dirty="0"/>
              <a:t> ham </a:t>
            </a:r>
            <a:r>
              <a:rPr lang="en-US" sz="2400" dirty="0" err="1"/>
              <a:t>reaksiyaga</a:t>
            </a:r>
            <a:r>
              <a:rPr lang="en-US" sz="2400" dirty="0"/>
              <a:t> </a:t>
            </a:r>
            <a:r>
              <a:rPr lang="en-US" sz="2400" dirty="0" err="1"/>
              <a:t>kirishib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glitseratlarni</a:t>
            </a:r>
            <a:r>
              <a:rPr lang="en-US" sz="2400" dirty="0"/>
              <a:t> </a:t>
            </a:r>
            <a:r>
              <a:rPr lang="en-US" sz="2400" dirty="0" err="1"/>
              <a:t>hosil</a:t>
            </a:r>
            <a:r>
              <a:rPr lang="en-US" sz="2400" dirty="0"/>
              <a:t> </a:t>
            </a:r>
            <a:r>
              <a:rPr lang="en-US" sz="2400" dirty="0" err="1"/>
              <a:t>qiladi</a:t>
            </a:r>
            <a:r>
              <a:rPr lang="en-US" sz="2400" dirty="0"/>
              <a:t>.</a:t>
            </a:r>
            <a:endParaRPr lang="ru-RU" sz="2400" dirty="0"/>
          </a:p>
          <a:p>
            <a:pPr algn="ctr"/>
            <a:r>
              <a:rPr lang="en-US" sz="2400" dirty="0" err="1"/>
              <a:t>Glitserin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mis</a:t>
            </a:r>
            <a:r>
              <a:rPr lang="en-US" sz="2400" dirty="0">
                <a:solidFill>
                  <a:srgbClr val="FF0000"/>
                </a:solidFill>
              </a:rPr>
              <a:t> (II) </a:t>
            </a:r>
            <a:r>
              <a:rPr lang="en-US" sz="2400" dirty="0" err="1">
                <a:solidFill>
                  <a:srgbClr val="FF0000"/>
                </a:solidFill>
              </a:rPr>
              <a:t>gidroksid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/>
              <a:t>bilan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ravshan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ko'k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rangli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 err="1"/>
              <a:t>mis</a:t>
            </a:r>
            <a:r>
              <a:rPr lang="en-US" sz="2400" dirty="0"/>
              <a:t> </a:t>
            </a:r>
            <a:r>
              <a:rPr lang="en-US" sz="2400" dirty="0" err="1"/>
              <a:t>glitserat</a:t>
            </a:r>
            <a:r>
              <a:rPr lang="en-US" sz="2400" dirty="0"/>
              <a:t> </a:t>
            </a:r>
            <a:r>
              <a:rPr lang="en-US" sz="2400" dirty="0" err="1"/>
              <a:t>hosil</a:t>
            </a:r>
            <a:r>
              <a:rPr lang="en-US" sz="2400" dirty="0"/>
              <a:t> </a:t>
            </a:r>
            <a:r>
              <a:rPr lang="en-US" sz="2400" dirty="0" err="1"/>
              <a:t>qiladi</a:t>
            </a:r>
            <a:r>
              <a:rPr lang="en-US" sz="2400" dirty="0"/>
              <a:t>:</a:t>
            </a:r>
            <a:endParaRPr lang="ru-RU" sz="2400" b="1" dirty="0">
              <a:solidFill>
                <a:srgbClr val="7030A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6351711"/>
            <a:ext cx="82092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400" b="1" dirty="0">
                <a:solidFill>
                  <a:srgbClr val="7030A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Bu </a:t>
            </a:r>
            <a:r>
              <a:rPr lang="en-US" sz="2400" b="1" dirty="0" err="1">
                <a:solidFill>
                  <a:srgbClr val="7030A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reaksiya</a:t>
            </a:r>
            <a:r>
              <a:rPr lang="en-US" sz="2400" b="1" dirty="0">
                <a:solidFill>
                  <a:srgbClr val="7030A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triollar</a:t>
            </a:r>
            <a:r>
              <a:rPr lang="en-US" sz="2400" b="1" dirty="0" smtClean="0">
                <a:solidFill>
                  <a:srgbClr val="7030A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uchun</a:t>
            </a:r>
            <a:r>
              <a:rPr lang="en-US" sz="2400" b="1" dirty="0" smtClean="0">
                <a:solidFill>
                  <a:srgbClr val="7030A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sifat</a:t>
            </a:r>
            <a:r>
              <a:rPr lang="en-US" sz="2400" b="1" dirty="0" smtClean="0">
                <a:solidFill>
                  <a:srgbClr val="FF000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reaksiyasi</a:t>
            </a:r>
            <a:r>
              <a:rPr lang="en-US" sz="2400" b="1" dirty="0">
                <a:solidFill>
                  <a:srgbClr val="7030A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hisoblanadi</a:t>
            </a:r>
            <a:r>
              <a:rPr lang="en-US" sz="2400" b="1" dirty="0" smtClean="0">
                <a:solidFill>
                  <a:srgbClr val="7030A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.</a:t>
            </a:r>
            <a:endParaRPr lang="ru-RU" sz="24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haroni" panose="02010803020104030203" pitchFamily="2" charset="-79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539552" y="2793414"/>
            <a:ext cx="8352928" cy="346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4063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645330" y="293490"/>
            <a:ext cx="4438838" cy="1015551"/>
          </a:xfrm>
          <a:prstGeom prst="flowChartDocumen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5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48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48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ru-RU" sz="48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48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629916"/>
            <a:ext cx="5688632" cy="5039444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 marL="0" indent="0" algn="ctr">
              <a:buNone/>
              <a:defRPr/>
            </a:pPr>
            <a:r>
              <a:rPr lang="ru-RU" sz="3000" dirty="0">
                <a:solidFill>
                  <a:srgbClr val="FF0000"/>
                </a:solidFill>
                <a:latin typeface="Comic Sans MS" pitchFamily="66" charset="0"/>
              </a:rPr>
              <a:t>1. </a:t>
            </a:r>
            <a:r>
              <a:rPr lang="en-US" sz="3000" dirty="0" err="1">
                <a:solidFill>
                  <a:srgbClr val="FF0000"/>
                </a:solidFill>
                <a:latin typeface="Comic Sans MS" pitchFamily="66" charset="0"/>
              </a:rPr>
              <a:t>Gomologik</a:t>
            </a:r>
            <a:r>
              <a:rPr lang="en-US" sz="30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Comic Sans MS" pitchFamily="66" charset="0"/>
              </a:rPr>
              <a:t>qatori</a:t>
            </a:r>
            <a:r>
              <a:rPr lang="en-US" sz="3000" dirty="0">
                <a:solidFill>
                  <a:srgbClr val="FF0000"/>
                </a:solidFill>
                <a:latin typeface="Comic Sans MS" pitchFamily="66" charset="0"/>
              </a:rPr>
              <a:t>, </a:t>
            </a:r>
            <a:r>
              <a:rPr lang="en-US" sz="3000" dirty="0" err="1">
                <a:solidFill>
                  <a:srgbClr val="FF0000"/>
                </a:solidFill>
                <a:latin typeface="Comic Sans MS" pitchFamily="66" charset="0"/>
              </a:rPr>
              <a:t>izomeriyasi</a:t>
            </a:r>
            <a:r>
              <a:rPr lang="en-US" sz="3000" dirty="0">
                <a:solidFill>
                  <a:srgbClr val="FF0000"/>
                </a:solidFill>
                <a:latin typeface="Comic Sans MS" pitchFamily="66" charset="0"/>
              </a:rPr>
              <a:t>, </a:t>
            </a:r>
            <a:r>
              <a:rPr lang="en-US" sz="3000" dirty="0" err="1">
                <a:solidFill>
                  <a:srgbClr val="FF0000"/>
                </a:solidFill>
                <a:latin typeface="Comic Sans MS" pitchFamily="66" charset="0"/>
              </a:rPr>
              <a:t>nomenklaturasi</a:t>
            </a:r>
            <a:r>
              <a:rPr lang="en-US" sz="3000" dirty="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  <a:p>
            <a:pPr marL="0" indent="0" algn="ctr">
              <a:buNone/>
              <a:defRPr/>
            </a:pPr>
            <a:endParaRPr lang="ru-RU" sz="3000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  <a:defRPr/>
            </a:pPr>
            <a:r>
              <a:rPr lang="ru-RU" sz="3000" dirty="0">
                <a:solidFill>
                  <a:srgbClr val="FF0000"/>
                </a:solidFill>
                <a:latin typeface="Comic Sans MS" pitchFamily="66" charset="0"/>
              </a:rPr>
              <a:t>2. </a:t>
            </a:r>
            <a:r>
              <a:rPr lang="en-US" sz="3000" dirty="0" err="1">
                <a:solidFill>
                  <a:srgbClr val="FF0000"/>
                </a:solidFill>
                <a:latin typeface="Comic Sans MS" pitchFamily="66" charset="0"/>
              </a:rPr>
              <a:t>Olinishi</a:t>
            </a:r>
            <a:r>
              <a:rPr lang="ru-RU" sz="3000" dirty="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  <a:p>
            <a:pPr marL="0" indent="0" algn="ctr">
              <a:buNone/>
              <a:defRPr/>
            </a:pPr>
            <a:endParaRPr lang="ru-RU" sz="3000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  <a:defRPr/>
            </a:pPr>
            <a:r>
              <a:rPr lang="ru-RU" sz="3000" dirty="0">
                <a:solidFill>
                  <a:srgbClr val="FF0000"/>
                </a:solidFill>
                <a:latin typeface="Comic Sans MS" pitchFamily="66" charset="0"/>
              </a:rPr>
              <a:t>3. </a:t>
            </a:r>
            <a:r>
              <a:rPr lang="en-US" sz="3000" dirty="0" err="1">
                <a:solidFill>
                  <a:srgbClr val="FF0000"/>
                </a:solidFill>
                <a:latin typeface="Comic Sans MS" pitchFamily="66" charset="0"/>
              </a:rPr>
              <a:t>Fizikaviy</a:t>
            </a:r>
            <a:r>
              <a:rPr lang="en-US" sz="30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Comic Sans MS" pitchFamily="66" charset="0"/>
              </a:rPr>
              <a:t>xossalari</a:t>
            </a:r>
            <a:r>
              <a:rPr lang="ru-RU" sz="3000" dirty="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  <a:p>
            <a:pPr marL="0" indent="0" algn="ctr">
              <a:buNone/>
              <a:defRPr/>
            </a:pPr>
            <a:endParaRPr lang="ru-RU" sz="3000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  <a:defRPr/>
            </a:pPr>
            <a:r>
              <a:rPr lang="ru-RU" sz="3000" dirty="0">
                <a:solidFill>
                  <a:srgbClr val="FF0000"/>
                </a:solidFill>
                <a:latin typeface="Comic Sans MS" pitchFamily="66" charset="0"/>
              </a:rPr>
              <a:t>4. </a:t>
            </a:r>
            <a:r>
              <a:rPr lang="en-US" sz="3000" dirty="0" err="1">
                <a:solidFill>
                  <a:srgbClr val="FF0000"/>
                </a:solidFill>
                <a:latin typeface="Comic Sans MS" pitchFamily="66" charset="0"/>
              </a:rPr>
              <a:t>Kimyoviy</a:t>
            </a:r>
            <a:r>
              <a:rPr lang="en-US" sz="30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Comic Sans MS" pitchFamily="66" charset="0"/>
              </a:rPr>
              <a:t>xossalari</a:t>
            </a:r>
            <a:r>
              <a:rPr lang="ru-RU" sz="3000" dirty="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  <a:p>
            <a:pPr marL="0" indent="0" algn="ctr">
              <a:buNone/>
              <a:defRPr/>
            </a:pPr>
            <a:endParaRPr lang="ru-RU" sz="3000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  <a:defRPr/>
            </a:pPr>
            <a:r>
              <a:rPr lang="ru-RU" sz="3000" dirty="0">
                <a:solidFill>
                  <a:srgbClr val="FF0000"/>
                </a:solidFill>
                <a:latin typeface="Comic Sans MS" pitchFamily="66" charset="0"/>
              </a:rPr>
              <a:t>5. </a:t>
            </a:r>
            <a:r>
              <a:rPr lang="en-US" sz="3000" dirty="0" err="1">
                <a:solidFill>
                  <a:srgbClr val="FF0000"/>
                </a:solidFill>
                <a:latin typeface="Comic Sans MS" pitchFamily="66" charset="0"/>
              </a:rPr>
              <a:t>Ishlatilishi</a:t>
            </a:r>
            <a:r>
              <a:rPr lang="ru-RU" sz="3000" dirty="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34149" name="AutoShape 5"/>
          <p:cNvSpPr>
            <a:spLocks noChangeArrowheads="1"/>
          </p:cNvSpPr>
          <p:nvPr/>
        </p:nvSpPr>
        <p:spPr bwMode="auto">
          <a:xfrm>
            <a:off x="6108847" y="4293096"/>
            <a:ext cx="2927649" cy="2376264"/>
          </a:xfrm>
          <a:prstGeom prst="star4">
            <a:avLst>
              <a:gd name="adj" fmla="val 10141"/>
            </a:avLst>
          </a:prstGeom>
          <a:gradFill rotWithShape="1">
            <a:gsLst>
              <a:gs pos="0">
                <a:srgbClr val="66CCFF"/>
              </a:gs>
              <a:gs pos="100000">
                <a:srgbClr val="2F5E7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600">
                <a:solidFill>
                  <a:srgbClr val="0000CC"/>
                </a:solidFill>
                <a:latin typeface="Monotype Corsiva" panose="03010101010201010101" pitchFamily="66" charset="0"/>
              </a:defRPr>
            </a:lvl1pPr>
            <a:lvl2pPr marL="742950" indent="-285750" eaLnBrk="0" hangingPunct="0">
              <a:defRPr sz="3600">
                <a:solidFill>
                  <a:srgbClr val="0000CC"/>
                </a:solidFill>
                <a:latin typeface="Monotype Corsiva" panose="03010101010201010101" pitchFamily="66" charset="0"/>
              </a:defRPr>
            </a:lvl2pPr>
            <a:lvl3pPr marL="1143000" indent="-228600" eaLnBrk="0" hangingPunct="0">
              <a:defRPr sz="3600">
                <a:solidFill>
                  <a:srgbClr val="0000CC"/>
                </a:solidFill>
                <a:latin typeface="Monotype Corsiva" panose="03010101010201010101" pitchFamily="66" charset="0"/>
              </a:defRPr>
            </a:lvl3pPr>
            <a:lvl4pPr marL="1600200" indent="-228600" eaLnBrk="0" hangingPunct="0">
              <a:defRPr sz="3600">
                <a:solidFill>
                  <a:srgbClr val="0000CC"/>
                </a:solidFill>
                <a:latin typeface="Monotype Corsiva" panose="03010101010201010101" pitchFamily="66" charset="0"/>
              </a:defRPr>
            </a:lvl4pPr>
            <a:lvl5pPr marL="2057400" indent="-228600" eaLnBrk="0" hangingPunct="0">
              <a:defRPr sz="3600">
                <a:solidFill>
                  <a:srgbClr val="0000CC"/>
                </a:solidFill>
                <a:latin typeface="Monotype Corsiva" panose="03010101010201010101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CC"/>
                </a:solidFill>
                <a:latin typeface="Monotype Corsiva" panose="03010101010201010101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CC"/>
                </a:solidFill>
                <a:latin typeface="Monotype Corsiva" panose="03010101010201010101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CC"/>
                </a:solidFill>
                <a:latin typeface="Monotype Corsiva" panose="03010101010201010101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CC"/>
                </a:solidFill>
                <a:latin typeface="Monotype Corsiva" panose="03010101010201010101" pitchFamily="66" charset="0"/>
              </a:defRPr>
            </a:lvl9pPr>
          </a:lstStyle>
          <a:p>
            <a:pPr eaLnBrk="1" hangingPunct="1"/>
            <a:endParaRPr lang="ru-RU" sz="2700"/>
          </a:p>
        </p:txBody>
      </p:sp>
      <p:pic>
        <p:nvPicPr>
          <p:cNvPr id="6" name="Picture 8" descr="C:\Users\Администратор\Desktop\documents\anime\girl_grad_philosophy_wapday-com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33" y="44624"/>
            <a:ext cx="1455081" cy="1513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C:\Documents and Settings\БЕЛОВ\Рабочий стол\3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0831" y="130322"/>
            <a:ext cx="2875665" cy="35147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29315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7" y="44624"/>
            <a:ext cx="8569325" cy="777875"/>
          </a:xfrm>
          <a:noFill/>
        </p:spPr>
        <p:txBody>
          <a:bodyPr/>
          <a:lstStyle/>
          <a:p>
            <a:pPr eaLnBrk="1" hangingPunct="1"/>
            <a:r>
              <a:rPr lang="en-US" sz="3600" b="1" dirty="0" err="1">
                <a:solidFill>
                  <a:srgbClr val="0000CC"/>
                </a:solidFill>
              </a:rPr>
              <a:t>Kimyoviy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xossalari</a:t>
            </a:r>
            <a:endParaRPr lang="ru-RU" sz="3600" b="1" dirty="0">
              <a:solidFill>
                <a:srgbClr val="0000CC"/>
              </a:solidFill>
            </a:endParaRPr>
          </a:p>
        </p:txBody>
      </p:sp>
      <p:sp>
        <p:nvSpPr>
          <p:cNvPr id="25602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B9922D6-1DD2-4F63-A957-2E0F1D67A287}" type="slidenum">
              <a:rPr lang="ru-RU" sz="1000" i="0"/>
              <a:pPr/>
              <a:t>20</a:t>
            </a:fld>
            <a:endParaRPr lang="ru-RU" sz="1000" i="0"/>
          </a:p>
        </p:txBody>
      </p:sp>
      <p:sp>
        <p:nvSpPr>
          <p:cNvPr id="25604" name="Line 3"/>
          <p:cNvSpPr>
            <a:spLocks noChangeShapeType="1"/>
          </p:cNvSpPr>
          <p:nvPr/>
        </p:nvSpPr>
        <p:spPr bwMode="auto">
          <a:xfrm flipV="1">
            <a:off x="1391574" y="764704"/>
            <a:ext cx="7068858" cy="1"/>
          </a:xfrm>
          <a:prstGeom prst="line">
            <a:avLst/>
          </a:prstGeom>
          <a:noFill/>
          <a:ln w="76200" cmpd="tri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611188" y="1268413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sz="3600" b="1" i="0">
              <a:solidFill>
                <a:srgbClr val="0000CC"/>
              </a:solidFill>
            </a:endParaRPr>
          </a:p>
        </p:txBody>
      </p:sp>
      <p:sp>
        <p:nvSpPr>
          <p:cNvPr id="25607" name="Rectangle 6"/>
          <p:cNvSpPr>
            <a:spLocks noChangeArrowheads="1"/>
          </p:cNvSpPr>
          <p:nvPr/>
        </p:nvSpPr>
        <p:spPr bwMode="auto">
          <a:xfrm>
            <a:off x="2" y="2366933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5609" name="Rectangle 8"/>
          <p:cNvSpPr>
            <a:spLocks noChangeArrowheads="1"/>
          </p:cNvSpPr>
          <p:nvPr/>
        </p:nvSpPr>
        <p:spPr bwMode="auto">
          <a:xfrm>
            <a:off x="2" y="2619345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5610" name="Rectangle 9"/>
          <p:cNvSpPr>
            <a:spLocks noChangeArrowheads="1"/>
          </p:cNvSpPr>
          <p:nvPr/>
        </p:nvSpPr>
        <p:spPr bwMode="auto">
          <a:xfrm>
            <a:off x="2" y="2381220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5611" name="Rectangle 10"/>
          <p:cNvSpPr>
            <a:spLocks noChangeArrowheads="1"/>
          </p:cNvSpPr>
          <p:nvPr/>
        </p:nvSpPr>
        <p:spPr bwMode="auto">
          <a:xfrm>
            <a:off x="2" y="2457420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5612" name="Rectangle 11"/>
          <p:cNvSpPr>
            <a:spLocks noChangeArrowheads="1"/>
          </p:cNvSpPr>
          <p:nvPr/>
        </p:nvSpPr>
        <p:spPr bwMode="auto">
          <a:xfrm>
            <a:off x="2" y="2895570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5613" name="Rectangle 14"/>
          <p:cNvSpPr>
            <a:spLocks noChangeArrowheads="1"/>
          </p:cNvSpPr>
          <p:nvPr/>
        </p:nvSpPr>
        <p:spPr bwMode="auto">
          <a:xfrm>
            <a:off x="2" y="2514570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02917" y="908720"/>
            <a:ext cx="77015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/>
              <a:t>Glitserin</a:t>
            </a:r>
            <a:r>
              <a:rPr lang="en-US" sz="2800" b="1" dirty="0"/>
              <a:t> </a:t>
            </a:r>
            <a:r>
              <a:rPr lang="it-IT" sz="2800" b="1" dirty="0" smtClean="0"/>
              <a:t>nitrat </a:t>
            </a:r>
            <a:r>
              <a:rPr lang="it-IT" sz="2800" b="1" dirty="0"/>
              <a:t>kislota bilan </a:t>
            </a:r>
            <a:r>
              <a:rPr lang="it-IT" sz="2800" b="1" dirty="0" smtClean="0"/>
              <a:t>mono-</a:t>
            </a:r>
            <a:r>
              <a:rPr lang="it-IT" sz="2800" b="1" dirty="0"/>
              <a:t>, </a:t>
            </a:r>
            <a:endParaRPr lang="it-IT" sz="2800" b="1" dirty="0" smtClean="0"/>
          </a:p>
          <a:p>
            <a:pPr algn="ctr"/>
            <a:r>
              <a:rPr lang="it-IT" sz="2800" b="1" dirty="0" smtClean="0"/>
              <a:t>di- va </a:t>
            </a:r>
            <a:r>
              <a:rPr lang="en-US" sz="2800" b="1" dirty="0" err="1" smtClean="0"/>
              <a:t>trinitroglitserin</a:t>
            </a:r>
            <a:r>
              <a:rPr lang="en-US" sz="2800" b="1" dirty="0" smtClean="0"/>
              <a:t> </a:t>
            </a:r>
            <a:r>
              <a:rPr lang="en-US" sz="2800" b="1" dirty="0" err="1"/>
              <a:t>efirlarini</a:t>
            </a:r>
            <a:r>
              <a:rPr lang="en-US" sz="2800" b="1" dirty="0"/>
              <a:t> </a:t>
            </a:r>
            <a:r>
              <a:rPr lang="en-US" sz="2800" b="1" dirty="0" err="1"/>
              <a:t>hosil</a:t>
            </a:r>
            <a:r>
              <a:rPr lang="en-US" sz="2800" b="1" dirty="0"/>
              <a:t> </a:t>
            </a:r>
            <a:r>
              <a:rPr lang="en-US" sz="2800" b="1" dirty="0" err="1"/>
              <a:t>qiladi</a:t>
            </a:r>
            <a:endParaRPr lang="ru-RU" sz="2800" b="1" dirty="0">
              <a:solidFill>
                <a:srgbClr val="7030A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5013176"/>
            <a:ext cx="82092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Karbon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kislotalar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bilan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glitserin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murakkab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efirlar</a:t>
            </a:r>
            <a:r>
              <a:rPr lang="en-US" sz="3600" b="1" dirty="0">
                <a:solidFill>
                  <a:srgbClr val="FF0000"/>
                </a:solidFill>
              </a:rPr>
              <a:t> — </a:t>
            </a:r>
            <a:r>
              <a:rPr lang="en-US" sz="3600" b="1" dirty="0" err="1">
                <a:solidFill>
                  <a:srgbClr val="FF0000"/>
                </a:solidFill>
              </a:rPr>
              <a:t>yog'lar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va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moylar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hosil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qiladi</a:t>
            </a:r>
            <a:r>
              <a:rPr lang="en-US" sz="3600" b="1" dirty="0">
                <a:solidFill>
                  <a:srgbClr val="FF0000"/>
                </a:solidFill>
              </a:rPr>
              <a:t>.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lum bright="-20000" contrast="40000"/>
          </a:blip>
          <a:stretch>
            <a:fillRect/>
          </a:stretch>
        </p:blipFill>
        <p:spPr>
          <a:xfrm>
            <a:off x="491333" y="1862827"/>
            <a:ext cx="8349677" cy="298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1207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7" y="44624"/>
            <a:ext cx="8569325" cy="777875"/>
          </a:xfrm>
          <a:noFill/>
        </p:spPr>
        <p:txBody>
          <a:bodyPr/>
          <a:lstStyle/>
          <a:p>
            <a:pPr eaLnBrk="1" hangingPunct="1"/>
            <a:r>
              <a:rPr lang="en-US" sz="3600" b="1" dirty="0" err="1">
                <a:solidFill>
                  <a:srgbClr val="0000CC"/>
                </a:solidFill>
              </a:rPr>
              <a:t>Kimyoviy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xossalari</a:t>
            </a:r>
            <a:endParaRPr lang="ru-RU" sz="3600" b="1" dirty="0">
              <a:solidFill>
                <a:srgbClr val="0000CC"/>
              </a:solidFill>
            </a:endParaRPr>
          </a:p>
        </p:txBody>
      </p:sp>
      <p:sp>
        <p:nvSpPr>
          <p:cNvPr id="25602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B9922D6-1DD2-4F63-A957-2E0F1D67A287}" type="slidenum">
              <a:rPr lang="ru-RU" sz="1000" i="0"/>
              <a:pPr/>
              <a:t>21</a:t>
            </a:fld>
            <a:endParaRPr lang="ru-RU" sz="1000" i="0"/>
          </a:p>
        </p:txBody>
      </p:sp>
      <p:sp>
        <p:nvSpPr>
          <p:cNvPr id="25604" name="Line 3"/>
          <p:cNvSpPr>
            <a:spLocks noChangeShapeType="1"/>
          </p:cNvSpPr>
          <p:nvPr/>
        </p:nvSpPr>
        <p:spPr bwMode="auto">
          <a:xfrm flipV="1">
            <a:off x="1391574" y="764704"/>
            <a:ext cx="7068858" cy="1"/>
          </a:xfrm>
          <a:prstGeom prst="line">
            <a:avLst/>
          </a:prstGeom>
          <a:noFill/>
          <a:ln w="76200" cmpd="tri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611188" y="1268413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sz="3600" b="1" i="0">
              <a:solidFill>
                <a:srgbClr val="0000CC"/>
              </a:solidFill>
            </a:endParaRPr>
          </a:p>
        </p:txBody>
      </p:sp>
      <p:sp>
        <p:nvSpPr>
          <p:cNvPr id="25607" name="Rectangle 6"/>
          <p:cNvSpPr>
            <a:spLocks noChangeArrowheads="1"/>
          </p:cNvSpPr>
          <p:nvPr/>
        </p:nvSpPr>
        <p:spPr bwMode="auto">
          <a:xfrm>
            <a:off x="2" y="2366933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5609" name="Rectangle 8"/>
          <p:cNvSpPr>
            <a:spLocks noChangeArrowheads="1"/>
          </p:cNvSpPr>
          <p:nvPr/>
        </p:nvSpPr>
        <p:spPr bwMode="auto">
          <a:xfrm>
            <a:off x="2" y="2619345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5610" name="Rectangle 9"/>
          <p:cNvSpPr>
            <a:spLocks noChangeArrowheads="1"/>
          </p:cNvSpPr>
          <p:nvPr/>
        </p:nvSpPr>
        <p:spPr bwMode="auto">
          <a:xfrm>
            <a:off x="2" y="2381220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5611" name="Rectangle 10"/>
          <p:cNvSpPr>
            <a:spLocks noChangeArrowheads="1"/>
          </p:cNvSpPr>
          <p:nvPr/>
        </p:nvSpPr>
        <p:spPr bwMode="auto">
          <a:xfrm>
            <a:off x="2" y="2457420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5612" name="Rectangle 11"/>
          <p:cNvSpPr>
            <a:spLocks noChangeArrowheads="1"/>
          </p:cNvSpPr>
          <p:nvPr/>
        </p:nvSpPr>
        <p:spPr bwMode="auto">
          <a:xfrm>
            <a:off x="2" y="2895570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5613" name="Rectangle 14"/>
          <p:cNvSpPr>
            <a:spLocks noChangeArrowheads="1"/>
          </p:cNvSpPr>
          <p:nvPr/>
        </p:nvSpPr>
        <p:spPr bwMode="auto">
          <a:xfrm>
            <a:off x="2" y="2514570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02917" y="908720"/>
            <a:ext cx="77015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/>
              <a:t>Glitserin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KHSO</a:t>
            </a:r>
            <a:r>
              <a:rPr lang="en-US" sz="1400" b="1" dirty="0">
                <a:solidFill>
                  <a:srgbClr val="FF0000"/>
                </a:solidFill>
              </a:rPr>
              <a:t>4</a:t>
            </a:r>
            <a:r>
              <a:rPr lang="en-US" sz="2400" b="1" dirty="0"/>
              <a:t> </a:t>
            </a:r>
            <a:r>
              <a:rPr lang="en-US" sz="2400" b="1" dirty="0" err="1"/>
              <a:t>ta’sirida</a:t>
            </a:r>
            <a:r>
              <a:rPr lang="en-US" sz="2400" b="1" dirty="0"/>
              <a:t> </a:t>
            </a:r>
            <a:r>
              <a:rPr lang="en-US" sz="2400" b="1" dirty="0" err="1" smtClean="0"/>
              <a:t>yuqori</a:t>
            </a:r>
            <a:r>
              <a:rPr lang="en-US" sz="2400" b="1" dirty="0"/>
              <a:t> </a:t>
            </a:r>
            <a:r>
              <a:rPr lang="en-US" sz="2400" b="1" dirty="0" err="1" smtClean="0"/>
              <a:t>temperaturada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degidratlanib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ikki</a:t>
            </a:r>
            <a:r>
              <a:rPr lang="en-US" sz="2400" b="1" dirty="0" smtClean="0"/>
              <a:t> </a:t>
            </a:r>
            <a:r>
              <a:rPr lang="en-US" sz="2400" b="1" dirty="0" err="1"/>
              <a:t>molekula</a:t>
            </a:r>
            <a:r>
              <a:rPr lang="en-US" sz="2400" b="1" dirty="0"/>
              <a:t> </a:t>
            </a:r>
            <a:r>
              <a:rPr lang="en-US" sz="2400" b="1" dirty="0" err="1"/>
              <a:t>suv</a:t>
            </a:r>
            <a:r>
              <a:rPr lang="en-US" sz="2400" b="1" dirty="0"/>
              <a:t> </a:t>
            </a:r>
            <a:r>
              <a:rPr lang="en-US" sz="2400" b="1" dirty="0" err="1"/>
              <a:t>ajralib</a:t>
            </a:r>
            <a:r>
              <a:rPr lang="en-US" sz="2400" b="1" dirty="0"/>
              <a:t> </a:t>
            </a:r>
            <a:r>
              <a:rPr lang="en-US" sz="2400" b="1" dirty="0" err="1"/>
              <a:t>chiqishi</a:t>
            </a:r>
            <a:r>
              <a:rPr lang="en-US" sz="2400" b="1" dirty="0"/>
              <a:t> </a:t>
            </a:r>
            <a:r>
              <a:rPr lang="en-US" sz="2400" b="1" dirty="0" err="1"/>
              <a:t>natijasida</a:t>
            </a:r>
            <a:r>
              <a:rPr lang="en-US" sz="2400" b="1" dirty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A K R O L E I 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hosil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bo‘ladi</a:t>
            </a:r>
            <a:r>
              <a:rPr lang="en-US" sz="2400" b="1" dirty="0"/>
              <a:t>:</a:t>
            </a:r>
            <a:endParaRPr lang="ru-RU" sz="2400" b="1" dirty="0">
              <a:solidFill>
                <a:srgbClr val="7030A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5859269"/>
            <a:ext cx="82092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Akrolein</a:t>
            </a:r>
            <a:r>
              <a:rPr lang="en-US" sz="2800" dirty="0"/>
              <a:t> – </a:t>
            </a:r>
            <a:r>
              <a:rPr lang="en-US" sz="2800" dirty="0" err="1"/>
              <a:t>qo`lonsa</a:t>
            </a:r>
            <a:r>
              <a:rPr lang="en-US" sz="2800" dirty="0"/>
              <a:t> </a:t>
            </a:r>
            <a:r>
              <a:rPr lang="en-US" sz="2800" dirty="0" err="1"/>
              <a:t>hidli</a:t>
            </a:r>
            <a:r>
              <a:rPr lang="en-US" sz="2800" dirty="0"/>
              <a:t> </a:t>
            </a:r>
            <a:r>
              <a:rPr lang="en-US" sz="2800" dirty="0" err="1">
                <a:solidFill>
                  <a:srgbClr val="FF0000"/>
                </a:solidFill>
              </a:rPr>
              <a:t>zaharli</a:t>
            </a:r>
            <a:r>
              <a:rPr lang="en-US" sz="2800" dirty="0"/>
              <a:t> </a:t>
            </a:r>
            <a:r>
              <a:rPr lang="en-US" sz="2800" dirty="0" err="1"/>
              <a:t>modda</a:t>
            </a:r>
            <a:r>
              <a:rPr lang="en-US" sz="2800" dirty="0"/>
              <a:t>. </a:t>
            </a:r>
            <a:r>
              <a:rPr lang="es-ES" sz="2800" dirty="0"/>
              <a:t>Yog`lar kuydirilganda hosil bo`ladi.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lum bright="-20000" contrast="40000"/>
          </a:blip>
          <a:stretch>
            <a:fillRect/>
          </a:stretch>
        </p:blipFill>
        <p:spPr>
          <a:xfrm>
            <a:off x="970783" y="2170758"/>
            <a:ext cx="7489649" cy="354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7697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95536" y="785794"/>
            <a:ext cx="8568952" cy="600076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rgbClr val="FF0000"/>
                </a:solidFill>
              </a:rPr>
              <a:t>Etilenglikolning </a:t>
            </a:r>
            <a:r>
              <a:rPr lang="es-ES" sz="2800" b="1" dirty="0">
                <a:solidFill>
                  <a:srgbClr val="FF0000"/>
                </a:solidFill>
              </a:rPr>
              <a:t>suv bilan aralashmasi </a:t>
            </a:r>
            <a:r>
              <a:rPr lang="es-ES" sz="2800" dirty="0"/>
              <a:t>avtomobil </a:t>
            </a:r>
            <a:r>
              <a:rPr lang="es-ES" sz="2800" dirty="0" smtClean="0"/>
              <a:t>sanoatida motorlar</a:t>
            </a:r>
            <a:r>
              <a:rPr lang="es-ES" sz="2800" dirty="0"/>
              <a:t>, plumotlarni sovutishda </a:t>
            </a:r>
            <a:r>
              <a:rPr lang="es-ES" sz="2800" b="1" dirty="0" smtClean="0">
                <a:solidFill>
                  <a:srgbClr val="FF0000"/>
                </a:solidFill>
              </a:rPr>
              <a:t>A N T I F I R I Z</a:t>
            </a:r>
            <a:r>
              <a:rPr lang="es-ES" sz="2800" dirty="0" smtClean="0"/>
              <a:t> </a:t>
            </a:r>
            <a:r>
              <a:rPr lang="es-ES" sz="2800" dirty="0"/>
              <a:t>sifatida </a:t>
            </a:r>
            <a:r>
              <a:rPr lang="es-ES" sz="2800" dirty="0" smtClean="0"/>
              <a:t>ishlatiladi. Chunki etilenglikol </a:t>
            </a:r>
            <a:r>
              <a:rPr lang="es-ES" sz="2800" dirty="0"/>
              <a:t>suvning </a:t>
            </a:r>
            <a:r>
              <a:rPr lang="es-ES" sz="2800" b="1" dirty="0">
                <a:solidFill>
                  <a:srgbClr val="FF0000"/>
                </a:solidFill>
              </a:rPr>
              <a:t>muzlash </a:t>
            </a:r>
            <a:r>
              <a:rPr lang="es-ES" sz="2800" b="1" dirty="0" smtClean="0">
                <a:solidFill>
                  <a:srgbClr val="FF0000"/>
                </a:solidFill>
              </a:rPr>
              <a:t>haroratini </a:t>
            </a:r>
            <a:r>
              <a:rPr lang="es-ES" sz="2800" dirty="0"/>
              <a:t>pasaytiradi. </a:t>
            </a:r>
            <a:endParaRPr lang="es-ES" sz="2800" dirty="0" smtClean="0"/>
          </a:p>
          <a:p>
            <a:pPr algn="ctr"/>
            <a:endParaRPr lang="es-ES" sz="2800" dirty="0"/>
          </a:p>
          <a:p>
            <a:pPr algn="ctr"/>
            <a:r>
              <a:rPr lang="en-US" sz="2800" dirty="0" err="1" smtClean="0"/>
              <a:t>Etilen</a:t>
            </a:r>
            <a:r>
              <a:rPr lang="en-US" sz="2800" dirty="0" smtClean="0"/>
              <a:t> </a:t>
            </a:r>
            <a:r>
              <a:rPr lang="en-US" sz="2800" dirty="0" err="1"/>
              <a:t>glikoldan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lavsan</a:t>
            </a:r>
            <a:r>
              <a:rPr lang="en-US" sz="2800" dirty="0"/>
              <a:t> </a:t>
            </a:r>
            <a:r>
              <a:rPr lang="en-US" sz="2800" dirty="0" err="1"/>
              <a:t>tola</a:t>
            </a:r>
            <a:r>
              <a:rPr lang="en-US" sz="2800" dirty="0"/>
              <a:t> </a:t>
            </a:r>
            <a:r>
              <a:rPr lang="en-US" sz="2800" dirty="0" err="1"/>
              <a:t>olinadi</a:t>
            </a:r>
            <a:r>
              <a:rPr lang="en-US" sz="2800" dirty="0" smtClean="0"/>
              <a:t>.</a:t>
            </a:r>
          </a:p>
          <a:p>
            <a:pPr algn="ctr"/>
            <a:endParaRPr lang="en-US" sz="2800" dirty="0"/>
          </a:p>
          <a:p>
            <a:pPr algn="ctr"/>
            <a:r>
              <a:rPr lang="es-ES" sz="2800" dirty="0"/>
              <a:t>	</a:t>
            </a:r>
            <a:r>
              <a:rPr lang="es-ES" sz="2800" b="1" dirty="0">
                <a:solidFill>
                  <a:srgbClr val="FF0000"/>
                </a:solidFill>
              </a:rPr>
              <a:t>Glitserin</a:t>
            </a:r>
            <a:r>
              <a:rPr lang="es-ES" sz="2800" dirty="0"/>
              <a:t> – hosilasi </a:t>
            </a:r>
            <a:r>
              <a:rPr lang="es-ES" sz="2800" dirty="0">
                <a:solidFill>
                  <a:srgbClr val="FF0000"/>
                </a:solidFill>
              </a:rPr>
              <a:t>nitroglitserin</a:t>
            </a:r>
            <a:r>
              <a:rPr lang="es-ES" sz="2800" dirty="0"/>
              <a:t> (</a:t>
            </a:r>
            <a:r>
              <a:rPr lang="es-ES" sz="2800" dirty="0">
                <a:solidFill>
                  <a:srgbClr val="FF0000"/>
                </a:solidFill>
              </a:rPr>
              <a:t>portlovchi modda</a:t>
            </a:r>
            <a:r>
              <a:rPr lang="es-ES" sz="2800" dirty="0"/>
              <a:t>) </a:t>
            </a:r>
            <a:r>
              <a:rPr lang="es-ES" sz="2800" dirty="0">
                <a:solidFill>
                  <a:srgbClr val="FF0000"/>
                </a:solidFill>
              </a:rPr>
              <a:t>dinamit t</a:t>
            </a:r>
            <a:r>
              <a:rPr lang="es-ES" sz="2800" dirty="0"/>
              <a:t>ayyorlashda, </a:t>
            </a:r>
            <a:r>
              <a:rPr lang="es-ES" sz="2800" dirty="0">
                <a:solidFill>
                  <a:srgbClr val="FF0000"/>
                </a:solidFill>
              </a:rPr>
              <a:t>antifirizlar </a:t>
            </a:r>
            <a:r>
              <a:rPr lang="es-ES" sz="2800" dirty="0"/>
              <a:t>tayyorlashda, kosmetikada (</a:t>
            </a:r>
            <a:r>
              <a:rPr lang="es-ES" sz="2800" dirty="0">
                <a:solidFill>
                  <a:srgbClr val="FF0000"/>
                </a:solidFill>
              </a:rPr>
              <a:t>terini yumshatadi</a:t>
            </a:r>
            <a:r>
              <a:rPr lang="es-ES" sz="2800" dirty="0"/>
              <a:t>), kon sanoatida ishlatiladi. </a:t>
            </a:r>
            <a:endParaRPr lang="ru-RU" sz="28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28596" y="71438"/>
            <a:ext cx="8501122" cy="6429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chemeClr val="tx1"/>
                </a:solidFill>
              </a:rPr>
              <a:t>I S H L A T I L I S H I 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4756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95536" y="785794"/>
            <a:ext cx="8568952" cy="600076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solidFill>
                  <a:srgbClr val="FF0000"/>
                </a:solidFill>
              </a:rPr>
              <a:t>Nitroglitserinning </a:t>
            </a:r>
            <a:r>
              <a:rPr lang="es-ES" sz="3200" b="1" dirty="0">
                <a:solidFill>
                  <a:srgbClr val="FF0000"/>
                </a:solidFill>
              </a:rPr>
              <a:t>spirtdagi 1% li </a:t>
            </a:r>
            <a:r>
              <a:rPr lang="es-ES" sz="3200" dirty="0"/>
              <a:t>eritmasidan </a:t>
            </a:r>
            <a:r>
              <a:rPr lang="es-ES" sz="3200" b="1" dirty="0">
                <a:solidFill>
                  <a:srgbClr val="FF0000"/>
                </a:solidFill>
              </a:rPr>
              <a:t>yurak kassalliklarida </a:t>
            </a:r>
            <a:r>
              <a:rPr lang="es-ES" sz="3200" dirty="0"/>
              <a:t>dori – darmon sifatida </a:t>
            </a:r>
            <a:r>
              <a:rPr lang="es-ES" sz="3200" dirty="0" smtClean="0"/>
              <a:t>foydalaniladi</a:t>
            </a:r>
          </a:p>
          <a:p>
            <a:pPr algn="ctr"/>
            <a:r>
              <a:rPr lang="es-ES" sz="3200" dirty="0" smtClean="0"/>
              <a:t>(</a:t>
            </a:r>
            <a:r>
              <a:rPr lang="es-ES" sz="3200" b="1" dirty="0" smtClean="0">
                <a:solidFill>
                  <a:srgbClr val="FF0000"/>
                </a:solidFill>
              </a:rPr>
              <a:t>qon </a:t>
            </a:r>
            <a:r>
              <a:rPr lang="es-ES" sz="3200" b="1" dirty="0">
                <a:solidFill>
                  <a:srgbClr val="FF0000"/>
                </a:solidFill>
              </a:rPr>
              <a:t>tomirlarini kengaytiradi</a:t>
            </a:r>
            <a:r>
              <a:rPr lang="es-ES" sz="3200" dirty="0"/>
              <a:t>). </a:t>
            </a:r>
            <a:endParaRPr lang="ru-RU" sz="3200" dirty="0"/>
          </a:p>
          <a:p>
            <a:pPr algn="ctr"/>
            <a:r>
              <a:rPr lang="es-ES" sz="3200" dirty="0"/>
              <a:t> </a:t>
            </a:r>
            <a:endParaRPr lang="ru-RU" sz="3200" dirty="0"/>
          </a:p>
          <a:p>
            <a:pPr algn="ctr"/>
            <a:r>
              <a:rPr lang="es-ES" sz="3200" dirty="0"/>
              <a:t>Terini oshlashda, yumshatishda glitserinning </a:t>
            </a:r>
            <a:r>
              <a:rPr lang="es-ES" sz="3200" dirty="0">
                <a:solidFill>
                  <a:srgbClr val="FF0000"/>
                </a:solidFill>
              </a:rPr>
              <a:t>suvli eritmalaridan </a:t>
            </a:r>
            <a:r>
              <a:rPr lang="es-ES" sz="3200" dirty="0"/>
              <a:t>foydalaniladi. </a:t>
            </a:r>
            <a:r>
              <a:rPr lang="es-ES" sz="3200" dirty="0">
                <a:solidFill>
                  <a:srgbClr val="FF0000"/>
                </a:solidFill>
              </a:rPr>
              <a:t>Suvsiz glitserin gidroskopik </a:t>
            </a:r>
            <a:r>
              <a:rPr lang="es-ES" sz="3200" dirty="0"/>
              <a:t>moddaligi tufayli teri hujayralaridagi suvni o’ziga tortib olib, </a:t>
            </a:r>
            <a:r>
              <a:rPr lang="es-ES" sz="3200" dirty="0">
                <a:solidFill>
                  <a:srgbClr val="FF0000"/>
                </a:solidFill>
              </a:rPr>
              <a:t>terini kuydiradi</a:t>
            </a:r>
            <a:r>
              <a:rPr lang="es-ES" sz="3200" dirty="0"/>
              <a:t>.</a:t>
            </a:r>
            <a:endParaRPr lang="ru-RU" sz="32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28596" y="71438"/>
            <a:ext cx="8501122" cy="6429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chemeClr val="tx1"/>
                </a:solidFill>
              </a:rPr>
              <a:t>I S H L A T I L I S H I 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3385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11" descr="u05_08p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3775" y="7505700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96050" y="5931319"/>
            <a:ext cx="7977531" cy="6823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Kimyo</a:t>
            </a:r>
            <a:r>
              <a:rPr lang="en-US" sz="2800" dirty="0"/>
              <a:t> </a:t>
            </a:r>
            <a:r>
              <a:rPr lang="en-US" sz="2800" dirty="0" err="1"/>
              <a:t>fani</a:t>
            </a:r>
            <a:r>
              <a:rPr lang="en-US" sz="2800" dirty="0"/>
              <a:t> </a:t>
            </a:r>
            <a:r>
              <a:rPr lang="en-US" sz="2800" dirty="0" err="1"/>
              <a:t>o’qituvchisi</a:t>
            </a:r>
            <a:r>
              <a:rPr lang="en-US" sz="2800" dirty="0"/>
              <a:t>: </a:t>
            </a:r>
            <a:r>
              <a:rPr lang="en-US" sz="2800" b="1" dirty="0">
                <a:solidFill>
                  <a:srgbClr val="FF0000"/>
                </a:solidFill>
              </a:rPr>
              <a:t>H. </a:t>
            </a:r>
            <a:r>
              <a:rPr lang="en-US" sz="2800" b="1" dirty="0" err="1">
                <a:solidFill>
                  <a:srgbClr val="FF0000"/>
                </a:solidFill>
              </a:rPr>
              <a:t>Hoshimov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36982" y="2420888"/>
            <a:ext cx="6351242" cy="316065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7030A0"/>
                </a:solidFill>
                <a:latin typeface="Algerian" panose="04020705040A02060702" pitchFamily="82" charset="0"/>
              </a:rPr>
              <a:t>E’TIBORINGIZ</a:t>
            </a:r>
          </a:p>
          <a:p>
            <a:pPr algn="ctr"/>
            <a:r>
              <a:rPr lang="en-US" sz="5400" b="1" dirty="0">
                <a:solidFill>
                  <a:srgbClr val="7030A0"/>
                </a:solidFill>
                <a:latin typeface="Algerian" panose="04020705040A02060702" pitchFamily="82" charset="0"/>
              </a:rPr>
              <a:t>UCHUN</a:t>
            </a:r>
          </a:p>
          <a:p>
            <a:pPr algn="ctr"/>
            <a:r>
              <a:rPr lang="en-US" sz="5400" b="1" dirty="0">
                <a:solidFill>
                  <a:srgbClr val="7030A0"/>
                </a:solidFill>
                <a:latin typeface="Algerian" panose="04020705040A02060702" pitchFamily="82" charset="0"/>
              </a:rPr>
              <a:t>RAHMAT</a:t>
            </a:r>
            <a:endParaRPr lang="ru-RU" sz="5400" b="1" dirty="0">
              <a:solidFill>
                <a:srgbClr val="7030A0"/>
              </a:solidFill>
            </a:endParaRPr>
          </a:p>
        </p:txBody>
      </p:sp>
      <p:pic>
        <p:nvPicPr>
          <p:cNvPr id="8" name="Picture 6" descr="C:\Documents and Settings\БЕЛОВ\Рабочий стол\гл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30841"/>
            <a:ext cx="6111456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C:\Documents and Settings\БЕЛОВ\Рабочий стол\3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1660" y="2492896"/>
            <a:ext cx="1928812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C:\Users\Администратор\Desktop\documents\anime\girl_grad_philosophy_wapday-com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249" y="191166"/>
            <a:ext cx="2005487" cy="208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2425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624110"/>
            <a:ext cx="6683765" cy="1280890"/>
          </a:xfrm>
        </p:spPr>
        <p:txBody>
          <a:bodyPr>
            <a:noAutofit/>
          </a:bodyPr>
          <a:lstStyle/>
          <a:p>
            <a:pPr algn="ctr"/>
            <a:r>
              <a:rPr lang="en-US" sz="11500" b="1" dirty="0" smtClean="0">
                <a:solidFill>
                  <a:srgbClr val="FF0000"/>
                </a:solidFill>
              </a:rPr>
              <a:t>IKKI ATOMLI SPIRTLAR</a:t>
            </a:r>
            <a:endParaRPr lang="ru-RU" sz="11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723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Прямоугольник 3"/>
          <p:cNvSpPr>
            <a:spLocks noChangeArrowheads="1"/>
          </p:cNvSpPr>
          <p:nvPr/>
        </p:nvSpPr>
        <p:spPr bwMode="auto">
          <a:xfrm>
            <a:off x="5796136" y="983625"/>
            <a:ext cx="331236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Umumiy</a:t>
            </a:r>
            <a:endParaRPr lang="en-US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formulasi</a:t>
            </a:r>
            <a:endParaRPr lang="en-US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dirty="0"/>
              <a:t>C</a:t>
            </a:r>
            <a:r>
              <a:rPr lang="en-US" sz="4400" baseline="-25000" dirty="0"/>
              <a:t>n</a:t>
            </a:r>
            <a:r>
              <a:rPr lang="en-US" sz="4400" dirty="0"/>
              <a:t>H</a:t>
            </a:r>
            <a:r>
              <a:rPr lang="en-US" sz="4400" baseline="-25000" dirty="0"/>
              <a:t>2n</a:t>
            </a:r>
            <a:r>
              <a:rPr lang="en-US" sz="4400" dirty="0"/>
              <a:t>(OH)</a:t>
            </a:r>
            <a:r>
              <a:rPr lang="en-US" sz="4400" baseline="-25000" dirty="0"/>
              <a:t>2</a:t>
            </a:r>
            <a:r>
              <a:rPr lang="es-ES" sz="4400" dirty="0" smtClean="0"/>
              <a:t> </a:t>
            </a:r>
            <a:endParaRPr lang="es-ES" sz="4400" dirty="0"/>
          </a:p>
          <a:p>
            <a:pPr algn="ctr"/>
            <a:endParaRPr lang="es-ES" sz="2000" dirty="0"/>
          </a:p>
          <a:p>
            <a:pPr algn="ctr"/>
            <a:r>
              <a:rPr lang="es-ES" sz="4400" dirty="0"/>
              <a:t>yoki</a:t>
            </a:r>
          </a:p>
          <a:p>
            <a:pPr algn="ctr"/>
            <a:endParaRPr lang="es-ES" sz="2000" dirty="0"/>
          </a:p>
          <a:p>
            <a:pPr algn="ctr"/>
            <a:r>
              <a:rPr lang="es-ES" sz="4400" dirty="0"/>
              <a:t>R – </a:t>
            </a:r>
            <a:r>
              <a:rPr lang="es-ES" sz="4400" dirty="0" smtClean="0"/>
              <a:t>(OH)</a:t>
            </a:r>
            <a:r>
              <a:rPr lang="es-ES" sz="2400" dirty="0" smtClean="0"/>
              <a:t>2</a:t>
            </a:r>
            <a:r>
              <a:rPr lang="es-ES" sz="4400" dirty="0" smtClean="0"/>
              <a:t> 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180697"/>
            <a:ext cx="5688632" cy="6416655"/>
          </a:xfrm>
          <a:prstGeom prst="roundRect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200" dirty="0"/>
              <a:t>Molekulasida </a:t>
            </a:r>
            <a:r>
              <a:rPr lang="en-US" sz="3200" dirty="0" err="1" smtClean="0"/>
              <a:t>ikkita</a:t>
            </a:r>
            <a:r>
              <a:rPr lang="en-US" sz="3200" dirty="0" smtClean="0"/>
              <a:t> </a:t>
            </a:r>
            <a:r>
              <a:rPr lang="es-ES" sz="3200" dirty="0" smtClean="0"/>
              <a:t>gidroksil </a:t>
            </a:r>
            <a:r>
              <a:rPr lang="es-ES" sz="3200" dirty="0"/>
              <a:t>guruh saqlagan </a:t>
            </a:r>
            <a:r>
              <a:rPr lang="es-ES" sz="3200" dirty="0" smtClean="0"/>
              <a:t>spirtlar </a:t>
            </a:r>
            <a:r>
              <a:rPr lang="es-ES" sz="3200" b="1" dirty="0" smtClean="0">
                <a:solidFill>
                  <a:srgbClr val="FF0000"/>
                </a:solidFill>
              </a:rPr>
              <a:t>ikki atomli spirtlar, diollar yoki glikollar</a:t>
            </a:r>
            <a:r>
              <a:rPr lang="es-ES" sz="3200" dirty="0" smtClean="0"/>
              <a:t> </a:t>
            </a:r>
            <a:r>
              <a:rPr lang="es-ES" sz="3200" dirty="0"/>
              <a:t>deyiladi. </a:t>
            </a:r>
          </a:p>
          <a:p>
            <a:pPr algn="ctr"/>
            <a:endParaRPr lang="es-ES" sz="3200" dirty="0"/>
          </a:p>
          <a:p>
            <a:pPr algn="ctr"/>
            <a:r>
              <a:rPr lang="en-US" sz="3200" dirty="0" err="1" smtClean="0"/>
              <a:t>Glikol</a:t>
            </a:r>
            <a:r>
              <a:rPr lang="en-US" sz="3200" dirty="0" smtClean="0"/>
              <a:t> </a:t>
            </a:r>
            <a:r>
              <a:rPr lang="en-US" sz="3200" dirty="0" err="1"/>
              <a:t>deyilishiga</a:t>
            </a:r>
            <a:r>
              <a:rPr lang="en-US" sz="3200" dirty="0"/>
              <a:t> </a:t>
            </a:r>
            <a:r>
              <a:rPr lang="en-US" sz="3200" dirty="0" err="1"/>
              <a:t>sabab</a:t>
            </a:r>
            <a:r>
              <a:rPr lang="en-US" sz="3200" dirty="0"/>
              <a:t> </a:t>
            </a:r>
            <a:r>
              <a:rPr lang="en-US" sz="3200" dirty="0" err="1"/>
              <a:t>ular</a:t>
            </a:r>
            <a:r>
              <a:rPr lang="en-US" sz="3200" dirty="0"/>
              <a:t> </a:t>
            </a:r>
            <a:r>
              <a:rPr lang="en-US" sz="3200" dirty="0" err="1"/>
              <a:t>shirin</a:t>
            </a:r>
            <a:r>
              <a:rPr lang="en-US" sz="3200" dirty="0"/>
              <a:t> </a:t>
            </a:r>
            <a:r>
              <a:rPr lang="en-US" sz="3200" dirty="0" err="1"/>
              <a:t>tamga</a:t>
            </a:r>
            <a:r>
              <a:rPr lang="en-US" sz="3200" dirty="0"/>
              <a:t> </a:t>
            </a:r>
            <a:r>
              <a:rPr lang="en-US" sz="3200" dirty="0" err="1"/>
              <a:t>ega</a:t>
            </a:r>
            <a:r>
              <a:rPr lang="en-US" sz="3200" dirty="0"/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glikos</a:t>
            </a:r>
            <a:r>
              <a:rPr lang="en-US" sz="3200" b="1" dirty="0">
                <a:solidFill>
                  <a:srgbClr val="FF0000"/>
                </a:solidFill>
              </a:rPr>
              <a:t> – “</a:t>
            </a:r>
            <a:r>
              <a:rPr lang="en-US" sz="3200" b="1" dirty="0" err="1">
                <a:solidFill>
                  <a:srgbClr val="FF0000"/>
                </a:solidFill>
              </a:rPr>
              <a:t>shirin</a:t>
            </a:r>
            <a:r>
              <a:rPr lang="en-US" sz="3200" b="1" dirty="0">
                <a:solidFill>
                  <a:srgbClr val="FF0000"/>
                </a:solidFill>
              </a:rPr>
              <a:t>”. 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endParaRPr lang="en-US" sz="3200" dirty="0"/>
          </a:p>
          <a:p>
            <a:pPr algn="ctr"/>
            <a:r>
              <a:rPr lang="en-US" sz="3200" dirty="0" err="1" smtClean="0"/>
              <a:t>Dastlabki</a:t>
            </a:r>
            <a:r>
              <a:rPr lang="en-US" sz="3200" dirty="0" smtClean="0"/>
              <a:t> </a:t>
            </a:r>
            <a:r>
              <a:rPr lang="en-US" sz="3200" dirty="0" err="1"/>
              <a:t>vakili</a:t>
            </a:r>
            <a:r>
              <a:rPr lang="en-US" sz="3200" dirty="0"/>
              <a:t> – </a:t>
            </a:r>
            <a:r>
              <a:rPr lang="en-US" sz="3200" dirty="0" err="1"/>
              <a:t>etilen</a:t>
            </a:r>
            <a:r>
              <a:rPr lang="en-US" sz="3200" dirty="0"/>
              <a:t> </a:t>
            </a:r>
            <a:r>
              <a:rPr lang="en-US" sz="3200" dirty="0" err="1"/>
              <a:t>glikol</a:t>
            </a:r>
            <a:r>
              <a:rPr lang="en-US" sz="3200" dirty="0"/>
              <a:t>.</a:t>
            </a:r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знак завершения 1"/>
          <p:cNvSpPr/>
          <p:nvPr/>
        </p:nvSpPr>
        <p:spPr>
          <a:xfrm>
            <a:off x="251520" y="116632"/>
            <a:ext cx="8712968" cy="72008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</a:rPr>
              <a:t>Nomenklaturasi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va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izomeriyasi</a:t>
            </a:r>
            <a:r>
              <a:rPr lang="en-US" sz="4000" b="1" dirty="0">
                <a:solidFill>
                  <a:schemeClr val="tx1"/>
                </a:solidFill>
              </a:rPr>
              <a:t>. 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980728"/>
            <a:ext cx="4464496" cy="5688632"/>
          </a:xfrm>
          <a:prstGeom prst="roundRect">
            <a:avLst>
              <a:gd name="adj" fmla="val 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Ratsional</a:t>
            </a:r>
            <a:r>
              <a:rPr lang="en-US" sz="2800" dirty="0" smtClean="0"/>
              <a:t> </a:t>
            </a:r>
            <a:r>
              <a:rPr lang="en-US" sz="2800" dirty="0" err="1"/>
              <a:t>nomenklaturaga</a:t>
            </a:r>
            <a:r>
              <a:rPr lang="en-US" sz="2800" dirty="0"/>
              <a:t> </a:t>
            </a:r>
            <a:r>
              <a:rPr lang="en-US" sz="2800" dirty="0" err="1"/>
              <a:t>ko`ra</a:t>
            </a:r>
            <a:r>
              <a:rPr lang="en-US" sz="2800" dirty="0"/>
              <a:t> agar </a:t>
            </a:r>
            <a:r>
              <a:rPr lang="en-US" sz="2800" dirty="0" err="1"/>
              <a:t>ikkala</a:t>
            </a:r>
            <a:r>
              <a:rPr lang="en-US" sz="2800" dirty="0"/>
              <a:t> </a:t>
            </a:r>
            <a:r>
              <a:rPr lang="en-US" sz="2800" dirty="0" err="1"/>
              <a:t>gidroksil</a:t>
            </a:r>
            <a:r>
              <a:rPr lang="en-US" sz="2800" dirty="0"/>
              <a:t> </a:t>
            </a:r>
            <a:r>
              <a:rPr lang="en-US" sz="2800" dirty="0" err="1"/>
              <a:t>guruh</a:t>
            </a:r>
            <a:r>
              <a:rPr lang="en-US" sz="2800" dirty="0"/>
              <a:t> </a:t>
            </a:r>
            <a:r>
              <a:rPr lang="en-US" sz="2800" dirty="0" err="1">
                <a:solidFill>
                  <a:srgbClr val="FF0000"/>
                </a:solidFill>
              </a:rPr>
              <a:t>yonma</a:t>
            </a:r>
            <a:r>
              <a:rPr lang="en-US" sz="2800" dirty="0">
                <a:solidFill>
                  <a:srgbClr val="FF0000"/>
                </a:solidFill>
              </a:rPr>
              <a:t> – yon </a:t>
            </a:r>
            <a:r>
              <a:rPr lang="en-US" sz="2800" dirty="0" err="1"/>
              <a:t>joylashsa</a:t>
            </a:r>
            <a:r>
              <a:rPr lang="en-US" sz="2800" dirty="0"/>
              <a:t> </a:t>
            </a:r>
            <a:r>
              <a:rPr lang="en-US" sz="2800" dirty="0" err="1" smtClean="0"/>
              <a:t>tegishli</a:t>
            </a:r>
            <a:r>
              <a:rPr lang="en-US" sz="2800" dirty="0" smtClean="0"/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alken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nomiga</a:t>
            </a:r>
            <a:r>
              <a:rPr lang="en-US" sz="2800" dirty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“</a:t>
            </a:r>
            <a:r>
              <a:rPr lang="en-US" sz="2800" b="1" dirty="0" err="1" smtClean="0">
                <a:solidFill>
                  <a:srgbClr val="FF0000"/>
                </a:solidFill>
              </a:rPr>
              <a:t>glikol</a:t>
            </a:r>
            <a:r>
              <a:rPr lang="en-US" sz="2800" b="1" dirty="0" smtClean="0">
                <a:solidFill>
                  <a:srgbClr val="FF0000"/>
                </a:solidFill>
              </a:rPr>
              <a:t>”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/>
              <a:t>so`zi</a:t>
            </a:r>
            <a:r>
              <a:rPr lang="en-US" sz="2800" dirty="0" smtClean="0"/>
              <a:t> </a:t>
            </a:r>
            <a:r>
              <a:rPr lang="en-US" sz="2800" dirty="0" err="1" smtClean="0"/>
              <a:t>qo`shib</a:t>
            </a:r>
            <a:r>
              <a:rPr lang="en-US" sz="2800" dirty="0" smtClean="0"/>
              <a:t> </a:t>
            </a:r>
            <a:r>
              <a:rPr lang="en-US" sz="2800" dirty="0" err="1" smtClean="0"/>
              <a:t>o’qiladi</a:t>
            </a:r>
            <a:r>
              <a:rPr lang="en-US" sz="2800" dirty="0"/>
              <a:t>.</a:t>
            </a:r>
            <a:endParaRPr lang="ru-RU" sz="2800" dirty="0"/>
          </a:p>
          <a:p>
            <a:pPr algn="ctr"/>
            <a:r>
              <a:rPr lang="en-US" sz="2800" dirty="0"/>
              <a:t> </a:t>
            </a:r>
            <a:endParaRPr lang="en-US" sz="2800" dirty="0" smtClean="0"/>
          </a:p>
          <a:p>
            <a:pPr algn="ctr"/>
            <a:r>
              <a:rPr lang="en-US" sz="2800" dirty="0" smtClean="0"/>
              <a:t>Agar </a:t>
            </a:r>
            <a:r>
              <a:rPr lang="en-US" sz="2800" dirty="0" err="1" smtClean="0"/>
              <a:t>ikkala</a:t>
            </a:r>
            <a:r>
              <a:rPr lang="en-US" sz="2800" dirty="0" smtClean="0"/>
              <a:t> </a:t>
            </a:r>
            <a:r>
              <a:rPr lang="en-US" sz="2800" dirty="0" err="1"/>
              <a:t>gidroksil</a:t>
            </a:r>
            <a:r>
              <a:rPr lang="en-US" sz="2800" dirty="0"/>
              <a:t> </a:t>
            </a:r>
            <a:r>
              <a:rPr lang="en-US" sz="2800" dirty="0" err="1"/>
              <a:t>guruh</a:t>
            </a:r>
            <a:r>
              <a:rPr lang="en-US" sz="2800" dirty="0"/>
              <a:t> </a:t>
            </a:r>
            <a:r>
              <a:rPr lang="en-US" sz="2800" dirty="0" err="1">
                <a:solidFill>
                  <a:srgbClr val="FF0000"/>
                </a:solidFill>
              </a:rPr>
              <a:t>ikki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chekkada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/>
              <a:t>joylashsa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C </a:t>
            </a:r>
            <a:r>
              <a:rPr lang="en-US" sz="2800" b="1" dirty="0" err="1">
                <a:solidFill>
                  <a:srgbClr val="FF0000"/>
                </a:solidFill>
              </a:rPr>
              <a:t>soniga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metilen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glikol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dirty="0" err="1"/>
              <a:t>so`zi</a:t>
            </a:r>
            <a:r>
              <a:rPr lang="en-US" sz="2800" dirty="0"/>
              <a:t> </a:t>
            </a:r>
            <a:r>
              <a:rPr lang="en-US" sz="2800" dirty="0" err="1"/>
              <a:t>qo`shib</a:t>
            </a:r>
            <a:r>
              <a:rPr lang="en-US" sz="2800" dirty="0"/>
              <a:t> </a:t>
            </a:r>
            <a:r>
              <a:rPr lang="en-US" sz="2800" dirty="0" err="1"/>
              <a:t>aytiladi</a:t>
            </a:r>
            <a:r>
              <a:rPr lang="en-US" sz="2800" dirty="0"/>
              <a:t>.</a:t>
            </a:r>
            <a:endParaRPr lang="ru-RU" sz="28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155555879"/>
              </p:ext>
            </p:extLst>
          </p:nvPr>
        </p:nvGraphicFramePr>
        <p:xfrm>
          <a:off x="4860032" y="2276872"/>
          <a:ext cx="4104456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ая прямоугольная выноска 4"/>
          <p:cNvSpPr/>
          <p:nvPr/>
        </p:nvSpPr>
        <p:spPr>
          <a:xfrm>
            <a:off x="4860032" y="980728"/>
            <a:ext cx="4104456" cy="864096"/>
          </a:xfrm>
          <a:prstGeom prst="wedgeRoundRectCallout">
            <a:avLst>
              <a:gd name="adj1" fmla="val -34197"/>
              <a:gd name="adj2" fmla="val 113926"/>
              <a:gd name="adj3" fmla="val 16667"/>
            </a:avLst>
          </a:prstGeom>
          <a:pattFill prst="pct5">
            <a:fgClr>
              <a:srgbClr val="00B0F0"/>
            </a:fgClr>
            <a:bgClr>
              <a:schemeClr val="bg1"/>
            </a:bgClr>
          </a:patt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7030A0"/>
                </a:solidFill>
              </a:rPr>
              <a:t>Izomeriyaning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quyidagi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turlari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uchraydi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Line 3"/>
          <p:cNvSpPr>
            <a:spLocks noChangeShapeType="1"/>
          </p:cNvSpPr>
          <p:nvPr/>
        </p:nvSpPr>
        <p:spPr bwMode="auto">
          <a:xfrm>
            <a:off x="494030" y="592155"/>
            <a:ext cx="8135938" cy="0"/>
          </a:xfrm>
          <a:prstGeom prst="line">
            <a:avLst/>
          </a:prstGeom>
          <a:noFill/>
          <a:ln w="76200" cmpd="tri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27652" name="Rectangle 12"/>
          <p:cNvSpPr>
            <a:spLocks noChangeArrowheads="1"/>
          </p:cNvSpPr>
          <p:nvPr/>
        </p:nvSpPr>
        <p:spPr bwMode="auto">
          <a:xfrm>
            <a:off x="755576" y="141018"/>
            <a:ext cx="7620352" cy="138499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Sistematik</a:t>
            </a:r>
            <a:r>
              <a:rPr lang="en-US" sz="2800" dirty="0"/>
              <a:t> </a:t>
            </a:r>
            <a:r>
              <a:rPr lang="en-US" sz="2800" dirty="0" err="1"/>
              <a:t>nomenklaturaga</a:t>
            </a:r>
            <a:r>
              <a:rPr lang="en-US" sz="2800" dirty="0"/>
              <a:t> </a:t>
            </a:r>
            <a:r>
              <a:rPr lang="en-US" sz="2800" dirty="0" err="1"/>
              <a:t>ko`ra</a:t>
            </a:r>
            <a:r>
              <a:rPr lang="en-US" sz="2800" dirty="0"/>
              <a:t> </a:t>
            </a:r>
            <a:r>
              <a:rPr lang="en-US" sz="2800" dirty="0" err="1"/>
              <a:t>tegishli</a:t>
            </a:r>
            <a:r>
              <a:rPr lang="en-US" sz="2800" dirty="0"/>
              <a:t> </a:t>
            </a:r>
            <a:r>
              <a:rPr lang="en-US" sz="2800" dirty="0" err="1"/>
              <a:t>alkan</a:t>
            </a:r>
            <a:r>
              <a:rPr lang="en-US" sz="2800" dirty="0"/>
              <a:t> </a:t>
            </a:r>
            <a:r>
              <a:rPr lang="en-US" sz="2800" dirty="0" err="1"/>
              <a:t>nomiga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“</a:t>
            </a:r>
            <a:r>
              <a:rPr lang="en-US" sz="2800" b="1" dirty="0" err="1">
                <a:solidFill>
                  <a:srgbClr val="FF0000"/>
                </a:solidFill>
              </a:rPr>
              <a:t>diol</a:t>
            </a:r>
            <a:r>
              <a:rPr lang="en-US" sz="2800" b="1" dirty="0">
                <a:solidFill>
                  <a:srgbClr val="FF0000"/>
                </a:solidFill>
              </a:rPr>
              <a:t>”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en-US" sz="2800" dirty="0" err="1"/>
              <a:t>qo`shimchasi</a:t>
            </a:r>
            <a:r>
              <a:rPr lang="en-US" sz="2800" dirty="0"/>
              <a:t> </a:t>
            </a:r>
            <a:r>
              <a:rPr lang="en-US" sz="2800" dirty="0" err="1"/>
              <a:t>qo`shib</a:t>
            </a:r>
            <a:r>
              <a:rPr lang="en-US" sz="2800" dirty="0"/>
              <a:t> </a:t>
            </a:r>
            <a:r>
              <a:rPr lang="en-US" sz="2800" dirty="0" err="1"/>
              <a:t>aytiladi</a:t>
            </a:r>
            <a:r>
              <a:rPr lang="en-US" sz="2800" dirty="0"/>
              <a:t>. </a:t>
            </a:r>
            <a:r>
              <a:rPr lang="en-US" sz="2800" dirty="0" err="1"/>
              <a:t>O`rni</a:t>
            </a:r>
            <a:r>
              <a:rPr lang="en-US" sz="2800" dirty="0"/>
              <a:t> </a:t>
            </a:r>
            <a:r>
              <a:rPr lang="en-US" sz="2800" dirty="0" err="1"/>
              <a:t>raqam</a:t>
            </a:r>
            <a:r>
              <a:rPr lang="en-US" sz="2800" dirty="0"/>
              <a:t> </a:t>
            </a:r>
            <a:r>
              <a:rPr lang="en-US" sz="2800" dirty="0" err="1"/>
              <a:t>bilan</a:t>
            </a:r>
            <a:r>
              <a:rPr lang="en-US" sz="2800" dirty="0"/>
              <a:t> </a:t>
            </a:r>
            <a:r>
              <a:rPr lang="en-US" sz="2800" dirty="0" err="1"/>
              <a:t>ko`rsatiladi</a:t>
            </a:r>
            <a:r>
              <a:rPr lang="en-US" sz="2800" dirty="0"/>
              <a:t>.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lum bright="-20000" contrast="40000"/>
          </a:blip>
          <a:srcRect b="58537"/>
          <a:stretch/>
        </p:blipFill>
        <p:spPr>
          <a:xfrm>
            <a:off x="467544" y="2204864"/>
            <a:ext cx="8210163" cy="12241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lum bright="-20000" contrast="40000"/>
          </a:blip>
          <a:srcRect t="56410"/>
          <a:stretch/>
        </p:blipFill>
        <p:spPr>
          <a:xfrm>
            <a:off x="466293" y="4653136"/>
            <a:ext cx="8210163" cy="12241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55576" y="3429000"/>
            <a:ext cx="1410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etandiol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364088" y="3429000"/>
            <a:ext cx="25523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Propandiol</a:t>
            </a:r>
            <a:r>
              <a:rPr lang="en-US" sz="2400" b="1" dirty="0" smtClean="0">
                <a:solidFill>
                  <a:srgbClr val="FF0000"/>
                </a:solidFill>
              </a:rPr>
              <a:t> – 1,2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67570" y="5877272"/>
            <a:ext cx="25523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Propandiol</a:t>
            </a:r>
            <a:r>
              <a:rPr lang="en-US" sz="2400" b="1" dirty="0" smtClean="0">
                <a:solidFill>
                  <a:srgbClr val="FF0000"/>
                </a:solidFill>
              </a:rPr>
              <a:t> – 1,3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860032" y="5877272"/>
            <a:ext cx="23615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butandiol</a:t>
            </a:r>
            <a:r>
              <a:rPr lang="en-US" sz="2400" b="1" dirty="0" smtClean="0">
                <a:solidFill>
                  <a:srgbClr val="FF0000"/>
                </a:solidFill>
              </a:rPr>
              <a:t> – 1,4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97413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2CFFE3-B7C7-4F72-87C9-324ECF9D16C3}" type="slidenum">
              <a:rPr lang="ru-RU" sz="1000" i="0"/>
              <a:pPr/>
              <a:t>7</a:t>
            </a:fld>
            <a:endParaRPr lang="ru-RU" sz="1000" i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7" y="44624"/>
            <a:ext cx="8569325" cy="777875"/>
          </a:xfrm>
          <a:noFill/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rgbClr val="0000CC"/>
                </a:solidFill>
              </a:rPr>
              <a:t>O l </a:t>
            </a:r>
            <a:r>
              <a:rPr lang="en-US" sz="3600" b="1" dirty="0" err="1">
                <a:solidFill>
                  <a:srgbClr val="0000CC"/>
                </a:solidFill>
              </a:rPr>
              <a:t>i</a:t>
            </a:r>
            <a:r>
              <a:rPr lang="en-US" sz="3600" b="1" dirty="0">
                <a:solidFill>
                  <a:srgbClr val="0000CC"/>
                </a:solidFill>
              </a:rPr>
              <a:t> n </a:t>
            </a:r>
            <a:r>
              <a:rPr lang="en-US" sz="3600" b="1" dirty="0" err="1">
                <a:solidFill>
                  <a:srgbClr val="0000CC"/>
                </a:solidFill>
              </a:rPr>
              <a:t>i</a:t>
            </a:r>
            <a:r>
              <a:rPr lang="en-US" sz="3600" b="1" dirty="0">
                <a:solidFill>
                  <a:srgbClr val="0000CC"/>
                </a:solidFill>
              </a:rPr>
              <a:t> s h </a:t>
            </a:r>
            <a:r>
              <a:rPr lang="en-US" sz="3600" b="1" dirty="0" err="1">
                <a:solidFill>
                  <a:srgbClr val="0000CC"/>
                </a:solidFill>
              </a:rPr>
              <a:t>i</a:t>
            </a:r>
            <a:endParaRPr lang="ru-RU" sz="3600" b="1" dirty="0">
              <a:solidFill>
                <a:srgbClr val="0000CC"/>
              </a:solidFill>
            </a:endParaRPr>
          </a:p>
        </p:txBody>
      </p:sp>
      <p:sp>
        <p:nvSpPr>
          <p:cNvPr id="20484" name="Line 3"/>
          <p:cNvSpPr>
            <a:spLocks noChangeShapeType="1"/>
          </p:cNvSpPr>
          <p:nvPr/>
        </p:nvSpPr>
        <p:spPr bwMode="auto">
          <a:xfrm flipV="1">
            <a:off x="1691680" y="764704"/>
            <a:ext cx="6984008" cy="27372"/>
          </a:xfrm>
          <a:prstGeom prst="line">
            <a:avLst/>
          </a:prstGeom>
          <a:noFill/>
          <a:ln w="76200" cmpd="tri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1259632" y="1084674"/>
            <a:ext cx="670561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800" b="1" dirty="0">
                <a:solidFill>
                  <a:srgbClr val="FF0000"/>
                </a:solidFill>
              </a:rPr>
              <a:t>1856 </a:t>
            </a:r>
            <a:r>
              <a:rPr lang="en-US" sz="2800" b="1" dirty="0" err="1">
                <a:solidFill>
                  <a:srgbClr val="FF0000"/>
                </a:solidFill>
              </a:rPr>
              <a:t>yil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Vyurs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/>
              <a:t>dixloretan</a:t>
            </a:r>
            <a:r>
              <a:rPr lang="en-US" sz="2800" b="1" dirty="0"/>
              <a:t> </a:t>
            </a:r>
            <a:r>
              <a:rPr lang="en-US" sz="2800" b="1" dirty="0" err="1"/>
              <a:t>gidroliz</a:t>
            </a:r>
            <a:r>
              <a:rPr lang="en-US" sz="2800" b="1" dirty="0"/>
              <a:t> </a:t>
            </a:r>
            <a:r>
              <a:rPr lang="en-US" sz="2800" b="1" dirty="0" err="1"/>
              <a:t>qilib</a:t>
            </a:r>
            <a:r>
              <a:rPr lang="en-US" sz="2800" b="1" dirty="0"/>
              <a:t> </a:t>
            </a:r>
            <a:endParaRPr lang="en-US" sz="2800" b="1" dirty="0" smtClean="0"/>
          </a:p>
          <a:p>
            <a:pPr algn="ctr"/>
            <a:r>
              <a:rPr lang="en-US" sz="2800" b="1" dirty="0" err="1" smtClean="0"/>
              <a:t>etilenglikol</a:t>
            </a:r>
            <a:r>
              <a:rPr lang="en-US" sz="2800" b="1" dirty="0" smtClean="0"/>
              <a:t> </a:t>
            </a:r>
            <a:r>
              <a:rPr lang="en-US" sz="2800" b="1" dirty="0" err="1"/>
              <a:t>oladi</a:t>
            </a:r>
            <a:r>
              <a:rPr lang="en-US" sz="2800" b="1" dirty="0"/>
              <a:t>.</a:t>
            </a:r>
            <a:endParaRPr lang="ru-RU" sz="2800" b="1" dirty="0">
              <a:solidFill>
                <a:srgbClr val="99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lum bright="-20000" contrast="40000"/>
          </a:blip>
          <a:stretch>
            <a:fillRect/>
          </a:stretch>
        </p:blipFill>
        <p:spPr>
          <a:xfrm>
            <a:off x="229631" y="2132856"/>
            <a:ext cx="8806421" cy="1409433"/>
          </a:xfrm>
          <a:prstGeom prst="rect">
            <a:avLst/>
          </a:prstGeom>
        </p:spPr>
      </p:pic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2102814" y="4149080"/>
            <a:ext cx="52971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Vagner</a:t>
            </a:r>
            <a:r>
              <a:rPr lang="en-US" sz="3600" dirty="0"/>
              <a:t> </a:t>
            </a:r>
            <a:r>
              <a:rPr lang="en-US" sz="3600" dirty="0" err="1" smtClean="0"/>
              <a:t>reaksiyasi</a:t>
            </a:r>
            <a:r>
              <a:rPr lang="en-US" sz="3600" dirty="0" smtClean="0"/>
              <a:t> </a:t>
            </a:r>
            <a:r>
              <a:rPr lang="en-US" sz="3600" dirty="0" err="1" smtClean="0"/>
              <a:t>orqali</a:t>
            </a:r>
            <a:r>
              <a:rPr lang="en-US" sz="3600" dirty="0" smtClean="0"/>
              <a:t>.</a:t>
            </a:r>
            <a:endParaRPr lang="ru-RU" sz="3600" b="1" dirty="0">
              <a:solidFill>
                <a:srgbClr val="990000"/>
              </a:solidFill>
            </a:endParaRPr>
          </a:p>
        </p:txBody>
      </p:sp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29630" y="5013176"/>
            <a:ext cx="8834765" cy="1499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31454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2CFFE3-B7C7-4F72-87C9-324ECF9D16C3}" type="slidenum">
              <a:rPr lang="ru-RU" sz="1000" i="0"/>
              <a:pPr/>
              <a:t>8</a:t>
            </a:fld>
            <a:endParaRPr lang="ru-RU" sz="1000" i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7" y="44624"/>
            <a:ext cx="8569325" cy="777875"/>
          </a:xfrm>
          <a:noFill/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rgbClr val="0000CC"/>
                </a:solidFill>
              </a:rPr>
              <a:t>O l </a:t>
            </a:r>
            <a:r>
              <a:rPr lang="en-US" sz="3600" b="1" dirty="0" err="1">
                <a:solidFill>
                  <a:srgbClr val="0000CC"/>
                </a:solidFill>
              </a:rPr>
              <a:t>i</a:t>
            </a:r>
            <a:r>
              <a:rPr lang="en-US" sz="3600" b="1" dirty="0">
                <a:solidFill>
                  <a:srgbClr val="0000CC"/>
                </a:solidFill>
              </a:rPr>
              <a:t> n </a:t>
            </a:r>
            <a:r>
              <a:rPr lang="en-US" sz="3600" b="1" dirty="0" err="1">
                <a:solidFill>
                  <a:srgbClr val="0000CC"/>
                </a:solidFill>
              </a:rPr>
              <a:t>i</a:t>
            </a:r>
            <a:r>
              <a:rPr lang="en-US" sz="3600" b="1" dirty="0">
                <a:solidFill>
                  <a:srgbClr val="0000CC"/>
                </a:solidFill>
              </a:rPr>
              <a:t> s h </a:t>
            </a:r>
            <a:r>
              <a:rPr lang="en-US" sz="3600" b="1" dirty="0" err="1">
                <a:solidFill>
                  <a:srgbClr val="0000CC"/>
                </a:solidFill>
              </a:rPr>
              <a:t>i</a:t>
            </a:r>
            <a:endParaRPr lang="ru-RU" sz="3600" b="1" dirty="0">
              <a:solidFill>
                <a:srgbClr val="0000CC"/>
              </a:solidFill>
            </a:endParaRPr>
          </a:p>
        </p:txBody>
      </p:sp>
      <p:sp>
        <p:nvSpPr>
          <p:cNvPr id="20484" name="Line 3"/>
          <p:cNvSpPr>
            <a:spLocks noChangeShapeType="1"/>
          </p:cNvSpPr>
          <p:nvPr/>
        </p:nvSpPr>
        <p:spPr bwMode="auto">
          <a:xfrm flipV="1">
            <a:off x="1691680" y="764704"/>
            <a:ext cx="6984008" cy="27372"/>
          </a:xfrm>
          <a:prstGeom prst="line">
            <a:avLst/>
          </a:prstGeom>
          <a:noFill/>
          <a:ln w="76200" cmpd="tri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377159" y="1249596"/>
            <a:ext cx="84705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Alkenlarga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vodorod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peroksidning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birikishi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orqali</a:t>
            </a:r>
            <a:endParaRPr lang="ru-RU" sz="2800" b="1" dirty="0">
              <a:solidFill>
                <a:srgbClr val="990000"/>
              </a:solidFill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1453056" y="3717032"/>
            <a:ext cx="65966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3600" b="1" dirty="0" err="1" smtClean="0">
                <a:solidFill>
                  <a:srgbClr val="FF0000"/>
                </a:solidFill>
              </a:rPr>
              <a:t>Epoksidlarning</a:t>
            </a:r>
            <a:r>
              <a:rPr lang="en-US" sz="3600" dirty="0" smtClean="0"/>
              <a:t> </a:t>
            </a:r>
            <a:r>
              <a:rPr lang="en-US" sz="3600" dirty="0" err="1" smtClean="0"/>
              <a:t>gidrolizi</a:t>
            </a:r>
            <a:r>
              <a:rPr lang="en-US" sz="3600" dirty="0" smtClean="0"/>
              <a:t> </a:t>
            </a:r>
            <a:r>
              <a:rPr lang="en-US" sz="3600" dirty="0" err="1" smtClean="0"/>
              <a:t>orqali</a:t>
            </a:r>
            <a:r>
              <a:rPr lang="en-US" sz="3600" dirty="0" smtClean="0"/>
              <a:t>.</a:t>
            </a:r>
            <a:endParaRPr lang="ru-RU" sz="3600" b="1" dirty="0">
              <a:solidFill>
                <a:srgbClr val="99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486" y="1756046"/>
            <a:ext cx="8732677" cy="20329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861" y="4555831"/>
            <a:ext cx="8531577" cy="211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3144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7" y="58838"/>
            <a:ext cx="8569325" cy="777875"/>
          </a:xfrm>
          <a:noFill/>
        </p:spPr>
        <p:txBody>
          <a:bodyPr/>
          <a:lstStyle/>
          <a:p>
            <a:pPr eaLnBrk="1" hangingPunct="1"/>
            <a:r>
              <a:rPr lang="en-US" sz="3600" b="1" dirty="0" err="1">
                <a:solidFill>
                  <a:srgbClr val="0000CC"/>
                </a:solidFill>
              </a:rPr>
              <a:t>Fizik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xossalari</a:t>
            </a:r>
            <a:endParaRPr lang="ru-RU" sz="3600" b="1" dirty="0">
              <a:solidFill>
                <a:srgbClr val="0000CC"/>
              </a:solidFill>
            </a:endParaRPr>
          </a:p>
        </p:txBody>
      </p:sp>
      <p:sp>
        <p:nvSpPr>
          <p:cNvPr id="25604" name="Line 3"/>
          <p:cNvSpPr>
            <a:spLocks noChangeShapeType="1"/>
          </p:cNvSpPr>
          <p:nvPr/>
        </p:nvSpPr>
        <p:spPr bwMode="auto">
          <a:xfrm>
            <a:off x="539750" y="764704"/>
            <a:ext cx="8135938" cy="0"/>
          </a:xfrm>
          <a:prstGeom prst="line">
            <a:avLst/>
          </a:prstGeom>
          <a:noFill/>
          <a:ln w="76200" cmpd="tri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25607" name="Rectangle 6"/>
          <p:cNvSpPr>
            <a:spLocks noChangeArrowheads="1"/>
          </p:cNvSpPr>
          <p:nvPr/>
        </p:nvSpPr>
        <p:spPr bwMode="auto">
          <a:xfrm>
            <a:off x="2" y="2366933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5609" name="Rectangle 8"/>
          <p:cNvSpPr>
            <a:spLocks noChangeArrowheads="1"/>
          </p:cNvSpPr>
          <p:nvPr/>
        </p:nvSpPr>
        <p:spPr bwMode="auto">
          <a:xfrm>
            <a:off x="2" y="2619345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5610" name="Rectangle 9"/>
          <p:cNvSpPr>
            <a:spLocks noChangeArrowheads="1"/>
          </p:cNvSpPr>
          <p:nvPr/>
        </p:nvSpPr>
        <p:spPr bwMode="auto">
          <a:xfrm>
            <a:off x="2" y="2381220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5611" name="Rectangle 10"/>
          <p:cNvSpPr>
            <a:spLocks noChangeArrowheads="1"/>
          </p:cNvSpPr>
          <p:nvPr/>
        </p:nvSpPr>
        <p:spPr bwMode="auto">
          <a:xfrm>
            <a:off x="2" y="2457420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5612" name="Rectangle 11"/>
          <p:cNvSpPr>
            <a:spLocks noChangeArrowheads="1"/>
          </p:cNvSpPr>
          <p:nvPr/>
        </p:nvSpPr>
        <p:spPr bwMode="auto">
          <a:xfrm>
            <a:off x="2" y="2895570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5613" name="Rectangle 14"/>
          <p:cNvSpPr>
            <a:spLocks noChangeArrowheads="1"/>
          </p:cNvSpPr>
          <p:nvPr/>
        </p:nvSpPr>
        <p:spPr bwMode="auto">
          <a:xfrm>
            <a:off x="2" y="2514570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4375" y="908721"/>
            <a:ext cx="8800113" cy="5760640"/>
          </a:xfrm>
          <a:prstGeom prst="roundRect">
            <a:avLst/>
          </a:prstGeom>
          <a:blipFill dpi="0" rotWithShape="1">
            <a:blip r:embed="rId2">
              <a:alphaModFix amt="65000"/>
            </a:blip>
            <a:srcRect/>
            <a:tile tx="0" ty="0" sx="100000" sy="100000" flip="none" algn="tl"/>
          </a:blipFill>
          <a:ln w="63500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Glikollar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rangsiz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hidsiz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shirinroq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ta`mga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ega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bo`lgan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quyuq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suyuqlik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Ular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suv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va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spirt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bilan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yaxshi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aralashadi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Ikki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atomlilar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bir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atomlilarga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nisbatan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yuqori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</a:t>
            </a:r>
            <a:r>
              <a:rPr lang="en-US" sz="2800" b="1" baseline="30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0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qaynaydi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Etanol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– 78</a:t>
            </a:r>
            <a:r>
              <a:rPr lang="en-US" sz="2800" b="1" baseline="30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0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C,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etilenglikol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– 197</a:t>
            </a:r>
            <a:r>
              <a:rPr lang="en-US" sz="2800" b="1" baseline="30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0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chunki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glikollarda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ham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molekulalararo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ham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ichki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molekulyar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H bog`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mavjud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Etilen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glikol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–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zaharli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5328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5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5" id="{C49192EF-540C-4611-85A9-26C82196C811}" vid="{C9DD6CA6-718B-4F96-BF9F-E73B5FAC3BD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10432</TotalTime>
  <Words>683</Words>
  <Application>Microsoft Office PowerPoint</Application>
  <PresentationFormat>Экран (4:3)</PresentationFormat>
  <Paragraphs>138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Тема5</vt:lpstr>
      <vt:lpstr>Слайд 1</vt:lpstr>
      <vt:lpstr>R e j a :</vt:lpstr>
      <vt:lpstr>IKKI ATOMLI SPIRTLAR</vt:lpstr>
      <vt:lpstr>Слайд 4</vt:lpstr>
      <vt:lpstr>Слайд 5</vt:lpstr>
      <vt:lpstr>Слайд 6</vt:lpstr>
      <vt:lpstr>O l i n i s h i</vt:lpstr>
      <vt:lpstr>O l i n i s h i</vt:lpstr>
      <vt:lpstr>Fizik xossalari</vt:lpstr>
      <vt:lpstr>Kimyoviy xossalari</vt:lpstr>
      <vt:lpstr>Kimyoviy xossalari</vt:lpstr>
      <vt:lpstr>Kimyoviy xossalari</vt:lpstr>
      <vt:lpstr>Kimyoviy xossalari</vt:lpstr>
      <vt:lpstr>UCH ATOMLI SPIRTLAR</vt:lpstr>
      <vt:lpstr>Слайд 15</vt:lpstr>
      <vt:lpstr>O l i n i s h i</vt:lpstr>
      <vt:lpstr>O l i n i s h i</vt:lpstr>
      <vt:lpstr>Fizik xossalari</vt:lpstr>
      <vt:lpstr>Kimyoviy xossalari</vt:lpstr>
      <vt:lpstr>Kimyoviy xossalari</vt:lpstr>
      <vt:lpstr>Kimyoviy xossalari</vt:lpstr>
      <vt:lpstr>Слайд 22</vt:lpstr>
      <vt:lpstr>Слайд 23</vt:lpstr>
      <vt:lpstr>Слайд 24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Energetika resurs turlari va ulardan oqilona foydalanish</dc:title>
  <dc:creator>1111</dc:creator>
  <cp:lastModifiedBy>Пользователь Windows</cp:lastModifiedBy>
  <cp:revision>695</cp:revision>
  <dcterms:created xsi:type="dcterms:W3CDTF">2015-12-08T04:44:55Z</dcterms:created>
  <dcterms:modified xsi:type="dcterms:W3CDTF">2021-09-21T19:03:08Z</dcterms:modified>
</cp:coreProperties>
</file>