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18288000" cy="10287000"/>
  <p:notesSz cx="6858000" cy="9144000"/>
  <p:embeddedFontLst>
    <p:embeddedFont>
      <p:font typeface="Lovelace Text Bold" charset="1" panose="00000700000000000000"/>
      <p:regular r:id="rId26"/>
    </p:embeddedFont>
    <p:embeddedFont>
      <p:font typeface="Lovelace Text" charset="1" panose="0000050000000000000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jpeg" Type="http://schemas.openxmlformats.org/officeDocument/2006/relationships/image"/><Relationship Id="rId11" Target="../media/image21.jpeg" Type="http://schemas.openxmlformats.org/officeDocument/2006/relationships/image"/><Relationship Id="rId12" Target="../media/image22.jpe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6.png" Type="http://schemas.openxmlformats.org/officeDocument/2006/relationships/image"/><Relationship Id="rId7" Target="../media/image17.jpeg" Type="http://schemas.openxmlformats.org/officeDocument/2006/relationships/image"/><Relationship Id="rId8" Target="../media/image18.jpeg" Type="http://schemas.openxmlformats.org/officeDocument/2006/relationships/image"/><Relationship Id="rId9" Target="../media/image19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23.png" Type="http://schemas.openxmlformats.org/officeDocument/2006/relationships/image"/><Relationship Id="rId7" Target="../media/image24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25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pn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29.png" Type="http://schemas.openxmlformats.org/officeDocument/2006/relationships/image"/><Relationship Id="rId7" Target="../media/image30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png" Type="http://schemas.openxmlformats.org/officeDocument/2006/relationships/image"/><Relationship Id="rId3" Target="../media/image32.png" Type="http://schemas.openxmlformats.org/officeDocument/2006/relationships/image"/><Relationship Id="rId4" Target="../media/image3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5.pn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E7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CDFDD"/>
            </a:solidFill>
            <a:ln w="285750" cap="rnd">
              <a:solidFill>
                <a:srgbClr val="F4BDBC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1554809">
            <a:off x="-1065404" y="6851776"/>
            <a:ext cx="5430656" cy="5065321"/>
          </a:xfrm>
          <a:custGeom>
            <a:avLst/>
            <a:gdLst/>
            <a:ahLst/>
            <a:cxnLst/>
            <a:rect r="r" b="b" t="t" l="l"/>
            <a:pathLst>
              <a:path h="5065321" w="5430656">
                <a:moveTo>
                  <a:pt x="0" y="0"/>
                </a:moveTo>
                <a:lnTo>
                  <a:pt x="5430656" y="0"/>
                </a:lnTo>
                <a:lnTo>
                  <a:pt x="5430656" y="5065321"/>
                </a:lnTo>
                <a:lnTo>
                  <a:pt x="0" y="50653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081122" y="-1028700"/>
            <a:ext cx="3852949" cy="4114800"/>
          </a:xfrm>
          <a:custGeom>
            <a:avLst/>
            <a:gdLst/>
            <a:ahLst/>
            <a:cxnLst/>
            <a:rect r="r" b="b" t="t" l="l"/>
            <a:pathLst>
              <a:path h="4114800" w="3852949">
                <a:moveTo>
                  <a:pt x="0" y="0"/>
                </a:moveTo>
                <a:lnTo>
                  <a:pt x="3852949" y="0"/>
                </a:lnTo>
                <a:lnTo>
                  <a:pt x="38529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793113" y="3606800"/>
            <a:ext cx="10701774" cy="295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b="true" sz="5600">
                <a:solidFill>
                  <a:srgbClr val="000000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ПЕРЕКЛАД КНИЖОК:</a:t>
            </a:r>
          </a:p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ЯК ПОЧАТИ І</a:t>
            </a:r>
          </a:p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НЕ ЗАГУБИТИСЬ?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E7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CDFDD"/>
            </a:solidFill>
            <a:ln w="285750" cap="rnd">
              <a:solidFill>
                <a:srgbClr val="F4BDBC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3729506">
            <a:off x="14735975" y="6725639"/>
            <a:ext cx="5430656" cy="5065321"/>
          </a:xfrm>
          <a:custGeom>
            <a:avLst/>
            <a:gdLst/>
            <a:ahLst/>
            <a:cxnLst/>
            <a:rect r="r" b="b" t="t" l="l"/>
            <a:pathLst>
              <a:path h="5065321" w="5430656">
                <a:moveTo>
                  <a:pt x="0" y="0"/>
                </a:moveTo>
                <a:lnTo>
                  <a:pt x="5430657" y="0"/>
                </a:lnTo>
                <a:lnTo>
                  <a:pt x="5430657" y="5065322"/>
                </a:lnTo>
                <a:lnTo>
                  <a:pt x="0" y="50653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897775" y="-1336337"/>
            <a:ext cx="3852949" cy="4114800"/>
          </a:xfrm>
          <a:custGeom>
            <a:avLst/>
            <a:gdLst/>
            <a:ahLst/>
            <a:cxnLst/>
            <a:rect r="r" b="b" t="t" l="l"/>
            <a:pathLst>
              <a:path h="4114800" w="3852949">
                <a:moveTo>
                  <a:pt x="0" y="0"/>
                </a:moveTo>
                <a:lnTo>
                  <a:pt x="3852950" y="0"/>
                </a:lnTo>
                <a:lnTo>
                  <a:pt x="38529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41758" y="2239348"/>
            <a:ext cx="6150360" cy="2083434"/>
          </a:xfrm>
          <a:custGeom>
            <a:avLst/>
            <a:gdLst/>
            <a:ahLst/>
            <a:cxnLst/>
            <a:rect r="r" b="b" t="t" l="l"/>
            <a:pathLst>
              <a:path h="2083434" w="6150360">
                <a:moveTo>
                  <a:pt x="0" y="0"/>
                </a:moveTo>
                <a:lnTo>
                  <a:pt x="6150359" y="0"/>
                </a:lnTo>
                <a:lnTo>
                  <a:pt x="6150359" y="2083434"/>
                </a:lnTo>
                <a:lnTo>
                  <a:pt x="0" y="208343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123743" y="4778339"/>
            <a:ext cx="3900820" cy="3665910"/>
          </a:xfrm>
          <a:custGeom>
            <a:avLst/>
            <a:gdLst/>
            <a:ahLst/>
            <a:cxnLst/>
            <a:rect r="r" b="b" t="t" l="l"/>
            <a:pathLst>
              <a:path h="3665910" w="3900820">
                <a:moveTo>
                  <a:pt x="0" y="0"/>
                </a:moveTo>
                <a:lnTo>
                  <a:pt x="3900820" y="0"/>
                </a:lnTo>
                <a:lnTo>
                  <a:pt x="3900820" y="3665910"/>
                </a:lnTo>
                <a:lnTo>
                  <a:pt x="0" y="366591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457118" y="2285138"/>
            <a:ext cx="4113667" cy="2037643"/>
          </a:xfrm>
          <a:custGeom>
            <a:avLst/>
            <a:gdLst/>
            <a:ahLst/>
            <a:cxnLst/>
            <a:rect r="r" b="b" t="t" l="l"/>
            <a:pathLst>
              <a:path h="2037643" w="4113667">
                <a:moveTo>
                  <a:pt x="0" y="0"/>
                </a:moveTo>
                <a:lnTo>
                  <a:pt x="4113667" y="0"/>
                </a:lnTo>
                <a:lnTo>
                  <a:pt x="4113667" y="2037644"/>
                </a:lnTo>
                <a:lnTo>
                  <a:pt x="0" y="203764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592117" y="6763203"/>
            <a:ext cx="4083993" cy="2058214"/>
          </a:xfrm>
          <a:custGeom>
            <a:avLst/>
            <a:gdLst/>
            <a:ahLst/>
            <a:cxnLst/>
            <a:rect r="r" b="b" t="t" l="l"/>
            <a:pathLst>
              <a:path h="2058214" w="4083993">
                <a:moveTo>
                  <a:pt x="0" y="0"/>
                </a:moveTo>
                <a:lnTo>
                  <a:pt x="4083994" y="0"/>
                </a:lnTo>
                <a:lnTo>
                  <a:pt x="4083994" y="2058213"/>
                </a:lnTo>
                <a:lnTo>
                  <a:pt x="0" y="205821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-2998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6819842" y="4471275"/>
            <a:ext cx="4314684" cy="2177470"/>
          </a:xfrm>
          <a:custGeom>
            <a:avLst/>
            <a:gdLst/>
            <a:ahLst/>
            <a:cxnLst/>
            <a:rect r="r" b="b" t="t" l="l"/>
            <a:pathLst>
              <a:path h="2177470" w="4314684">
                <a:moveTo>
                  <a:pt x="0" y="0"/>
                </a:moveTo>
                <a:lnTo>
                  <a:pt x="4314684" y="0"/>
                </a:lnTo>
                <a:lnTo>
                  <a:pt x="4314684" y="2177470"/>
                </a:lnTo>
                <a:lnTo>
                  <a:pt x="0" y="217747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7925492" y="2243241"/>
            <a:ext cx="4198251" cy="2079541"/>
          </a:xfrm>
          <a:custGeom>
            <a:avLst/>
            <a:gdLst/>
            <a:ahLst/>
            <a:cxnLst/>
            <a:rect r="r" b="b" t="t" l="l"/>
            <a:pathLst>
              <a:path h="2079541" w="4198251">
                <a:moveTo>
                  <a:pt x="0" y="0"/>
                </a:moveTo>
                <a:lnTo>
                  <a:pt x="4198251" y="0"/>
                </a:lnTo>
                <a:lnTo>
                  <a:pt x="4198251" y="2079541"/>
                </a:lnTo>
                <a:lnTo>
                  <a:pt x="0" y="207954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441758" y="4853242"/>
            <a:ext cx="4773166" cy="3591008"/>
          </a:xfrm>
          <a:custGeom>
            <a:avLst/>
            <a:gdLst/>
            <a:ahLst/>
            <a:cxnLst/>
            <a:rect r="r" b="b" t="t" l="l"/>
            <a:pathLst>
              <a:path h="3591008" w="4773166">
                <a:moveTo>
                  <a:pt x="0" y="0"/>
                </a:moveTo>
                <a:lnTo>
                  <a:pt x="4773165" y="0"/>
                </a:lnTo>
                <a:lnTo>
                  <a:pt x="4773165" y="3591007"/>
                </a:lnTo>
                <a:lnTo>
                  <a:pt x="0" y="359100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4012507" y="1494493"/>
            <a:ext cx="10262986" cy="744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b="true" sz="4200">
                <a:solidFill>
                  <a:srgbClr val="000000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СПІЛЬНОТИ Й БЛОГИ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E7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CDFDD"/>
            </a:solidFill>
            <a:ln w="285750" cap="rnd">
              <a:solidFill>
                <a:srgbClr val="F4BDBC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1554809">
            <a:off x="-1065404" y="6851776"/>
            <a:ext cx="5430656" cy="5065321"/>
          </a:xfrm>
          <a:custGeom>
            <a:avLst/>
            <a:gdLst/>
            <a:ahLst/>
            <a:cxnLst/>
            <a:rect r="r" b="b" t="t" l="l"/>
            <a:pathLst>
              <a:path h="5065321" w="5430656">
                <a:moveTo>
                  <a:pt x="0" y="0"/>
                </a:moveTo>
                <a:lnTo>
                  <a:pt x="5430656" y="0"/>
                </a:lnTo>
                <a:lnTo>
                  <a:pt x="5430656" y="5065321"/>
                </a:lnTo>
                <a:lnTo>
                  <a:pt x="0" y="50653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081122" y="-1028700"/>
            <a:ext cx="3852949" cy="4114800"/>
          </a:xfrm>
          <a:custGeom>
            <a:avLst/>
            <a:gdLst/>
            <a:ahLst/>
            <a:cxnLst/>
            <a:rect r="r" b="b" t="t" l="l"/>
            <a:pathLst>
              <a:path h="4114800" w="3852949">
                <a:moveTo>
                  <a:pt x="0" y="0"/>
                </a:moveTo>
                <a:lnTo>
                  <a:pt x="3852949" y="0"/>
                </a:lnTo>
                <a:lnTo>
                  <a:pt x="38529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512237" y="2341245"/>
            <a:ext cx="9263525" cy="744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b="true" sz="4200">
                <a:solidFill>
                  <a:srgbClr val="000000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ТЕСТОВЕ ЗАВДАННЯ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462614" y="3907472"/>
            <a:ext cx="11362772" cy="3957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видавництва будуть дивитися передусім на тестове</a:t>
            </a:r>
          </a:p>
          <a:p>
            <a:pPr algn="just">
              <a:lnSpc>
                <a:spcPts val="3919"/>
              </a:lnSpc>
            </a:pPr>
          </a:p>
          <a:p>
            <a:pPr algn="just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навіть якщо у вас є опубліковані переклади, будьте готові виконувати тестове</a:t>
            </a:r>
          </a:p>
          <a:p>
            <a:pPr algn="just">
              <a:lnSpc>
                <a:spcPts val="3919"/>
              </a:lnSpc>
            </a:pPr>
          </a:p>
          <a:p>
            <a:pPr algn="just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не бійтеся попросити розгорнутий фідбек, але зауважте — його можуть не дати</a:t>
            </a:r>
          </a:p>
          <a:p>
            <a:pPr algn="just">
              <a:lnSpc>
                <a:spcPts val="3919"/>
              </a:lnSpc>
            </a:pP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E7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CDFDD"/>
            </a:solidFill>
            <a:ln w="285750" cap="rnd">
              <a:solidFill>
                <a:srgbClr val="F4BDBC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3729506">
            <a:off x="14735975" y="6725639"/>
            <a:ext cx="5430656" cy="5065321"/>
          </a:xfrm>
          <a:custGeom>
            <a:avLst/>
            <a:gdLst/>
            <a:ahLst/>
            <a:cxnLst/>
            <a:rect r="r" b="b" t="t" l="l"/>
            <a:pathLst>
              <a:path h="5065321" w="5430656">
                <a:moveTo>
                  <a:pt x="0" y="0"/>
                </a:moveTo>
                <a:lnTo>
                  <a:pt x="5430657" y="0"/>
                </a:lnTo>
                <a:lnTo>
                  <a:pt x="5430657" y="5065322"/>
                </a:lnTo>
                <a:lnTo>
                  <a:pt x="0" y="50653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897775" y="-1336337"/>
            <a:ext cx="3852949" cy="4114800"/>
          </a:xfrm>
          <a:custGeom>
            <a:avLst/>
            <a:gdLst/>
            <a:ahLst/>
            <a:cxnLst/>
            <a:rect r="r" b="b" t="t" l="l"/>
            <a:pathLst>
              <a:path h="4114800" w="3852949">
                <a:moveTo>
                  <a:pt x="0" y="0"/>
                </a:moveTo>
                <a:lnTo>
                  <a:pt x="3852950" y="0"/>
                </a:lnTo>
                <a:lnTo>
                  <a:pt x="38529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431680" y="3247208"/>
            <a:ext cx="8250226" cy="5714265"/>
          </a:xfrm>
          <a:custGeom>
            <a:avLst/>
            <a:gdLst/>
            <a:ahLst/>
            <a:cxnLst/>
            <a:rect r="r" b="b" t="t" l="l"/>
            <a:pathLst>
              <a:path h="5714265" w="8250226">
                <a:moveTo>
                  <a:pt x="0" y="0"/>
                </a:moveTo>
                <a:lnTo>
                  <a:pt x="8250226" y="0"/>
                </a:lnTo>
                <a:lnTo>
                  <a:pt x="8250226" y="5714266"/>
                </a:lnTo>
                <a:lnTo>
                  <a:pt x="0" y="571426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44018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2543892" y="3428610"/>
            <a:ext cx="5509249" cy="1866015"/>
            <a:chOff x="0" y="0"/>
            <a:chExt cx="3365770" cy="114000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365771" cy="1140006"/>
            </a:xfrm>
            <a:custGeom>
              <a:avLst/>
              <a:gdLst/>
              <a:ahLst/>
              <a:cxnLst/>
              <a:rect r="r" b="b" t="t" l="l"/>
              <a:pathLst>
                <a:path h="1140006" w="3365771">
                  <a:moveTo>
                    <a:pt x="3162570" y="0"/>
                  </a:moveTo>
                  <a:cubicBezTo>
                    <a:pt x="3274795" y="0"/>
                    <a:pt x="3365771" y="255199"/>
                    <a:pt x="3365771" y="570003"/>
                  </a:cubicBezTo>
                  <a:cubicBezTo>
                    <a:pt x="3365771" y="884807"/>
                    <a:pt x="3274795" y="1140006"/>
                    <a:pt x="3162570" y="1140006"/>
                  </a:cubicBezTo>
                  <a:lnTo>
                    <a:pt x="203200" y="1140006"/>
                  </a:lnTo>
                  <a:cubicBezTo>
                    <a:pt x="90976" y="1140006"/>
                    <a:pt x="0" y="884807"/>
                    <a:pt x="0" y="570003"/>
                  </a:cubicBezTo>
                  <a:cubicBezTo>
                    <a:pt x="0" y="255199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4BDBC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3365770" cy="11781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0506211" y="3428610"/>
            <a:ext cx="5063066" cy="2885189"/>
            <a:chOff x="0" y="0"/>
            <a:chExt cx="3365770" cy="1917985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365771" cy="1917985"/>
            </a:xfrm>
            <a:custGeom>
              <a:avLst/>
              <a:gdLst/>
              <a:ahLst/>
              <a:cxnLst/>
              <a:rect r="r" b="b" t="t" l="l"/>
              <a:pathLst>
                <a:path h="1917985" w="3365771">
                  <a:moveTo>
                    <a:pt x="3162570" y="0"/>
                  </a:moveTo>
                  <a:cubicBezTo>
                    <a:pt x="3274795" y="0"/>
                    <a:pt x="3365771" y="429356"/>
                    <a:pt x="3365771" y="958992"/>
                  </a:cubicBezTo>
                  <a:cubicBezTo>
                    <a:pt x="3365771" y="1488629"/>
                    <a:pt x="3274795" y="1917985"/>
                    <a:pt x="3162570" y="1917985"/>
                  </a:cubicBezTo>
                  <a:lnTo>
                    <a:pt x="203200" y="1917985"/>
                  </a:lnTo>
                  <a:cubicBezTo>
                    <a:pt x="90976" y="1917985"/>
                    <a:pt x="0" y="1488629"/>
                    <a:pt x="0" y="958992"/>
                  </a:cubicBezTo>
                  <a:cubicBezTo>
                    <a:pt x="0" y="42935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4BDBC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3365770" cy="19560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0403747" y="6942449"/>
            <a:ext cx="5267993" cy="1784300"/>
            <a:chOff x="0" y="0"/>
            <a:chExt cx="3365770" cy="1140006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3365771" cy="1140006"/>
            </a:xfrm>
            <a:custGeom>
              <a:avLst/>
              <a:gdLst/>
              <a:ahLst/>
              <a:cxnLst/>
              <a:rect r="r" b="b" t="t" l="l"/>
              <a:pathLst>
                <a:path h="1140006" w="3365771">
                  <a:moveTo>
                    <a:pt x="3162570" y="0"/>
                  </a:moveTo>
                  <a:cubicBezTo>
                    <a:pt x="3274795" y="0"/>
                    <a:pt x="3365771" y="255199"/>
                    <a:pt x="3365771" y="570003"/>
                  </a:cubicBezTo>
                  <a:cubicBezTo>
                    <a:pt x="3365771" y="884807"/>
                    <a:pt x="3274795" y="1140006"/>
                    <a:pt x="3162570" y="1140006"/>
                  </a:cubicBezTo>
                  <a:lnTo>
                    <a:pt x="203200" y="1140006"/>
                  </a:lnTo>
                  <a:cubicBezTo>
                    <a:pt x="90976" y="1140006"/>
                    <a:pt x="0" y="884807"/>
                    <a:pt x="0" y="570003"/>
                  </a:cubicBezTo>
                  <a:cubicBezTo>
                    <a:pt x="0" y="255199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4BDBC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3365770" cy="11781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2848974" y="5625100"/>
            <a:ext cx="4899086" cy="3168048"/>
          </a:xfrm>
          <a:custGeom>
            <a:avLst/>
            <a:gdLst/>
            <a:ahLst/>
            <a:cxnLst/>
            <a:rect r="r" b="b" t="t" l="l"/>
            <a:pathLst>
              <a:path h="3168048" w="4899086">
                <a:moveTo>
                  <a:pt x="0" y="0"/>
                </a:moveTo>
                <a:lnTo>
                  <a:pt x="4899085" y="0"/>
                </a:lnTo>
                <a:lnTo>
                  <a:pt x="4899085" y="3168048"/>
                </a:lnTo>
                <a:lnTo>
                  <a:pt x="0" y="316804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35218" r="0" b="-19422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4512237" y="2056468"/>
            <a:ext cx="10262986" cy="744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b="true" sz="4200">
                <a:solidFill>
                  <a:srgbClr val="000000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ПРО ГРОШІ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908038" y="3678992"/>
            <a:ext cx="4780957" cy="1308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не варто брати нижче 150 грн / 1800 знаків (85-90 грн / 1000 знаків)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1037299" y="3782221"/>
            <a:ext cx="4000890" cy="218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 у середньому 180-250 / 1800 знаків;</a:t>
            </a:r>
          </a:p>
          <a:p>
            <a:pPr algn="ctr">
              <a:lnSpc>
                <a:spcPts val="3500"/>
              </a:lnSpc>
            </a:pPr>
          </a:p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приблизно 55-75 тис. грн / книжка до 400 ст.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647265" y="7151974"/>
            <a:ext cx="4780957" cy="1308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оплата після здачі —</a:t>
            </a:r>
          </a:p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має бути фінансова подушка чи інша робота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E7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CDFDD"/>
            </a:solidFill>
            <a:ln w="285750" cap="rnd">
              <a:solidFill>
                <a:srgbClr val="F4BDBC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3729506">
            <a:off x="14735975" y="6725639"/>
            <a:ext cx="5430656" cy="5065321"/>
          </a:xfrm>
          <a:custGeom>
            <a:avLst/>
            <a:gdLst/>
            <a:ahLst/>
            <a:cxnLst/>
            <a:rect r="r" b="b" t="t" l="l"/>
            <a:pathLst>
              <a:path h="5065321" w="5430656">
                <a:moveTo>
                  <a:pt x="0" y="0"/>
                </a:moveTo>
                <a:lnTo>
                  <a:pt x="5430657" y="0"/>
                </a:lnTo>
                <a:lnTo>
                  <a:pt x="5430657" y="5065322"/>
                </a:lnTo>
                <a:lnTo>
                  <a:pt x="0" y="50653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897775" y="-1336337"/>
            <a:ext cx="3852949" cy="4114800"/>
          </a:xfrm>
          <a:custGeom>
            <a:avLst/>
            <a:gdLst/>
            <a:ahLst/>
            <a:cxnLst/>
            <a:rect r="r" b="b" t="t" l="l"/>
            <a:pathLst>
              <a:path h="4114800" w="3852949">
                <a:moveTo>
                  <a:pt x="0" y="0"/>
                </a:moveTo>
                <a:lnTo>
                  <a:pt x="3852950" y="0"/>
                </a:lnTo>
                <a:lnTo>
                  <a:pt x="38529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169031" y="3225763"/>
            <a:ext cx="5433706" cy="5433706"/>
          </a:xfrm>
          <a:custGeom>
            <a:avLst/>
            <a:gdLst/>
            <a:ahLst/>
            <a:cxnLst/>
            <a:rect r="r" b="b" t="t" l="l"/>
            <a:pathLst>
              <a:path h="5433706" w="5433706">
                <a:moveTo>
                  <a:pt x="0" y="0"/>
                </a:moveTo>
                <a:lnTo>
                  <a:pt x="5433705" y="0"/>
                </a:lnTo>
                <a:lnTo>
                  <a:pt x="5433705" y="5433706"/>
                </a:lnTo>
                <a:lnTo>
                  <a:pt x="0" y="54337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512237" y="2056468"/>
            <a:ext cx="10262986" cy="744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b="true" sz="4200">
                <a:solidFill>
                  <a:srgbClr val="000000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КОНТРАКТИ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210407" y="3662153"/>
            <a:ext cx="11867185" cy="3957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дедлайн</a:t>
            </a:r>
          </a:p>
          <a:p>
            <a:pPr algn="l">
              <a:lnSpc>
                <a:spcPts val="3919"/>
              </a:lnSpc>
            </a:pP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тариф (з податками/без)</a:t>
            </a:r>
          </a:p>
          <a:p>
            <a:pPr algn="l">
              <a:lnSpc>
                <a:spcPts val="3919"/>
              </a:lnSpc>
            </a:pP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на скільки часу видавництво</a:t>
            </a: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   </a:t>
            </a:r>
            <a:r>
              <a:rPr lang="en-US" sz="2799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отримує авторські права</a:t>
            </a:r>
          </a:p>
          <a:p>
            <a:pPr algn="l">
              <a:lnSpc>
                <a:spcPts val="3919"/>
              </a:lnSpc>
            </a:pP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нерозголошення співпраці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E7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CDFDD"/>
            </a:solidFill>
            <a:ln w="285750" cap="rnd">
              <a:solidFill>
                <a:srgbClr val="F4BDBC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3729506">
            <a:off x="14735975" y="6725639"/>
            <a:ext cx="5430656" cy="5065321"/>
          </a:xfrm>
          <a:custGeom>
            <a:avLst/>
            <a:gdLst/>
            <a:ahLst/>
            <a:cxnLst/>
            <a:rect r="r" b="b" t="t" l="l"/>
            <a:pathLst>
              <a:path h="5065321" w="5430656">
                <a:moveTo>
                  <a:pt x="0" y="0"/>
                </a:moveTo>
                <a:lnTo>
                  <a:pt x="5430657" y="0"/>
                </a:lnTo>
                <a:lnTo>
                  <a:pt x="5430657" y="5065322"/>
                </a:lnTo>
                <a:lnTo>
                  <a:pt x="0" y="50653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897775" y="-1336337"/>
            <a:ext cx="3852949" cy="4114800"/>
          </a:xfrm>
          <a:custGeom>
            <a:avLst/>
            <a:gdLst/>
            <a:ahLst/>
            <a:cxnLst/>
            <a:rect r="r" b="b" t="t" l="l"/>
            <a:pathLst>
              <a:path h="4114800" w="3852949">
                <a:moveTo>
                  <a:pt x="0" y="0"/>
                </a:moveTo>
                <a:lnTo>
                  <a:pt x="3852950" y="0"/>
                </a:lnTo>
                <a:lnTo>
                  <a:pt x="38529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512237" y="2056468"/>
            <a:ext cx="10262986" cy="744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b="true" sz="4200">
                <a:solidFill>
                  <a:srgbClr val="000000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ФОП: ТРЕБА ЧИ НІ?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210407" y="3166853"/>
            <a:ext cx="11867185" cy="4948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податки з фізичних осіб: 18%, податки з ФОП — 5% від доходу, ЄСВ 1760 грн / місяць (5280 грн / квартал), військовий збір 1%</a:t>
            </a:r>
          </a:p>
          <a:p>
            <a:pPr algn="l">
              <a:lnSpc>
                <a:spcPts val="3919"/>
              </a:lnSpc>
            </a:pP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для фізичних осіб: обов’язково уточнюйте, чи в суму гонорару вже входять податки</a:t>
            </a:r>
          </a:p>
          <a:p>
            <a:pPr algn="l">
              <a:lnSpc>
                <a:spcPts val="3919"/>
              </a:lnSpc>
            </a:pP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для ФОПів: подумайте, чи хочете ви вести ФОП самі</a:t>
            </a:r>
          </a:p>
          <a:p>
            <a:pPr algn="l">
              <a:lnSpc>
                <a:spcPts val="3919"/>
              </a:lnSpc>
            </a:pP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яку групу ФОП відкривати?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E7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CDFDD"/>
            </a:solidFill>
            <a:ln w="285750" cap="rnd">
              <a:solidFill>
                <a:srgbClr val="F4BDBC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3729506">
            <a:off x="14735975" y="6725639"/>
            <a:ext cx="5430656" cy="5065321"/>
          </a:xfrm>
          <a:custGeom>
            <a:avLst/>
            <a:gdLst/>
            <a:ahLst/>
            <a:cxnLst/>
            <a:rect r="r" b="b" t="t" l="l"/>
            <a:pathLst>
              <a:path h="5065321" w="5430656">
                <a:moveTo>
                  <a:pt x="0" y="0"/>
                </a:moveTo>
                <a:lnTo>
                  <a:pt x="5430657" y="0"/>
                </a:lnTo>
                <a:lnTo>
                  <a:pt x="5430657" y="5065322"/>
                </a:lnTo>
                <a:lnTo>
                  <a:pt x="0" y="50653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897775" y="-1336337"/>
            <a:ext cx="3852949" cy="4114800"/>
          </a:xfrm>
          <a:custGeom>
            <a:avLst/>
            <a:gdLst/>
            <a:ahLst/>
            <a:cxnLst/>
            <a:rect r="r" b="b" t="t" l="l"/>
            <a:pathLst>
              <a:path h="4114800" w="3852949">
                <a:moveTo>
                  <a:pt x="0" y="0"/>
                </a:moveTo>
                <a:lnTo>
                  <a:pt x="3852950" y="0"/>
                </a:lnTo>
                <a:lnTo>
                  <a:pt x="38529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512237" y="2056468"/>
            <a:ext cx="10262986" cy="744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b="true" sz="4200">
                <a:solidFill>
                  <a:srgbClr val="000000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ПЕРЕД ПОЧАТКОМ РОБОТИ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625357" y="3166853"/>
            <a:ext cx="13037286" cy="4956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завжди плануйте більше часу на дедлайн!</a:t>
            </a:r>
          </a:p>
          <a:p>
            <a:pPr algn="just">
              <a:lnSpc>
                <a:spcPts val="3919"/>
              </a:lnSpc>
            </a:pPr>
          </a:p>
          <a:p>
            <a:pPr algn="just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прийнятні дедлайни: </a:t>
            </a:r>
            <a:r>
              <a:rPr lang="en-US" b="true" sz="2799">
                <a:solidFill>
                  <a:srgbClr val="000000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3+ місяці на книжку 350-400 ст.</a:t>
            </a:r>
            <a:r>
              <a:rPr lang="en-US" sz="2799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 (якщо менше, то можна просити більший тариф); 6+ місяців на книжку від 500-600 сторінок</a:t>
            </a:r>
          </a:p>
          <a:p>
            <a:pPr algn="just">
              <a:lnSpc>
                <a:spcPts val="3919"/>
              </a:lnSpc>
            </a:pPr>
          </a:p>
          <a:p>
            <a:pPr algn="just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читати книжку наперед чи ні?</a:t>
            </a:r>
          </a:p>
          <a:p>
            <a:pPr algn="just">
              <a:lnSpc>
                <a:spcPts val="3919"/>
              </a:lnSpc>
            </a:pPr>
          </a:p>
          <a:p>
            <a:pPr algn="just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за потреби наперед уточніть у видавництва порядок здачі тексту, отримання редакторських правок, процедуру оплати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E7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CDFDD"/>
            </a:solidFill>
            <a:ln w="285750" cap="rnd">
              <a:solidFill>
                <a:srgbClr val="F4BDBC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668054" y="3327637"/>
            <a:ext cx="6298721" cy="4975989"/>
          </a:xfrm>
          <a:custGeom>
            <a:avLst/>
            <a:gdLst/>
            <a:ahLst/>
            <a:cxnLst/>
            <a:rect r="r" b="b" t="t" l="l"/>
            <a:pathLst>
              <a:path h="4975989" w="6298721">
                <a:moveTo>
                  <a:pt x="0" y="0"/>
                </a:moveTo>
                <a:lnTo>
                  <a:pt x="6298721" y="0"/>
                </a:lnTo>
                <a:lnTo>
                  <a:pt x="6298721" y="4975989"/>
                </a:lnTo>
                <a:lnTo>
                  <a:pt x="0" y="49759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3729506">
            <a:off x="14735975" y="6725639"/>
            <a:ext cx="5430656" cy="5065321"/>
          </a:xfrm>
          <a:custGeom>
            <a:avLst/>
            <a:gdLst/>
            <a:ahLst/>
            <a:cxnLst/>
            <a:rect r="r" b="b" t="t" l="l"/>
            <a:pathLst>
              <a:path h="5065321" w="5430656">
                <a:moveTo>
                  <a:pt x="0" y="0"/>
                </a:moveTo>
                <a:lnTo>
                  <a:pt x="5430657" y="0"/>
                </a:lnTo>
                <a:lnTo>
                  <a:pt x="5430657" y="5065322"/>
                </a:lnTo>
                <a:lnTo>
                  <a:pt x="0" y="50653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897775" y="-1336337"/>
            <a:ext cx="3852949" cy="4114800"/>
          </a:xfrm>
          <a:custGeom>
            <a:avLst/>
            <a:gdLst/>
            <a:ahLst/>
            <a:cxnLst/>
            <a:rect r="r" b="b" t="t" l="l"/>
            <a:pathLst>
              <a:path h="4114800" w="3852949">
                <a:moveTo>
                  <a:pt x="0" y="0"/>
                </a:moveTo>
                <a:lnTo>
                  <a:pt x="3852950" y="0"/>
                </a:lnTo>
                <a:lnTo>
                  <a:pt x="38529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418879" y="3260962"/>
            <a:ext cx="7381800" cy="4948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продуктивність не буде однаковою щодня</a:t>
            </a:r>
          </a:p>
          <a:p>
            <a:pPr algn="just">
              <a:lnSpc>
                <a:spcPts val="3919"/>
              </a:lnSpc>
            </a:pPr>
          </a:p>
          <a:p>
            <a:pPr algn="just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ведіть глосарій, особливо якщо це серія</a:t>
            </a:r>
          </a:p>
          <a:p>
            <a:pPr algn="just">
              <a:lnSpc>
                <a:spcPts val="3919"/>
              </a:lnSpc>
            </a:pPr>
          </a:p>
          <a:p>
            <a:pPr algn="just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важливо бачити прогрес: табличка, схема в планері, дошка на стіні</a:t>
            </a:r>
          </a:p>
          <a:p>
            <a:pPr algn="just">
              <a:lnSpc>
                <a:spcPts val="3919"/>
              </a:lnSpc>
            </a:pPr>
          </a:p>
          <a:p>
            <a:pPr algn="just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обов’язково робити вихідні!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427457" y="2033608"/>
            <a:ext cx="11433086" cy="744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b="true" sz="4200">
                <a:solidFill>
                  <a:srgbClr val="000000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ОРГАНІЗАЦІЯ ЩОДЕННОЇ РОБОТИ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E7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CDFDD"/>
            </a:solidFill>
            <a:ln w="285750" cap="rnd">
              <a:solidFill>
                <a:srgbClr val="F4BDBC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2420531" y="5888183"/>
            <a:ext cx="3047095" cy="3047095"/>
          </a:xfrm>
          <a:custGeom>
            <a:avLst/>
            <a:gdLst/>
            <a:ahLst/>
            <a:cxnLst/>
            <a:rect r="r" b="b" t="t" l="l"/>
            <a:pathLst>
              <a:path h="3047095" w="3047095">
                <a:moveTo>
                  <a:pt x="0" y="0"/>
                </a:moveTo>
                <a:lnTo>
                  <a:pt x="3047095" y="0"/>
                </a:lnTo>
                <a:lnTo>
                  <a:pt x="3047095" y="3047095"/>
                </a:lnTo>
                <a:lnTo>
                  <a:pt x="0" y="30470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3729506">
            <a:off x="14735975" y="6725639"/>
            <a:ext cx="5430656" cy="5065321"/>
          </a:xfrm>
          <a:custGeom>
            <a:avLst/>
            <a:gdLst/>
            <a:ahLst/>
            <a:cxnLst/>
            <a:rect r="r" b="b" t="t" l="l"/>
            <a:pathLst>
              <a:path h="5065321" w="5430656">
                <a:moveTo>
                  <a:pt x="0" y="0"/>
                </a:moveTo>
                <a:lnTo>
                  <a:pt x="5430657" y="0"/>
                </a:lnTo>
                <a:lnTo>
                  <a:pt x="5430657" y="5065322"/>
                </a:lnTo>
                <a:lnTo>
                  <a:pt x="0" y="50653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897775" y="-1336337"/>
            <a:ext cx="3852949" cy="4114800"/>
          </a:xfrm>
          <a:custGeom>
            <a:avLst/>
            <a:gdLst/>
            <a:ahLst/>
            <a:cxnLst/>
            <a:rect r="r" b="b" t="t" l="l"/>
            <a:pathLst>
              <a:path h="4114800" w="3852949">
                <a:moveTo>
                  <a:pt x="0" y="0"/>
                </a:moveTo>
                <a:lnTo>
                  <a:pt x="3852950" y="0"/>
                </a:lnTo>
                <a:lnTo>
                  <a:pt x="38529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427457" y="2033608"/>
            <a:ext cx="11433086" cy="744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b="true" sz="4200">
                <a:solidFill>
                  <a:srgbClr val="000000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ПІСЛЯ ЗАКІНЧЕННЯ ПЕРЕКЛАДУ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820374" y="3662153"/>
            <a:ext cx="12647252" cy="3957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2 етапи вичитки: спершу частинами в ході перекладу, </a:t>
            </a:r>
            <a:r>
              <a:rPr lang="en-US" sz="2799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т</a:t>
            </a:r>
            <a:r>
              <a:rPr lang="en-US" sz="2799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оді одна загальна вичитка</a:t>
            </a:r>
          </a:p>
          <a:p>
            <a:pPr algn="just">
              <a:lnSpc>
                <a:spcPts val="3919"/>
              </a:lnSpc>
            </a:pPr>
          </a:p>
          <a:p>
            <a:pPr algn="just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міняйте шрифти/формат, робіть вичитку на іншому девайсі</a:t>
            </a:r>
          </a:p>
          <a:p>
            <a:pPr algn="just">
              <a:lnSpc>
                <a:spcPts val="3919"/>
              </a:lnSpc>
            </a:pPr>
          </a:p>
          <a:p>
            <a:pPr algn="just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обов’язково просіть редакторські правки!</a:t>
            </a:r>
          </a:p>
          <a:p>
            <a:pPr algn="just">
              <a:lnSpc>
                <a:spcPts val="3919"/>
              </a:lnSpc>
            </a:pPr>
          </a:p>
          <a:p>
            <a:pPr algn="just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робіть паузи між перекладами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E7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CDFDD"/>
            </a:solidFill>
            <a:ln w="285750" cap="rnd">
              <a:solidFill>
                <a:srgbClr val="F4BDBC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8118452" y="3538838"/>
            <a:ext cx="8862449" cy="5439328"/>
          </a:xfrm>
          <a:custGeom>
            <a:avLst/>
            <a:gdLst/>
            <a:ahLst/>
            <a:cxnLst/>
            <a:rect r="r" b="b" t="t" l="l"/>
            <a:pathLst>
              <a:path h="5439328" w="8862449">
                <a:moveTo>
                  <a:pt x="0" y="0"/>
                </a:moveTo>
                <a:lnTo>
                  <a:pt x="8862449" y="0"/>
                </a:lnTo>
                <a:lnTo>
                  <a:pt x="8862449" y="5439328"/>
                </a:lnTo>
                <a:lnTo>
                  <a:pt x="0" y="54393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3729506">
            <a:off x="14735975" y="6725639"/>
            <a:ext cx="5430656" cy="5065321"/>
          </a:xfrm>
          <a:custGeom>
            <a:avLst/>
            <a:gdLst/>
            <a:ahLst/>
            <a:cxnLst/>
            <a:rect r="r" b="b" t="t" l="l"/>
            <a:pathLst>
              <a:path h="5065321" w="5430656">
                <a:moveTo>
                  <a:pt x="0" y="0"/>
                </a:moveTo>
                <a:lnTo>
                  <a:pt x="5430657" y="0"/>
                </a:lnTo>
                <a:lnTo>
                  <a:pt x="5430657" y="5065322"/>
                </a:lnTo>
                <a:lnTo>
                  <a:pt x="0" y="50653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897775" y="-1336337"/>
            <a:ext cx="3852949" cy="4114800"/>
          </a:xfrm>
          <a:custGeom>
            <a:avLst/>
            <a:gdLst/>
            <a:ahLst/>
            <a:cxnLst/>
            <a:rect r="r" b="b" t="t" l="l"/>
            <a:pathLst>
              <a:path h="4114800" w="3852949">
                <a:moveTo>
                  <a:pt x="0" y="0"/>
                </a:moveTo>
                <a:lnTo>
                  <a:pt x="3852950" y="0"/>
                </a:lnTo>
                <a:lnTo>
                  <a:pt x="38529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427457" y="2033608"/>
            <a:ext cx="11433086" cy="744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b="true" sz="4200">
                <a:solidFill>
                  <a:srgbClr val="000000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ЯК ПЕРЕЖИТИ ПРАВКИ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625357" y="4405103"/>
            <a:ext cx="4944091" cy="2472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Редактор — не ворог.</a:t>
            </a:r>
          </a:p>
          <a:p>
            <a:pPr algn="l">
              <a:lnSpc>
                <a:spcPts val="3919"/>
              </a:lnSpc>
            </a:pP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Не бійтеся відстоювати свій варіант, якщо він кращий.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E7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CDFDD"/>
            </a:solidFill>
            <a:ln w="285750" cap="rnd">
              <a:solidFill>
                <a:srgbClr val="F4BDBC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3729506">
            <a:off x="14735975" y="6725639"/>
            <a:ext cx="5430656" cy="5065321"/>
          </a:xfrm>
          <a:custGeom>
            <a:avLst/>
            <a:gdLst/>
            <a:ahLst/>
            <a:cxnLst/>
            <a:rect r="r" b="b" t="t" l="l"/>
            <a:pathLst>
              <a:path h="5065321" w="5430656">
                <a:moveTo>
                  <a:pt x="0" y="0"/>
                </a:moveTo>
                <a:lnTo>
                  <a:pt x="5430657" y="0"/>
                </a:lnTo>
                <a:lnTo>
                  <a:pt x="5430657" y="5065322"/>
                </a:lnTo>
                <a:lnTo>
                  <a:pt x="0" y="50653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897775" y="-1336337"/>
            <a:ext cx="3852949" cy="4114800"/>
          </a:xfrm>
          <a:custGeom>
            <a:avLst/>
            <a:gdLst/>
            <a:ahLst/>
            <a:cxnLst/>
            <a:rect r="r" b="b" t="t" l="l"/>
            <a:pathLst>
              <a:path h="4114800" w="3852949">
                <a:moveTo>
                  <a:pt x="0" y="0"/>
                </a:moveTo>
                <a:lnTo>
                  <a:pt x="3852950" y="0"/>
                </a:lnTo>
                <a:lnTo>
                  <a:pt x="38529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63353" y="1918646"/>
            <a:ext cx="5172134" cy="7129508"/>
          </a:xfrm>
          <a:custGeom>
            <a:avLst/>
            <a:gdLst/>
            <a:ahLst/>
            <a:cxnLst/>
            <a:rect r="r" b="b" t="t" l="l"/>
            <a:pathLst>
              <a:path h="7129508" w="5172134">
                <a:moveTo>
                  <a:pt x="0" y="0"/>
                </a:moveTo>
                <a:lnTo>
                  <a:pt x="5172135" y="0"/>
                </a:lnTo>
                <a:lnTo>
                  <a:pt x="5172135" y="7129508"/>
                </a:lnTo>
                <a:lnTo>
                  <a:pt x="0" y="71295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711186" y="3525111"/>
            <a:ext cx="4298714" cy="4298714"/>
          </a:xfrm>
          <a:custGeom>
            <a:avLst/>
            <a:gdLst/>
            <a:ahLst/>
            <a:cxnLst/>
            <a:rect r="r" b="b" t="t" l="l"/>
            <a:pathLst>
              <a:path h="4298714" w="4298714">
                <a:moveTo>
                  <a:pt x="0" y="0"/>
                </a:moveTo>
                <a:lnTo>
                  <a:pt x="4298714" y="0"/>
                </a:lnTo>
                <a:lnTo>
                  <a:pt x="4298714" y="4298714"/>
                </a:lnTo>
                <a:lnTo>
                  <a:pt x="0" y="429871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3427457" y="2363173"/>
            <a:ext cx="11433086" cy="744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b="true" sz="4200">
                <a:solidFill>
                  <a:srgbClr val="000000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РЕАКЦІЇ В ІНТЕРНЕТІ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019210" y="4899133"/>
            <a:ext cx="8249580" cy="1464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Навчіться з цим жити і не беріть близько до серця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E7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CDFDD"/>
            </a:solidFill>
            <a:ln w="285750" cap="rnd">
              <a:solidFill>
                <a:srgbClr val="F4BDBC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3729506">
            <a:off x="14735975" y="6725639"/>
            <a:ext cx="5430656" cy="5065321"/>
          </a:xfrm>
          <a:custGeom>
            <a:avLst/>
            <a:gdLst/>
            <a:ahLst/>
            <a:cxnLst/>
            <a:rect r="r" b="b" t="t" l="l"/>
            <a:pathLst>
              <a:path h="5065321" w="5430656">
                <a:moveTo>
                  <a:pt x="0" y="0"/>
                </a:moveTo>
                <a:lnTo>
                  <a:pt x="5430657" y="0"/>
                </a:lnTo>
                <a:lnTo>
                  <a:pt x="5430657" y="5065322"/>
                </a:lnTo>
                <a:lnTo>
                  <a:pt x="0" y="50653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897775" y="-1336337"/>
            <a:ext cx="3852949" cy="4114800"/>
          </a:xfrm>
          <a:custGeom>
            <a:avLst/>
            <a:gdLst/>
            <a:ahLst/>
            <a:cxnLst/>
            <a:rect r="r" b="b" t="t" l="l"/>
            <a:pathLst>
              <a:path h="4114800" w="3852949">
                <a:moveTo>
                  <a:pt x="0" y="0"/>
                </a:moveTo>
                <a:lnTo>
                  <a:pt x="3852950" y="0"/>
                </a:lnTo>
                <a:lnTo>
                  <a:pt x="38529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632641" y="2778463"/>
            <a:ext cx="2293528" cy="3429575"/>
          </a:xfrm>
          <a:custGeom>
            <a:avLst/>
            <a:gdLst/>
            <a:ahLst/>
            <a:cxnLst/>
            <a:rect r="r" b="b" t="t" l="l"/>
            <a:pathLst>
              <a:path h="3429575" w="2293528">
                <a:moveTo>
                  <a:pt x="0" y="0"/>
                </a:moveTo>
                <a:lnTo>
                  <a:pt x="2293528" y="0"/>
                </a:lnTo>
                <a:lnTo>
                  <a:pt x="2293528" y="3429575"/>
                </a:lnTo>
                <a:lnTo>
                  <a:pt x="0" y="34295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560809" y="2778463"/>
            <a:ext cx="2254946" cy="3429575"/>
          </a:xfrm>
          <a:custGeom>
            <a:avLst/>
            <a:gdLst/>
            <a:ahLst/>
            <a:cxnLst/>
            <a:rect r="r" b="b" t="t" l="l"/>
            <a:pathLst>
              <a:path h="3429575" w="2254946">
                <a:moveTo>
                  <a:pt x="0" y="0"/>
                </a:moveTo>
                <a:lnTo>
                  <a:pt x="2254946" y="0"/>
                </a:lnTo>
                <a:lnTo>
                  <a:pt x="2254946" y="3429575"/>
                </a:lnTo>
                <a:lnTo>
                  <a:pt x="0" y="342957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6688282" y="5436025"/>
            <a:ext cx="2310676" cy="3429575"/>
          </a:xfrm>
          <a:custGeom>
            <a:avLst/>
            <a:gdLst/>
            <a:ahLst/>
            <a:cxnLst/>
            <a:rect r="r" b="b" t="t" l="l"/>
            <a:pathLst>
              <a:path h="3429575" w="2310676">
                <a:moveTo>
                  <a:pt x="0" y="0"/>
                </a:moveTo>
                <a:lnTo>
                  <a:pt x="2310676" y="0"/>
                </a:lnTo>
                <a:lnTo>
                  <a:pt x="2310676" y="3429575"/>
                </a:lnTo>
                <a:lnTo>
                  <a:pt x="0" y="342957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595446" y="5436025"/>
            <a:ext cx="2233511" cy="3429575"/>
          </a:xfrm>
          <a:custGeom>
            <a:avLst/>
            <a:gdLst/>
            <a:ahLst/>
            <a:cxnLst/>
            <a:rect r="r" b="b" t="t" l="l"/>
            <a:pathLst>
              <a:path h="3429575" w="2233511">
                <a:moveTo>
                  <a:pt x="0" y="0"/>
                </a:moveTo>
                <a:lnTo>
                  <a:pt x="2233511" y="0"/>
                </a:lnTo>
                <a:lnTo>
                  <a:pt x="2233511" y="3429575"/>
                </a:lnTo>
                <a:lnTo>
                  <a:pt x="0" y="342957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637133" y="2778463"/>
            <a:ext cx="2203502" cy="3429575"/>
          </a:xfrm>
          <a:custGeom>
            <a:avLst/>
            <a:gdLst/>
            <a:ahLst/>
            <a:cxnLst/>
            <a:rect r="r" b="b" t="t" l="l"/>
            <a:pathLst>
              <a:path h="3429575" w="2203502">
                <a:moveTo>
                  <a:pt x="0" y="0"/>
                </a:moveTo>
                <a:lnTo>
                  <a:pt x="2203502" y="0"/>
                </a:lnTo>
                <a:lnTo>
                  <a:pt x="2203502" y="3429575"/>
                </a:lnTo>
                <a:lnTo>
                  <a:pt x="0" y="342957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3943683" y="5436025"/>
            <a:ext cx="2254946" cy="3429575"/>
          </a:xfrm>
          <a:custGeom>
            <a:avLst/>
            <a:gdLst/>
            <a:ahLst/>
            <a:cxnLst/>
            <a:rect r="r" b="b" t="t" l="l"/>
            <a:pathLst>
              <a:path h="3429575" w="2254946">
                <a:moveTo>
                  <a:pt x="0" y="0"/>
                </a:moveTo>
                <a:lnTo>
                  <a:pt x="2254946" y="0"/>
                </a:lnTo>
                <a:lnTo>
                  <a:pt x="2254946" y="3429575"/>
                </a:lnTo>
                <a:lnTo>
                  <a:pt x="0" y="342957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2697885" y="2778463"/>
            <a:ext cx="2207789" cy="3429575"/>
          </a:xfrm>
          <a:custGeom>
            <a:avLst/>
            <a:gdLst/>
            <a:ahLst/>
            <a:cxnLst/>
            <a:rect r="r" b="b" t="t" l="l"/>
            <a:pathLst>
              <a:path h="3429575" w="2207789">
                <a:moveTo>
                  <a:pt x="0" y="0"/>
                </a:moveTo>
                <a:lnTo>
                  <a:pt x="2207789" y="0"/>
                </a:lnTo>
                <a:lnTo>
                  <a:pt x="2207789" y="3429575"/>
                </a:lnTo>
                <a:lnTo>
                  <a:pt x="0" y="342957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0761083" y="5436025"/>
            <a:ext cx="2220650" cy="3429575"/>
          </a:xfrm>
          <a:custGeom>
            <a:avLst/>
            <a:gdLst/>
            <a:ahLst/>
            <a:cxnLst/>
            <a:rect r="r" b="b" t="t" l="l"/>
            <a:pathLst>
              <a:path h="3429575" w="2220650">
                <a:moveTo>
                  <a:pt x="0" y="0"/>
                </a:moveTo>
                <a:lnTo>
                  <a:pt x="2220650" y="0"/>
                </a:lnTo>
                <a:lnTo>
                  <a:pt x="2220650" y="3429575"/>
                </a:lnTo>
                <a:lnTo>
                  <a:pt x="0" y="342957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3140649" y="1701733"/>
            <a:ext cx="5376615" cy="597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3400" b="true">
                <a:solidFill>
                  <a:srgbClr val="000000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ЮЛІЯ НАГОРНЮК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453208" y="1701733"/>
            <a:ext cx="6820167" cy="597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3400" b="true">
                <a:solidFill>
                  <a:srgbClr val="000000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ОЛЕКСАНДРА </a:t>
            </a:r>
            <a:r>
              <a:rPr lang="en-US" sz="3400" b="true">
                <a:solidFill>
                  <a:srgbClr val="000000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МУЗИЧУК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E7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CDFDD"/>
            </a:solidFill>
            <a:ln w="285750" cap="rnd">
              <a:solidFill>
                <a:srgbClr val="F4BDBC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3470107" y="3505724"/>
            <a:ext cx="5137597" cy="4777965"/>
          </a:xfrm>
          <a:custGeom>
            <a:avLst/>
            <a:gdLst/>
            <a:ahLst/>
            <a:cxnLst/>
            <a:rect r="r" b="b" t="t" l="l"/>
            <a:pathLst>
              <a:path h="4777965" w="5137597">
                <a:moveTo>
                  <a:pt x="0" y="0"/>
                </a:moveTo>
                <a:lnTo>
                  <a:pt x="5137597" y="0"/>
                </a:lnTo>
                <a:lnTo>
                  <a:pt x="5137597" y="4777966"/>
                </a:lnTo>
                <a:lnTo>
                  <a:pt x="0" y="47779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712087" y="5565689"/>
            <a:ext cx="3065530" cy="3239662"/>
          </a:xfrm>
          <a:custGeom>
            <a:avLst/>
            <a:gdLst/>
            <a:ahLst/>
            <a:cxnLst/>
            <a:rect r="r" b="b" t="t" l="l"/>
            <a:pathLst>
              <a:path h="3239662" w="3065530">
                <a:moveTo>
                  <a:pt x="0" y="0"/>
                </a:moveTo>
                <a:lnTo>
                  <a:pt x="3065530" y="0"/>
                </a:lnTo>
                <a:lnTo>
                  <a:pt x="3065530" y="3239661"/>
                </a:lnTo>
                <a:lnTo>
                  <a:pt x="0" y="32396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041794" y="5618316"/>
            <a:ext cx="3203050" cy="3187034"/>
          </a:xfrm>
          <a:custGeom>
            <a:avLst/>
            <a:gdLst/>
            <a:ahLst/>
            <a:cxnLst/>
            <a:rect r="r" b="b" t="t" l="l"/>
            <a:pathLst>
              <a:path h="3187034" w="3203050">
                <a:moveTo>
                  <a:pt x="0" y="0"/>
                </a:moveTo>
                <a:lnTo>
                  <a:pt x="3203049" y="0"/>
                </a:lnTo>
                <a:lnTo>
                  <a:pt x="3203049" y="3187034"/>
                </a:lnTo>
                <a:lnTo>
                  <a:pt x="0" y="31870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402541" y="1952290"/>
            <a:ext cx="9482919" cy="977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b="true" sz="5600">
                <a:solidFill>
                  <a:srgbClr val="000000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ДЯКУЄМО ЗА УВАГУ!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13936" y="3419999"/>
            <a:ext cx="5655715" cy="744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b="true" sz="4200">
                <a:solidFill>
                  <a:srgbClr val="000000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БЛОГИ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579999" y="4582795"/>
            <a:ext cx="3329706" cy="9181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70"/>
              </a:lnSpc>
            </a:pPr>
            <a:r>
              <a:rPr lang="en-US" b="true" sz="2550">
                <a:solidFill>
                  <a:srgbClr val="000000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НА РОЗДОРІЖЖІ ІСТОРІЙ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3041794" y="4582795"/>
            <a:ext cx="3329706" cy="9181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70"/>
              </a:lnSpc>
            </a:pPr>
            <a:r>
              <a:rPr lang="en-US" b="true" sz="2550">
                <a:solidFill>
                  <a:srgbClr val="000000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ONE MORE</a:t>
            </a:r>
          </a:p>
          <a:p>
            <a:pPr algn="ctr">
              <a:lnSpc>
                <a:spcPts val="3570"/>
              </a:lnSpc>
            </a:pPr>
            <a:r>
              <a:rPr lang="en-US" b="true" sz="2550">
                <a:solidFill>
                  <a:srgbClr val="000000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CHAPTER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E7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CDFDD"/>
            </a:solidFill>
            <a:ln w="285750" cap="rnd">
              <a:solidFill>
                <a:srgbClr val="F4BDBC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1554809">
            <a:off x="-1065404" y="6851776"/>
            <a:ext cx="5430656" cy="5065321"/>
          </a:xfrm>
          <a:custGeom>
            <a:avLst/>
            <a:gdLst/>
            <a:ahLst/>
            <a:cxnLst/>
            <a:rect r="r" b="b" t="t" l="l"/>
            <a:pathLst>
              <a:path h="5065321" w="5430656">
                <a:moveTo>
                  <a:pt x="0" y="0"/>
                </a:moveTo>
                <a:lnTo>
                  <a:pt x="5430656" y="0"/>
                </a:lnTo>
                <a:lnTo>
                  <a:pt x="5430656" y="5065321"/>
                </a:lnTo>
                <a:lnTo>
                  <a:pt x="0" y="50653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081122" y="-1028700"/>
            <a:ext cx="3852949" cy="4114800"/>
          </a:xfrm>
          <a:custGeom>
            <a:avLst/>
            <a:gdLst/>
            <a:ahLst/>
            <a:cxnLst/>
            <a:rect r="r" b="b" t="t" l="l"/>
            <a:pathLst>
              <a:path h="4114800" w="3852949">
                <a:moveTo>
                  <a:pt x="0" y="0"/>
                </a:moveTo>
                <a:lnTo>
                  <a:pt x="3852949" y="0"/>
                </a:lnTo>
                <a:lnTo>
                  <a:pt x="38529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2436635" y="3357534"/>
            <a:ext cx="5878261" cy="1278358"/>
            <a:chOff x="0" y="0"/>
            <a:chExt cx="3379786" cy="73501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379786" cy="735010"/>
            </a:xfrm>
            <a:custGeom>
              <a:avLst/>
              <a:gdLst/>
              <a:ahLst/>
              <a:cxnLst/>
              <a:rect r="r" b="b" t="t" l="l"/>
              <a:pathLst>
                <a:path h="735010" w="3379786">
                  <a:moveTo>
                    <a:pt x="3176586" y="0"/>
                  </a:moveTo>
                  <a:cubicBezTo>
                    <a:pt x="3288810" y="0"/>
                    <a:pt x="3379786" y="164538"/>
                    <a:pt x="3379786" y="367505"/>
                  </a:cubicBezTo>
                  <a:cubicBezTo>
                    <a:pt x="3379786" y="570472"/>
                    <a:pt x="3288810" y="735010"/>
                    <a:pt x="3176586" y="735010"/>
                  </a:cubicBezTo>
                  <a:lnTo>
                    <a:pt x="203200" y="735010"/>
                  </a:lnTo>
                  <a:cubicBezTo>
                    <a:pt x="90976" y="735010"/>
                    <a:pt x="0" y="570472"/>
                    <a:pt x="0" y="367505"/>
                  </a:cubicBezTo>
                  <a:cubicBezTo>
                    <a:pt x="0" y="16453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4BDBC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3379786" cy="7731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9144000" y="5192462"/>
            <a:ext cx="6688906" cy="1454651"/>
            <a:chOff x="0" y="0"/>
            <a:chExt cx="3379786" cy="73501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379786" cy="735010"/>
            </a:xfrm>
            <a:custGeom>
              <a:avLst/>
              <a:gdLst/>
              <a:ahLst/>
              <a:cxnLst/>
              <a:rect r="r" b="b" t="t" l="l"/>
              <a:pathLst>
                <a:path h="735010" w="3379786">
                  <a:moveTo>
                    <a:pt x="3176586" y="0"/>
                  </a:moveTo>
                  <a:cubicBezTo>
                    <a:pt x="3288810" y="0"/>
                    <a:pt x="3379786" y="164538"/>
                    <a:pt x="3379786" y="367505"/>
                  </a:cubicBezTo>
                  <a:cubicBezTo>
                    <a:pt x="3379786" y="570472"/>
                    <a:pt x="3288810" y="735010"/>
                    <a:pt x="3176586" y="735010"/>
                  </a:cubicBezTo>
                  <a:lnTo>
                    <a:pt x="203200" y="735010"/>
                  </a:lnTo>
                  <a:cubicBezTo>
                    <a:pt x="90976" y="735010"/>
                    <a:pt x="0" y="570472"/>
                    <a:pt x="0" y="367505"/>
                  </a:cubicBezTo>
                  <a:cubicBezTo>
                    <a:pt x="0" y="16453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4BDBC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3379786" cy="7731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2436635" y="6628625"/>
            <a:ext cx="5878261" cy="1278358"/>
            <a:chOff x="0" y="0"/>
            <a:chExt cx="3379786" cy="73501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3379786" cy="735010"/>
            </a:xfrm>
            <a:custGeom>
              <a:avLst/>
              <a:gdLst/>
              <a:ahLst/>
              <a:cxnLst/>
              <a:rect r="r" b="b" t="t" l="l"/>
              <a:pathLst>
                <a:path h="735010" w="3379786">
                  <a:moveTo>
                    <a:pt x="3176586" y="0"/>
                  </a:moveTo>
                  <a:cubicBezTo>
                    <a:pt x="3288810" y="0"/>
                    <a:pt x="3379786" y="164538"/>
                    <a:pt x="3379786" y="367505"/>
                  </a:cubicBezTo>
                  <a:cubicBezTo>
                    <a:pt x="3379786" y="570472"/>
                    <a:pt x="3288810" y="735010"/>
                    <a:pt x="3176586" y="735010"/>
                  </a:cubicBezTo>
                  <a:lnTo>
                    <a:pt x="203200" y="735010"/>
                  </a:lnTo>
                  <a:cubicBezTo>
                    <a:pt x="90976" y="735010"/>
                    <a:pt x="0" y="570472"/>
                    <a:pt x="0" y="367505"/>
                  </a:cubicBezTo>
                  <a:cubicBezTo>
                    <a:pt x="0" y="16453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4BDBC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3379786" cy="7731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6814360">
            <a:off x="10508156" y="4399658"/>
            <a:ext cx="1134511" cy="389859"/>
          </a:xfrm>
          <a:custGeom>
            <a:avLst/>
            <a:gdLst/>
            <a:ahLst/>
            <a:cxnLst/>
            <a:rect r="r" b="b" t="t" l="l"/>
            <a:pathLst>
              <a:path h="389859" w="1134511">
                <a:moveTo>
                  <a:pt x="0" y="0"/>
                </a:moveTo>
                <a:lnTo>
                  <a:pt x="1134510" y="0"/>
                </a:lnTo>
                <a:lnTo>
                  <a:pt x="1134510" y="389859"/>
                </a:lnTo>
                <a:lnTo>
                  <a:pt x="0" y="3898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4512237" y="2087842"/>
            <a:ext cx="9263525" cy="744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b="true" sz="4200">
                <a:solidFill>
                  <a:srgbClr val="000000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ПЕРЕКЛАДАЦЬКА ОСВІТА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608033" y="3470298"/>
            <a:ext cx="5535466" cy="986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Це плюс, але не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обов’язкова умова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605424" y="5393372"/>
            <a:ext cx="5766058" cy="986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Система освіти іноді може відбити бажання перекладати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870598" y="6741389"/>
            <a:ext cx="5010336" cy="986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Перекладацькі курси як альтернатива (Litosvita)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669896" y="3470298"/>
            <a:ext cx="5766058" cy="986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може бути акцент на теорії, а не практиці</a:t>
            </a:r>
          </a:p>
        </p:txBody>
      </p:sp>
      <p:sp>
        <p:nvSpPr>
          <p:cNvPr name="Freeform 22" id="22"/>
          <p:cNvSpPr/>
          <p:nvPr/>
        </p:nvSpPr>
        <p:spPr>
          <a:xfrm flipH="false" flipV="false" rot="-3338717">
            <a:off x="14308455" y="7004744"/>
            <a:ext cx="1134511" cy="389859"/>
          </a:xfrm>
          <a:custGeom>
            <a:avLst/>
            <a:gdLst/>
            <a:ahLst/>
            <a:cxnLst/>
            <a:rect r="r" b="b" t="t" l="l"/>
            <a:pathLst>
              <a:path h="389859" w="1134511">
                <a:moveTo>
                  <a:pt x="0" y="0"/>
                </a:moveTo>
                <a:lnTo>
                  <a:pt x="1134511" y="0"/>
                </a:lnTo>
                <a:lnTo>
                  <a:pt x="1134511" y="389859"/>
                </a:lnTo>
                <a:lnTo>
                  <a:pt x="0" y="3898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9315064" y="7201129"/>
            <a:ext cx="5766058" cy="986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викладачі із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застарілими поглядами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E7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CDFDD"/>
            </a:solidFill>
            <a:ln w="285750" cap="rnd">
              <a:solidFill>
                <a:srgbClr val="F4BDBC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3729506">
            <a:off x="14735975" y="6725639"/>
            <a:ext cx="5430656" cy="5065321"/>
          </a:xfrm>
          <a:custGeom>
            <a:avLst/>
            <a:gdLst/>
            <a:ahLst/>
            <a:cxnLst/>
            <a:rect r="r" b="b" t="t" l="l"/>
            <a:pathLst>
              <a:path h="5065321" w="5430656">
                <a:moveTo>
                  <a:pt x="0" y="0"/>
                </a:moveTo>
                <a:lnTo>
                  <a:pt x="5430657" y="0"/>
                </a:lnTo>
                <a:lnTo>
                  <a:pt x="5430657" y="5065322"/>
                </a:lnTo>
                <a:lnTo>
                  <a:pt x="0" y="50653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897775" y="-1336337"/>
            <a:ext cx="3852949" cy="4114800"/>
          </a:xfrm>
          <a:custGeom>
            <a:avLst/>
            <a:gdLst/>
            <a:ahLst/>
            <a:cxnLst/>
            <a:rect r="r" b="b" t="t" l="l"/>
            <a:pathLst>
              <a:path h="4114800" w="3852949">
                <a:moveTo>
                  <a:pt x="0" y="0"/>
                </a:moveTo>
                <a:lnTo>
                  <a:pt x="3852950" y="0"/>
                </a:lnTo>
                <a:lnTo>
                  <a:pt x="38529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2959937" y="2443452"/>
            <a:ext cx="12779410" cy="3105280"/>
            <a:chOff x="0" y="0"/>
            <a:chExt cx="3365770" cy="81785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365771" cy="817852"/>
            </a:xfrm>
            <a:custGeom>
              <a:avLst/>
              <a:gdLst/>
              <a:ahLst/>
              <a:cxnLst/>
              <a:rect r="r" b="b" t="t" l="l"/>
              <a:pathLst>
                <a:path h="817852" w="3365771">
                  <a:moveTo>
                    <a:pt x="3162570" y="0"/>
                  </a:moveTo>
                  <a:cubicBezTo>
                    <a:pt x="3274795" y="0"/>
                    <a:pt x="3365771" y="183082"/>
                    <a:pt x="3365771" y="408926"/>
                  </a:cubicBezTo>
                  <a:cubicBezTo>
                    <a:pt x="3365771" y="634769"/>
                    <a:pt x="3274795" y="817852"/>
                    <a:pt x="3162570" y="817852"/>
                  </a:cubicBezTo>
                  <a:lnTo>
                    <a:pt x="203200" y="817852"/>
                  </a:lnTo>
                  <a:cubicBezTo>
                    <a:pt x="90976" y="817852"/>
                    <a:pt x="0" y="634769"/>
                    <a:pt x="0" y="408926"/>
                  </a:cubicBezTo>
                  <a:cubicBezTo>
                    <a:pt x="0" y="18308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4BDBC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3365770" cy="8559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3786481" y="2982727"/>
            <a:ext cx="11126322" cy="19816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2"/>
              </a:lnSpc>
            </a:pPr>
            <a:r>
              <a:rPr lang="en-US" sz="2830" b="true">
                <a:solidFill>
                  <a:srgbClr val="000000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Перекладати фанфіки по улюбленому фандому</a:t>
            </a:r>
          </a:p>
          <a:p>
            <a:pPr algn="ctr">
              <a:lnSpc>
                <a:spcPts val="3962"/>
              </a:lnSpc>
            </a:pPr>
          </a:p>
          <a:p>
            <a:pPr algn="ctr">
              <a:lnSpc>
                <a:spcPts val="3962"/>
              </a:lnSpc>
            </a:pPr>
            <a:r>
              <a:rPr lang="en-US" sz="2830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- </a:t>
            </a:r>
            <a:r>
              <a:rPr lang="en-US" sz="2830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можливість отримати фідбек від читачів</a:t>
            </a:r>
          </a:p>
          <a:p>
            <a:pPr algn="ctr">
              <a:lnSpc>
                <a:spcPts val="3962"/>
              </a:lnSpc>
            </a:pPr>
            <a:r>
              <a:rPr lang="en-US" sz="2830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- публікація лише з дозволу автора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141973" y="1621127"/>
            <a:ext cx="14004055" cy="498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b="true" sz="2799">
                <a:solidFill>
                  <a:srgbClr val="000000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ЯК ПОЧИНАТИ? ДОСВІД ДО РОБОТИ З ВИДАВНИЦТВАМИ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2955175" y="5868629"/>
            <a:ext cx="12779410" cy="3036855"/>
            <a:chOff x="0" y="0"/>
            <a:chExt cx="3365770" cy="79983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365771" cy="799830"/>
            </a:xfrm>
            <a:custGeom>
              <a:avLst/>
              <a:gdLst/>
              <a:ahLst/>
              <a:cxnLst/>
              <a:rect r="r" b="b" t="t" l="l"/>
              <a:pathLst>
                <a:path h="799830" w="3365771">
                  <a:moveTo>
                    <a:pt x="3162570" y="0"/>
                  </a:moveTo>
                  <a:cubicBezTo>
                    <a:pt x="3274795" y="0"/>
                    <a:pt x="3365771" y="179048"/>
                    <a:pt x="3365771" y="399915"/>
                  </a:cubicBezTo>
                  <a:cubicBezTo>
                    <a:pt x="3365771" y="620782"/>
                    <a:pt x="3274795" y="799830"/>
                    <a:pt x="3162570" y="799830"/>
                  </a:cubicBezTo>
                  <a:lnTo>
                    <a:pt x="203200" y="799830"/>
                  </a:lnTo>
                  <a:cubicBezTo>
                    <a:pt x="90976" y="799830"/>
                    <a:pt x="0" y="620782"/>
                    <a:pt x="0" y="399915"/>
                  </a:cubicBezTo>
                  <a:cubicBezTo>
                    <a:pt x="0" y="17904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4BDBC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3365770" cy="8379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3639667" y="6117691"/>
            <a:ext cx="11410424" cy="2494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Перекладати </a:t>
            </a:r>
            <a:r>
              <a:rPr lang="en-US" sz="2799" b="true">
                <a:solidFill>
                  <a:srgbClr val="000000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уривки з улюблених книг</a:t>
            </a:r>
            <a:r>
              <a:rPr lang="en-US" sz="2799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, порівнювати з оригіналом </a:t>
            </a:r>
          </a:p>
          <a:p>
            <a:pPr algn="ctr">
              <a:lnSpc>
                <a:spcPts val="3919"/>
              </a:lnSpc>
            </a:pP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Рівень хардкору: </a:t>
            </a:r>
            <a:r>
              <a:rPr lang="en-US" sz="2799" b="true">
                <a:solidFill>
                  <a:srgbClr val="000000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порівнювати дубляж</a:t>
            </a:r>
            <a:r>
              <a:rPr lang="en-US" sz="2799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 серіалів з оригіналом, </a:t>
            </a:r>
            <a:r>
              <a:rPr lang="en-US" sz="2799" b="true">
                <a:solidFill>
                  <a:srgbClr val="000000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вигадувати власні адаптації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E7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CDFDD"/>
            </a:solidFill>
            <a:ln w="285750" cap="rnd">
              <a:solidFill>
                <a:srgbClr val="F4BDBC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1554809">
            <a:off x="-1065404" y="6851776"/>
            <a:ext cx="5430656" cy="5065321"/>
          </a:xfrm>
          <a:custGeom>
            <a:avLst/>
            <a:gdLst/>
            <a:ahLst/>
            <a:cxnLst/>
            <a:rect r="r" b="b" t="t" l="l"/>
            <a:pathLst>
              <a:path h="5065321" w="5430656">
                <a:moveTo>
                  <a:pt x="0" y="0"/>
                </a:moveTo>
                <a:lnTo>
                  <a:pt x="5430656" y="0"/>
                </a:lnTo>
                <a:lnTo>
                  <a:pt x="5430656" y="5065321"/>
                </a:lnTo>
                <a:lnTo>
                  <a:pt x="0" y="50653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081122" y="-1028700"/>
            <a:ext cx="3852949" cy="4114800"/>
          </a:xfrm>
          <a:custGeom>
            <a:avLst/>
            <a:gdLst/>
            <a:ahLst/>
            <a:cxnLst/>
            <a:rect r="r" b="b" t="t" l="l"/>
            <a:pathLst>
              <a:path h="4114800" w="3852949">
                <a:moveTo>
                  <a:pt x="0" y="0"/>
                </a:moveTo>
                <a:lnTo>
                  <a:pt x="3852949" y="0"/>
                </a:lnTo>
                <a:lnTo>
                  <a:pt x="38529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2754295" y="3625072"/>
            <a:ext cx="12779410" cy="3036855"/>
            <a:chOff x="0" y="0"/>
            <a:chExt cx="3365770" cy="79983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365771" cy="799830"/>
            </a:xfrm>
            <a:custGeom>
              <a:avLst/>
              <a:gdLst/>
              <a:ahLst/>
              <a:cxnLst/>
              <a:rect r="r" b="b" t="t" l="l"/>
              <a:pathLst>
                <a:path h="799830" w="3365771">
                  <a:moveTo>
                    <a:pt x="3162570" y="0"/>
                  </a:moveTo>
                  <a:cubicBezTo>
                    <a:pt x="3274795" y="0"/>
                    <a:pt x="3365771" y="179048"/>
                    <a:pt x="3365771" y="399915"/>
                  </a:cubicBezTo>
                  <a:cubicBezTo>
                    <a:pt x="3365771" y="620782"/>
                    <a:pt x="3274795" y="799830"/>
                    <a:pt x="3162570" y="799830"/>
                  </a:cubicBezTo>
                  <a:lnTo>
                    <a:pt x="203200" y="799830"/>
                  </a:lnTo>
                  <a:cubicBezTo>
                    <a:pt x="90976" y="799830"/>
                    <a:pt x="0" y="620782"/>
                    <a:pt x="0" y="399915"/>
                  </a:cubicBezTo>
                  <a:cubicBezTo>
                    <a:pt x="0" y="17904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4BDBC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3365770" cy="8379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3390891" y="4345305"/>
            <a:ext cx="11506218" cy="151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b="true" sz="4200">
                <a:solidFill>
                  <a:srgbClr val="000000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ЯК ПОТРАПИТИ У ВИДАВНИЦТВО: РЕЗЮМЕ, ТЕСТОВІ, НЕТВОРКІНГ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E7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CDFDD"/>
            </a:solidFill>
            <a:ln w="285750" cap="rnd">
              <a:solidFill>
                <a:srgbClr val="F4BDBC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3729506">
            <a:off x="14735975" y="6725639"/>
            <a:ext cx="5430656" cy="5065321"/>
          </a:xfrm>
          <a:custGeom>
            <a:avLst/>
            <a:gdLst/>
            <a:ahLst/>
            <a:cxnLst/>
            <a:rect r="r" b="b" t="t" l="l"/>
            <a:pathLst>
              <a:path h="5065321" w="5430656">
                <a:moveTo>
                  <a:pt x="0" y="0"/>
                </a:moveTo>
                <a:lnTo>
                  <a:pt x="5430657" y="0"/>
                </a:lnTo>
                <a:lnTo>
                  <a:pt x="5430657" y="5065322"/>
                </a:lnTo>
                <a:lnTo>
                  <a:pt x="0" y="50653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897775" y="-1336337"/>
            <a:ext cx="3852949" cy="4114800"/>
          </a:xfrm>
          <a:custGeom>
            <a:avLst/>
            <a:gdLst/>
            <a:ahLst/>
            <a:cxnLst/>
            <a:rect r="r" b="b" t="t" l="l"/>
            <a:pathLst>
              <a:path h="4114800" w="3852949">
                <a:moveTo>
                  <a:pt x="0" y="0"/>
                </a:moveTo>
                <a:lnTo>
                  <a:pt x="3852950" y="0"/>
                </a:lnTo>
                <a:lnTo>
                  <a:pt x="38529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049073" y="1862968"/>
            <a:ext cx="10189855" cy="744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b="true" sz="4200">
                <a:solidFill>
                  <a:srgbClr val="000000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ПЕРЕКЛАДАЦЬКЕ ПОРТФОЛІО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909121" y="3166853"/>
            <a:ext cx="12469758" cy="4948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резюме з акцентом на перекладацький досвід</a:t>
            </a:r>
          </a:p>
          <a:p>
            <a:pPr algn="just">
              <a:lnSpc>
                <a:spcPts val="3919"/>
              </a:lnSpc>
            </a:pPr>
          </a:p>
          <a:p>
            <a:pPr algn="just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вписати досвід у перекладі (будь-який), публікації, практику</a:t>
            </a:r>
          </a:p>
          <a:p>
            <a:pPr algn="just">
              <a:lnSpc>
                <a:spcPts val="3919"/>
              </a:lnSpc>
            </a:pPr>
          </a:p>
          <a:p>
            <a:pPr algn="just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пройдені курси</a:t>
            </a:r>
          </a:p>
          <a:p>
            <a:pPr algn="just">
              <a:lnSpc>
                <a:spcPts val="3919"/>
              </a:lnSpc>
            </a:pPr>
          </a:p>
          <a:p>
            <a:pPr algn="just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якщо немає публікацій, можна лишити посилання на переклад ознайомчих фрагментів книжок, які є у вільному доступі</a:t>
            </a:r>
          </a:p>
          <a:p>
            <a:pPr algn="just">
              <a:lnSpc>
                <a:spcPts val="3919"/>
              </a:lnSpc>
            </a:pPr>
          </a:p>
          <a:p>
            <a:pPr algn="just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анкета на litcentr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E7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CDFDD"/>
            </a:solidFill>
            <a:ln w="285750" cap="rnd">
              <a:solidFill>
                <a:srgbClr val="F4BDBC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1554809">
            <a:off x="-1065404" y="6851776"/>
            <a:ext cx="5430656" cy="5065321"/>
          </a:xfrm>
          <a:custGeom>
            <a:avLst/>
            <a:gdLst/>
            <a:ahLst/>
            <a:cxnLst/>
            <a:rect r="r" b="b" t="t" l="l"/>
            <a:pathLst>
              <a:path h="5065321" w="5430656">
                <a:moveTo>
                  <a:pt x="0" y="0"/>
                </a:moveTo>
                <a:lnTo>
                  <a:pt x="5430656" y="0"/>
                </a:lnTo>
                <a:lnTo>
                  <a:pt x="5430656" y="5065321"/>
                </a:lnTo>
                <a:lnTo>
                  <a:pt x="0" y="50653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572621" y="1839525"/>
            <a:ext cx="8651982" cy="6607951"/>
          </a:xfrm>
          <a:custGeom>
            <a:avLst/>
            <a:gdLst/>
            <a:ahLst/>
            <a:cxnLst/>
            <a:rect r="r" b="b" t="t" l="l"/>
            <a:pathLst>
              <a:path h="6607951" w="8651982">
                <a:moveTo>
                  <a:pt x="0" y="0"/>
                </a:moveTo>
                <a:lnTo>
                  <a:pt x="8651981" y="0"/>
                </a:lnTo>
                <a:lnTo>
                  <a:pt x="8651981" y="6607950"/>
                </a:lnTo>
                <a:lnTo>
                  <a:pt x="0" y="66079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081122" y="-1028700"/>
            <a:ext cx="3852949" cy="4114800"/>
          </a:xfrm>
          <a:custGeom>
            <a:avLst/>
            <a:gdLst/>
            <a:ahLst/>
            <a:cxnLst/>
            <a:rect r="r" b="b" t="t" l="l"/>
            <a:pathLst>
              <a:path h="4114800" w="3852949">
                <a:moveTo>
                  <a:pt x="0" y="0"/>
                </a:moveTo>
                <a:lnTo>
                  <a:pt x="3852949" y="0"/>
                </a:lnTo>
                <a:lnTo>
                  <a:pt x="38529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649924" y="4345305"/>
            <a:ext cx="5460699" cy="151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b="true" sz="4200">
                <a:solidFill>
                  <a:srgbClr val="000000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ПРИКЛАД</a:t>
            </a:r>
          </a:p>
          <a:p>
            <a:pPr algn="ctr">
              <a:lnSpc>
                <a:spcPts val="5880"/>
              </a:lnSpc>
            </a:pPr>
            <a:r>
              <a:rPr lang="en-US" b="true" sz="4200">
                <a:solidFill>
                  <a:srgbClr val="000000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АНКЕТИ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E7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CDFDD"/>
            </a:solidFill>
            <a:ln w="285750" cap="rnd">
              <a:solidFill>
                <a:srgbClr val="F4BDBC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3729506">
            <a:off x="14735975" y="6725639"/>
            <a:ext cx="5430656" cy="5065321"/>
          </a:xfrm>
          <a:custGeom>
            <a:avLst/>
            <a:gdLst/>
            <a:ahLst/>
            <a:cxnLst/>
            <a:rect r="r" b="b" t="t" l="l"/>
            <a:pathLst>
              <a:path h="5065321" w="5430656">
                <a:moveTo>
                  <a:pt x="0" y="0"/>
                </a:moveTo>
                <a:lnTo>
                  <a:pt x="5430657" y="0"/>
                </a:lnTo>
                <a:lnTo>
                  <a:pt x="5430657" y="5065322"/>
                </a:lnTo>
                <a:lnTo>
                  <a:pt x="0" y="50653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897775" y="-1336337"/>
            <a:ext cx="3852949" cy="4114800"/>
          </a:xfrm>
          <a:custGeom>
            <a:avLst/>
            <a:gdLst/>
            <a:ahLst/>
            <a:cxnLst/>
            <a:rect r="r" b="b" t="t" l="l"/>
            <a:pathLst>
              <a:path h="4114800" w="3852949">
                <a:moveTo>
                  <a:pt x="0" y="0"/>
                </a:moveTo>
                <a:lnTo>
                  <a:pt x="3852950" y="0"/>
                </a:lnTo>
                <a:lnTo>
                  <a:pt x="38529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512237" y="2056468"/>
            <a:ext cx="9263525" cy="744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b="true" sz="4200">
                <a:solidFill>
                  <a:srgbClr val="000000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ДЕ ШУКАТИ ПРОПОЗИЦІЇ?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2608033" y="3536973"/>
            <a:ext cx="5063066" cy="1105661"/>
            <a:chOff x="0" y="0"/>
            <a:chExt cx="3365770" cy="73501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365771" cy="735010"/>
            </a:xfrm>
            <a:custGeom>
              <a:avLst/>
              <a:gdLst/>
              <a:ahLst/>
              <a:cxnLst/>
              <a:rect r="r" b="b" t="t" l="l"/>
              <a:pathLst>
                <a:path h="735010" w="3365771">
                  <a:moveTo>
                    <a:pt x="3162570" y="0"/>
                  </a:moveTo>
                  <a:cubicBezTo>
                    <a:pt x="3274795" y="0"/>
                    <a:pt x="3365771" y="164538"/>
                    <a:pt x="3365771" y="367505"/>
                  </a:cubicBezTo>
                  <a:cubicBezTo>
                    <a:pt x="3365771" y="570472"/>
                    <a:pt x="3274795" y="735010"/>
                    <a:pt x="3162570" y="735010"/>
                  </a:cubicBezTo>
                  <a:lnTo>
                    <a:pt x="203200" y="735010"/>
                  </a:lnTo>
                  <a:cubicBezTo>
                    <a:pt x="90976" y="735010"/>
                    <a:pt x="0" y="570472"/>
                    <a:pt x="0" y="367505"/>
                  </a:cubicBezTo>
                  <a:cubicBezTo>
                    <a:pt x="0" y="16453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4BDBC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3365770" cy="7731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3139121" y="3845329"/>
            <a:ext cx="4000890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соцмережі видавництв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2608033" y="5376059"/>
            <a:ext cx="5063066" cy="1105661"/>
            <a:chOff x="0" y="0"/>
            <a:chExt cx="3365770" cy="73501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365771" cy="735010"/>
            </a:xfrm>
            <a:custGeom>
              <a:avLst/>
              <a:gdLst/>
              <a:ahLst/>
              <a:cxnLst/>
              <a:rect r="r" b="b" t="t" l="l"/>
              <a:pathLst>
                <a:path h="735010" w="3365771">
                  <a:moveTo>
                    <a:pt x="3162570" y="0"/>
                  </a:moveTo>
                  <a:cubicBezTo>
                    <a:pt x="3274795" y="0"/>
                    <a:pt x="3365771" y="164538"/>
                    <a:pt x="3365771" y="367505"/>
                  </a:cubicBezTo>
                  <a:cubicBezTo>
                    <a:pt x="3365771" y="570472"/>
                    <a:pt x="3274795" y="735010"/>
                    <a:pt x="3162570" y="735010"/>
                  </a:cubicBezTo>
                  <a:lnTo>
                    <a:pt x="203200" y="735010"/>
                  </a:lnTo>
                  <a:cubicBezTo>
                    <a:pt x="90976" y="735010"/>
                    <a:pt x="0" y="570472"/>
                    <a:pt x="0" y="367505"/>
                  </a:cubicBezTo>
                  <a:cubicBezTo>
                    <a:pt x="0" y="16453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4BDBC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3365770" cy="7731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3139121" y="5684415"/>
            <a:ext cx="4000890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писати видавництвам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2608033" y="7215146"/>
            <a:ext cx="5063066" cy="1105661"/>
            <a:chOff x="0" y="0"/>
            <a:chExt cx="3365770" cy="73501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3365771" cy="735010"/>
            </a:xfrm>
            <a:custGeom>
              <a:avLst/>
              <a:gdLst/>
              <a:ahLst/>
              <a:cxnLst/>
              <a:rect r="r" b="b" t="t" l="l"/>
              <a:pathLst>
                <a:path h="735010" w="3365771">
                  <a:moveTo>
                    <a:pt x="3162570" y="0"/>
                  </a:moveTo>
                  <a:cubicBezTo>
                    <a:pt x="3274795" y="0"/>
                    <a:pt x="3365771" y="164538"/>
                    <a:pt x="3365771" y="367505"/>
                  </a:cubicBezTo>
                  <a:cubicBezTo>
                    <a:pt x="3365771" y="570472"/>
                    <a:pt x="3274795" y="735010"/>
                    <a:pt x="3162570" y="735010"/>
                  </a:cubicBezTo>
                  <a:lnTo>
                    <a:pt x="203200" y="735010"/>
                  </a:lnTo>
                  <a:cubicBezTo>
                    <a:pt x="90976" y="735010"/>
                    <a:pt x="0" y="570472"/>
                    <a:pt x="0" y="367505"/>
                  </a:cubicBezTo>
                  <a:cubicBezTo>
                    <a:pt x="0" y="16453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4BDBC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3365770" cy="7731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2873577" y="7304426"/>
            <a:ext cx="4531978" cy="869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пропонувати свій готовий переклад (малоефективно)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10585479" y="3536973"/>
            <a:ext cx="5063066" cy="1105661"/>
            <a:chOff x="0" y="0"/>
            <a:chExt cx="3365770" cy="73501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3365771" cy="735010"/>
            </a:xfrm>
            <a:custGeom>
              <a:avLst/>
              <a:gdLst/>
              <a:ahLst/>
              <a:cxnLst/>
              <a:rect r="r" b="b" t="t" l="l"/>
              <a:pathLst>
                <a:path h="735010" w="3365771">
                  <a:moveTo>
                    <a:pt x="3162570" y="0"/>
                  </a:moveTo>
                  <a:cubicBezTo>
                    <a:pt x="3274795" y="0"/>
                    <a:pt x="3365771" y="164538"/>
                    <a:pt x="3365771" y="367505"/>
                  </a:cubicBezTo>
                  <a:cubicBezTo>
                    <a:pt x="3365771" y="570472"/>
                    <a:pt x="3274795" y="735010"/>
                    <a:pt x="3162570" y="735010"/>
                  </a:cubicBezTo>
                  <a:lnTo>
                    <a:pt x="203200" y="735010"/>
                  </a:lnTo>
                  <a:cubicBezTo>
                    <a:pt x="90976" y="735010"/>
                    <a:pt x="0" y="570472"/>
                    <a:pt x="0" y="367505"/>
                  </a:cubicBezTo>
                  <a:cubicBezTo>
                    <a:pt x="0" y="16453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4BDBC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3365770" cy="7731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11116567" y="3626254"/>
            <a:ext cx="4117567" cy="869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підходити на стенди на фестивалях</a:t>
            </a:r>
          </a:p>
        </p:txBody>
      </p:sp>
      <p:grpSp>
        <p:nvGrpSpPr>
          <p:cNvPr name="Group 24" id="24"/>
          <p:cNvGrpSpPr/>
          <p:nvPr/>
        </p:nvGrpSpPr>
        <p:grpSpPr>
          <a:xfrm rot="0">
            <a:off x="10585479" y="5376059"/>
            <a:ext cx="5063066" cy="1105661"/>
            <a:chOff x="0" y="0"/>
            <a:chExt cx="3365770" cy="73501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3365771" cy="735010"/>
            </a:xfrm>
            <a:custGeom>
              <a:avLst/>
              <a:gdLst/>
              <a:ahLst/>
              <a:cxnLst/>
              <a:rect r="r" b="b" t="t" l="l"/>
              <a:pathLst>
                <a:path h="735010" w="3365771">
                  <a:moveTo>
                    <a:pt x="3162570" y="0"/>
                  </a:moveTo>
                  <a:cubicBezTo>
                    <a:pt x="3274795" y="0"/>
                    <a:pt x="3365771" y="164538"/>
                    <a:pt x="3365771" y="367505"/>
                  </a:cubicBezTo>
                  <a:cubicBezTo>
                    <a:pt x="3365771" y="570472"/>
                    <a:pt x="3274795" y="735010"/>
                    <a:pt x="3162570" y="735010"/>
                  </a:cubicBezTo>
                  <a:lnTo>
                    <a:pt x="203200" y="735010"/>
                  </a:lnTo>
                  <a:cubicBezTo>
                    <a:pt x="90976" y="735010"/>
                    <a:pt x="0" y="570472"/>
                    <a:pt x="0" y="367505"/>
                  </a:cubicBezTo>
                  <a:cubicBezTo>
                    <a:pt x="0" y="16453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4BDBC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38100"/>
              <a:ext cx="3365770" cy="7731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11116567" y="5684415"/>
            <a:ext cx="4117567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соцмережі перекладачів</a:t>
            </a:r>
          </a:p>
        </p:txBody>
      </p:sp>
      <p:grpSp>
        <p:nvGrpSpPr>
          <p:cNvPr name="Group 28" id="28"/>
          <p:cNvGrpSpPr/>
          <p:nvPr/>
        </p:nvGrpSpPr>
        <p:grpSpPr>
          <a:xfrm rot="0">
            <a:off x="10585479" y="7215146"/>
            <a:ext cx="5063066" cy="1105661"/>
            <a:chOff x="0" y="0"/>
            <a:chExt cx="3365770" cy="73501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3365771" cy="735010"/>
            </a:xfrm>
            <a:custGeom>
              <a:avLst/>
              <a:gdLst/>
              <a:ahLst/>
              <a:cxnLst/>
              <a:rect r="r" b="b" t="t" l="l"/>
              <a:pathLst>
                <a:path h="735010" w="3365771">
                  <a:moveTo>
                    <a:pt x="3162570" y="0"/>
                  </a:moveTo>
                  <a:cubicBezTo>
                    <a:pt x="3274795" y="0"/>
                    <a:pt x="3365771" y="164538"/>
                    <a:pt x="3365771" y="367505"/>
                  </a:cubicBezTo>
                  <a:cubicBezTo>
                    <a:pt x="3365771" y="570472"/>
                    <a:pt x="3274795" y="735010"/>
                    <a:pt x="3162570" y="735010"/>
                  </a:cubicBezTo>
                  <a:lnTo>
                    <a:pt x="203200" y="735010"/>
                  </a:lnTo>
                  <a:cubicBezTo>
                    <a:pt x="90976" y="735010"/>
                    <a:pt x="0" y="570472"/>
                    <a:pt x="0" y="367505"/>
                  </a:cubicBezTo>
                  <a:cubicBezTo>
                    <a:pt x="0" y="16453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4BDBC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38100"/>
              <a:ext cx="3365770" cy="7731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31" id="31"/>
          <p:cNvSpPr txBox="true"/>
          <p:nvPr/>
        </p:nvSpPr>
        <p:spPr>
          <a:xfrm rot="0">
            <a:off x="11116567" y="7523501"/>
            <a:ext cx="4117567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курси/викладачі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E7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CDFDD"/>
            </a:solidFill>
            <a:ln w="285750" cap="rnd">
              <a:solidFill>
                <a:srgbClr val="F4BDBC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3729506">
            <a:off x="14735975" y="6725639"/>
            <a:ext cx="5430656" cy="5065321"/>
          </a:xfrm>
          <a:custGeom>
            <a:avLst/>
            <a:gdLst/>
            <a:ahLst/>
            <a:cxnLst/>
            <a:rect r="r" b="b" t="t" l="l"/>
            <a:pathLst>
              <a:path h="5065321" w="5430656">
                <a:moveTo>
                  <a:pt x="0" y="0"/>
                </a:moveTo>
                <a:lnTo>
                  <a:pt x="5430657" y="0"/>
                </a:lnTo>
                <a:lnTo>
                  <a:pt x="5430657" y="5065322"/>
                </a:lnTo>
                <a:lnTo>
                  <a:pt x="0" y="50653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897775" y="-1336337"/>
            <a:ext cx="3852949" cy="4114800"/>
          </a:xfrm>
          <a:custGeom>
            <a:avLst/>
            <a:gdLst/>
            <a:ahLst/>
            <a:cxnLst/>
            <a:rect r="r" b="b" t="t" l="l"/>
            <a:pathLst>
              <a:path h="4114800" w="3852949">
                <a:moveTo>
                  <a:pt x="0" y="0"/>
                </a:moveTo>
                <a:lnTo>
                  <a:pt x="3852950" y="0"/>
                </a:lnTo>
                <a:lnTo>
                  <a:pt x="38529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512237" y="2056468"/>
            <a:ext cx="10262986" cy="744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b="true" sz="4200">
                <a:solidFill>
                  <a:srgbClr val="000000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ПЕРЕКЛАДАЦЬКІ СПІЛЬНОТИ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2608033" y="3536973"/>
            <a:ext cx="5063066" cy="1105661"/>
            <a:chOff x="0" y="0"/>
            <a:chExt cx="3365770" cy="73501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365771" cy="735010"/>
            </a:xfrm>
            <a:custGeom>
              <a:avLst/>
              <a:gdLst/>
              <a:ahLst/>
              <a:cxnLst/>
              <a:rect r="r" b="b" t="t" l="l"/>
              <a:pathLst>
                <a:path h="735010" w="3365771">
                  <a:moveTo>
                    <a:pt x="3162570" y="0"/>
                  </a:moveTo>
                  <a:cubicBezTo>
                    <a:pt x="3274795" y="0"/>
                    <a:pt x="3365771" y="164538"/>
                    <a:pt x="3365771" y="367505"/>
                  </a:cubicBezTo>
                  <a:cubicBezTo>
                    <a:pt x="3365771" y="570472"/>
                    <a:pt x="3274795" y="735010"/>
                    <a:pt x="3162570" y="735010"/>
                  </a:cubicBezTo>
                  <a:lnTo>
                    <a:pt x="203200" y="735010"/>
                  </a:lnTo>
                  <a:cubicBezTo>
                    <a:pt x="90976" y="735010"/>
                    <a:pt x="0" y="570472"/>
                    <a:pt x="0" y="367505"/>
                  </a:cubicBezTo>
                  <a:cubicBezTo>
                    <a:pt x="0" y="16453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4BDBC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3365770" cy="7731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3139121" y="3844216"/>
            <a:ext cx="4000890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вакансії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2608033" y="5376059"/>
            <a:ext cx="5063066" cy="1105661"/>
            <a:chOff x="0" y="0"/>
            <a:chExt cx="3365770" cy="73501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365771" cy="735010"/>
            </a:xfrm>
            <a:custGeom>
              <a:avLst/>
              <a:gdLst/>
              <a:ahLst/>
              <a:cxnLst/>
              <a:rect r="r" b="b" t="t" l="l"/>
              <a:pathLst>
                <a:path h="735010" w="3365771">
                  <a:moveTo>
                    <a:pt x="3162570" y="0"/>
                  </a:moveTo>
                  <a:cubicBezTo>
                    <a:pt x="3274795" y="0"/>
                    <a:pt x="3365771" y="164538"/>
                    <a:pt x="3365771" y="367505"/>
                  </a:cubicBezTo>
                  <a:cubicBezTo>
                    <a:pt x="3365771" y="570472"/>
                    <a:pt x="3274795" y="735010"/>
                    <a:pt x="3162570" y="735010"/>
                  </a:cubicBezTo>
                  <a:lnTo>
                    <a:pt x="203200" y="735010"/>
                  </a:lnTo>
                  <a:cubicBezTo>
                    <a:pt x="90976" y="735010"/>
                    <a:pt x="0" y="570472"/>
                    <a:pt x="0" y="367505"/>
                  </a:cubicBezTo>
                  <a:cubicBezTo>
                    <a:pt x="0" y="16453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4BDBC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3365770" cy="7731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3139121" y="5684415"/>
            <a:ext cx="4000890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нетворкінг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2608033" y="7215146"/>
            <a:ext cx="5063066" cy="1105661"/>
            <a:chOff x="0" y="0"/>
            <a:chExt cx="3365770" cy="73501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3365771" cy="735010"/>
            </a:xfrm>
            <a:custGeom>
              <a:avLst/>
              <a:gdLst/>
              <a:ahLst/>
              <a:cxnLst/>
              <a:rect r="r" b="b" t="t" l="l"/>
              <a:pathLst>
                <a:path h="735010" w="3365771">
                  <a:moveTo>
                    <a:pt x="3162570" y="0"/>
                  </a:moveTo>
                  <a:cubicBezTo>
                    <a:pt x="3274795" y="0"/>
                    <a:pt x="3365771" y="164538"/>
                    <a:pt x="3365771" y="367505"/>
                  </a:cubicBezTo>
                  <a:cubicBezTo>
                    <a:pt x="3365771" y="570472"/>
                    <a:pt x="3274795" y="735010"/>
                    <a:pt x="3162570" y="735010"/>
                  </a:cubicBezTo>
                  <a:lnTo>
                    <a:pt x="203200" y="735010"/>
                  </a:lnTo>
                  <a:cubicBezTo>
                    <a:pt x="90976" y="735010"/>
                    <a:pt x="0" y="570472"/>
                    <a:pt x="0" y="367505"/>
                  </a:cubicBezTo>
                  <a:cubicBezTo>
                    <a:pt x="0" y="16453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4BDBC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3365770" cy="7731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2873577" y="7523501"/>
            <a:ext cx="4531978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чужий досвід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10585479" y="3536973"/>
            <a:ext cx="5063066" cy="1105661"/>
            <a:chOff x="0" y="0"/>
            <a:chExt cx="3365770" cy="73501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3365771" cy="735010"/>
            </a:xfrm>
            <a:custGeom>
              <a:avLst/>
              <a:gdLst/>
              <a:ahLst/>
              <a:cxnLst/>
              <a:rect r="r" b="b" t="t" l="l"/>
              <a:pathLst>
                <a:path h="735010" w="3365771">
                  <a:moveTo>
                    <a:pt x="3162570" y="0"/>
                  </a:moveTo>
                  <a:cubicBezTo>
                    <a:pt x="3274795" y="0"/>
                    <a:pt x="3365771" y="164538"/>
                    <a:pt x="3365771" y="367505"/>
                  </a:cubicBezTo>
                  <a:cubicBezTo>
                    <a:pt x="3365771" y="570472"/>
                    <a:pt x="3274795" y="735010"/>
                    <a:pt x="3162570" y="735010"/>
                  </a:cubicBezTo>
                  <a:lnTo>
                    <a:pt x="203200" y="735010"/>
                  </a:lnTo>
                  <a:cubicBezTo>
                    <a:pt x="90976" y="735010"/>
                    <a:pt x="0" y="570472"/>
                    <a:pt x="0" y="367505"/>
                  </a:cubicBezTo>
                  <a:cubicBezTo>
                    <a:pt x="0" y="16453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4BDBC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3365770" cy="7731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11116567" y="3626254"/>
            <a:ext cx="4117567" cy="869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можливість заявити</a:t>
            </a:r>
          </a:p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про себе</a:t>
            </a:r>
          </a:p>
        </p:txBody>
      </p:sp>
      <p:grpSp>
        <p:nvGrpSpPr>
          <p:cNvPr name="Group 24" id="24"/>
          <p:cNvGrpSpPr/>
          <p:nvPr/>
        </p:nvGrpSpPr>
        <p:grpSpPr>
          <a:xfrm rot="0">
            <a:off x="10585479" y="5376059"/>
            <a:ext cx="5063066" cy="1105661"/>
            <a:chOff x="0" y="0"/>
            <a:chExt cx="3365770" cy="73501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3365771" cy="735010"/>
            </a:xfrm>
            <a:custGeom>
              <a:avLst/>
              <a:gdLst/>
              <a:ahLst/>
              <a:cxnLst/>
              <a:rect r="r" b="b" t="t" l="l"/>
              <a:pathLst>
                <a:path h="735010" w="3365771">
                  <a:moveTo>
                    <a:pt x="3162570" y="0"/>
                  </a:moveTo>
                  <a:cubicBezTo>
                    <a:pt x="3274795" y="0"/>
                    <a:pt x="3365771" y="164538"/>
                    <a:pt x="3365771" y="367505"/>
                  </a:cubicBezTo>
                  <a:cubicBezTo>
                    <a:pt x="3365771" y="570472"/>
                    <a:pt x="3274795" y="735010"/>
                    <a:pt x="3162570" y="735010"/>
                  </a:cubicBezTo>
                  <a:lnTo>
                    <a:pt x="203200" y="735010"/>
                  </a:lnTo>
                  <a:cubicBezTo>
                    <a:pt x="90976" y="735010"/>
                    <a:pt x="0" y="570472"/>
                    <a:pt x="0" y="367505"/>
                  </a:cubicBezTo>
                  <a:cubicBezTo>
                    <a:pt x="0" y="16453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4BDBC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38100"/>
              <a:ext cx="3365770" cy="7731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11116567" y="5684415"/>
            <a:ext cx="4117567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внутрішня кухня</a:t>
            </a:r>
          </a:p>
        </p:txBody>
      </p:sp>
      <p:grpSp>
        <p:nvGrpSpPr>
          <p:cNvPr name="Group 28" id="28"/>
          <p:cNvGrpSpPr/>
          <p:nvPr/>
        </p:nvGrpSpPr>
        <p:grpSpPr>
          <a:xfrm rot="0">
            <a:off x="10585479" y="7215146"/>
            <a:ext cx="5063066" cy="1105661"/>
            <a:chOff x="0" y="0"/>
            <a:chExt cx="3365770" cy="73501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3365771" cy="735010"/>
            </a:xfrm>
            <a:custGeom>
              <a:avLst/>
              <a:gdLst/>
              <a:ahLst/>
              <a:cxnLst/>
              <a:rect r="r" b="b" t="t" l="l"/>
              <a:pathLst>
                <a:path h="735010" w="3365771">
                  <a:moveTo>
                    <a:pt x="3162570" y="0"/>
                  </a:moveTo>
                  <a:cubicBezTo>
                    <a:pt x="3274795" y="0"/>
                    <a:pt x="3365771" y="164538"/>
                    <a:pt x="3365771" y="367505"/>
                  </a:cubicBezTo>
                  <a:cubicBezTo>
                    <a:pt x="3365771" y="570472"/>
                    <a:pt x="3274795" y="735010"/>
                    <a:pt x="3162570" y="735010"/>
                  </a:cubicBezTo>
                  <a:lnTo>
                    <a:pt x="203200" y="735010"/>
                  </a:lnTo>
                  <a:cubicBezTo>
                    <a:pt x="90976" y="735010"/>
                    <a:pt x="0" y="570472"/>
                    <a:pt x="0" y="367505"/>
                  </a:cubicBezTo>
                  <a:cubicBezTo>
                    <a:pt x="0" y="16453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4BDBC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38100"/>
              <a:ext cx="3365770" cy="7731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31" id="31"/>
          <p:cNvSpPr txBox="true"/>
          <p:nvPr/>
        </p:nvSpPr>
        <p:spPr>
          <a:xfrm rot="0">
            <a:off x="11116567" y="7523501"/>
            <a:ext cx="4117567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допомога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DAGkuotKAHA</dc:identifier>
  <dcterms:modified xsi:type="dcterms:W3CDTF">2011-08-01T06:04:30Z</dcterms:modified>
  <cp:revision>1</cp:revision>
  <dc:title>Переклад книжок</dc:title>
</cp:coreProperties>
</file>