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0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11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  <p:sldMasterId id="2147483674" r:id="rId3"/>
    <p:sldMasterId id="2147483676" r:id="rId4"/>
    <p:sldMasterId id="2147483651" r:id="rId5"/>
    <p:sldMasterId id="2147483653" r:id="rId6"/>
    <p:sldMasterId id="2147483657" r:id="rId7"/>
    <p:sldMasterId id="2147483662" r:id="rId8"/>
    <p:sldMasterId id="2147483665" r:id="rId9"/>
    <p:sldMasterId id="2147483668" r:id="rId10"/>
  </p:sldMasterIdLst>
  <p:notesMasterIdLst>
    <p:notesMasterId r:id="rId61"/>
  </p:notesMasterIdLst>
  <p:sldIdLst>
    <p:sldId id="256" r:id="rId11"/>
    <p:sldId id="274" r:id="rId12"/>
    <p:sldId id="275" r:id="rId13"/>
    <p:sldId id="273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6" r:id="rId23"/>
    <p:sldId id="287" r:id="rId24"/>
    <p:sldId id="288" r:id="rId25"/>
    <p:sldId id="290" r:id="rId26"/>
    <p:sldId id="291" r:id="rId27"/>
    <p:sldId id="292" r:id="rId28"/>
    <p:sldId id="293" r:id="rId29"/>
    <p:sldId id="294" r:id="rId30"/>
    <p:sldId id="299" r:id="rId31"/>
    <p:sldId id="300" r:id="rId32"/>
    <p:sldId id="306" r:id="rId33"/>
    <p:sldId id="301" r:id="rId34"/>
    <p:sldId id="298" r:id="rId35"/>
    <p:sldId id="296" r:id="rId36"/>
    <p:sldId id="297" r:id="rId37"/>
    <p:sldId id="302" r:id="rId38"/>
    <p:sldId id="295" r:id="rId39"/>
    <p:sldId id="303" r:id="rId40"/>
    <p:sldId id="304" r:id="rId41"/>
    <p:sldId id="307" r:id="rId42"/>
    <p:sldId id="308" r:id="rId43"/>
    <p:sldId id="309" r:id="rId44"/>
    <p:sldId id="310" r:id="rId45"/>
    <p:sldId id="311" r:id="rId46"/>
    <p:sldId id="312" r:id="rId47"/>
    <p:sldId id="258" r:id="rId48"/>
    <p:sldId id="259" r:id="rId49"/>
    <p:sldId id="260" r:id="rId50"/>
    <p:sldId id="261" r:id="rId51"/>
    <p:sldId id="262" r:id="rId52"/>
    <p:sldId id="283" r:id="rId53"/>
    <p:sldId id="264" r:id="rId54"/>
    <p:sldId id="265" r:id="rId55"/>
    <p:sldId id="266" r:id="rId56"/>
    <p:sldId id="267" r:id="rId57"/>
    <p:sldId id="268" r:id="rId58"/>
    <p:sldId id="269" r:id="rId59"/>
    <p:sldId id="272" r:id="rId6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Готовая" id="{4B72A646-8060-4605-B1C4-3C42291388E1}">
          <p14:sldIdLst>
            <p14:sldId id="256"/>
            <p14:sldId id="274"/>
            <p14:sldId id="275"/>
            <p14:sldId id="273"/>
            <p14:sldId id="276"/>
            <p14:sldId id="277"/>
            <p14:sldId id="278"/>
            <p14:sldId id="279"/>
            <p14:sldId id="280"/>
            <p14:sldId id="281"/>
            <p14:sldId id="282"/>
            <p14:sldId id="284"/>
            <p14:sldId id="286"/>
            <p14:sldId id="287"/>
            <p14:sldId id="288"/>
            <p14:sldId id="290"/>
            <p14:sldId id="291"/>
            <p14:sldId id="292"/>
            <p14:sldId id="293"/>
            <p14:sldId id="294"/>
            <p14:sldId id="299"/>
            <p14:sldId id="300"/>
            <p14:sldId id="306"/>
            <p14:sldId id="301"/>
            <p14:sldId id="298"/>
            <p14:sldId id="296"/>
            <p14:sldId id="297"/>
            <p14:sldId id="302"/>
            <p14:sldId id="295"/>
            <p14:sldId id="303"/>
            <p14:sldId id="304"/>
            <p14:sldId id="307"/>
            <p14:sldId id="308"/>
            <p14:sldId id="309"/>
            <p14:sldId id="310"/>
            <p14:sldId id="311"/>
            <p14:sldId id="312"/>
          </p14:sldIdLst>
        </p14:section>
        <p14:section name="Примеры" id="{512F332B-3549-478B-B016-211DBD3F0E15}">
          <p14:sldIdLst>
            <p14:sldId id="258"/>
            <p14:sldId id="259"/>
            <p14:sldId id="260"/>
            <p14:sldId id="261"/>
            <p14:sldId id="262"/>
            <p14:sldId id="283"/>
            <p14:sldId id="264"/>
            <p14:sldId id="265"/>
            <p14:sldId id="266"/>
            <p14:sldId id="267"/>
            <p14:sldId id="268"/>
            <p14:sldId id="269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Zhmaylo" initials="MZ" lastIdx="1" clrIdx="0">
    <p:extLst>
      <p:ext uri="{19B8F6BF-5375-455C-9EA6-DF929625EA0E}">
        <p15:presenceInfo xmlns:p15="http://schemas.microsoft.com/office/powerpoint/2012/main" userId="6b6ec3d6b46c1b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212"/>
    <a:srgbClr val="FFFFFF"/>
    <a:srgbClr val="FF4239"/>
    <a:srgbClr val="6A2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8"/>
    <p:restoredTop sz="95833"/>
  </p:normalViewPr>
  <p:slideViewPr>
    <p:cSldViewPr snapToGrid="0" showGuides="1">
      <p:cViewPr varScale="1">
        <p:scale>
          <a:sx n="117" d="100"/>
          <a:sy n="117" d="100"/>
        </p:scale>
        <p:origin x="132" y="12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03" d="100"/>
          <a:sy n="103" d="100"/>
        </p:scale>
        <p:origin x="383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F-5342-9966-EE759D1A32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DF-5342-9966-EE759D1A321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DF-5342-9966-EE759D1A3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4727648"/>
        <c:axId val="254729360"/>
      </c:barChart>
      <c:catAx>
        <c:axId val="25472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729360"/>
        <c:crosses val="autoZero"/>
        <c:auto val="1"/>
        <c:lblAlgn val="ctr"/>
        <c:lblOffset val="100"/>
        <c:noMultiLvlLbl val="0"/>
      </c:catAx>
      <c:valAx>
        <c:axId val="25472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72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F-5342-9966-EE759D1A32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DF-5342-9966-EE759D1A321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DF-5342-9966-EE759D1A3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4727648"/>
        <c:axId val="254729360"/>
      </c:barChart>
      <c:catAx>
        <c:axId val="25472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729360"/>
        <c:crosses val="autoZero"/>
        <c:auto val="1"/>
        <c:lblAlgn val="ctr"/>
        <c:lblOffset val="100"/>
        <c:noMultiLvlLbl val="0"/>
      </c:catAx>
      <c:valAx>
        <c:axId val="25472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72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effectLst/>
              </a:rPr>
              <a:t>Как давно вышла последняя </a:t>
            </a:r>
            <a:r>
              <a:rPr lang="en-US" sz="1800" b="1" dirty="0">
                <a:effectLst/>
              </a:rPr>
              <a:t>CVE</a:t>
            </a:r>
            <a:r>
              <a:rPr lang="ru-RU" sz="1800" b="1" dirty="0">
                <a:effectLst/>
              </a:rPr>
              <a:t> с </a:t>
            </a:r>
            <a:r>
              <a:rPr lang="ru-RU" sz="1800" b="1" dirty="0" err="1">
                <a:effectLst/>
              </a:rPr>
              <a:t>абузом</a:t>
            </a:r>
            <a:r>
              <a:rPr lang="ru-RU" sz="1800" b="1" dirty="0">
                <a:effectLst/>
              </a:rPr>
              <a:t> </a:t>
            </a:r>
            <a:r>
              <a:rPr lang="ru-RU" sz="1800" b="1" dirty="0" err="1">
                <a:effectLst/>
              </a:rPr>
              <a:t>симлинков</a:t>
            </a:r>
            <a:r>
              <a:rPr lang="en-US" sz="1800" b="1" dirty="0">
                <a:effectLst/>
              </a:rPr>
              <a:t>?</a:t>
            </a:r>
            <a:endParaRPr lang="ru-RU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Девочки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Месяц назад</c:v>
                </c:pt>
                <c:pt idx="1">
                  <c:v>Неделю назад</c:v>
                </c:pt>
                <c:pt idx="2">
                  <c:v>Год назад</c:v>
                </c:pt>
                <c:pt idx="3">
                  <c:v>Пивка бы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F-4B51-B56E-6A94DFEF15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Мальчики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Месяц назад</c:v>
                </c:pt>
                <c:pt idx="1">
                  <c:v>Неделю назад</c:v>
                </c:pt>
                <c:pt idx="2">
                  <c:v>Год назад</c:v>
                </c:pt>
                <c:pt idx="3">
                  <c:v>Пивка бы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F-4B51-B56E-6A94DFEF15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Безопасники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Месяц назад</c:v>
                </c:pt>
                <c:pt idx="1">
                  <c:v>Неделю назад</c:v>
                </c:pt>
                <c:pt idx="2">
                  <c:v>Год назад</c:v>
                </c:pt>
                <c:pt idx="3">
                  <c:v>Пивка бы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F-4B51-B56E-6A94DFEF1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0653167"/>
        <c:axId val="1040633487"/>
      </c:barChart>
      <c:catAx>
        <c:axId val="1040653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0633487"/>
        <c:crosses val="autoZero"/>
        <c:auto val="1"/>
        <c:lblAlgn val="ctr"/>
        <c:lblOffset val="100"/>
        <c:noMultiLvlLbl val="0"/>
      </c:catAx>
      <c:valAx>
        <c:axId val="10406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0653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6T18:52:32.97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601BB-CA19-4247-B0BD-AF40BF161396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6CE25-965C-5A40-B1C8-DF044C5B5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1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/ Заголовок в центре">
    <p:bg>
      <p:bgPr>
        <a:gradFill>
          <a:gsLst>
            <a:gs pos="0">
              <a:srgbClr val="FF4239"/>
            </a:gs>
            <a:gs pos="100000">
              <a:srgbClr val="6A2F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B0E9F-61B6-4F36-AC46-AC93F8F19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0978"/>
            <a:ext cx="9144000" cy="914984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B82509-CEE6-435F-D0F1-1C3B3E2DD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T Interfaces" panose="0200050302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04CD3-17AE-6025-A434-F67DC7BE0E9A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TT Interfaces" panose="02000503020000020004" pitchFamily="2" charset="0"/>
              </a:rPr>
              <a:t>2025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D8DAFC-7FA9-0077-DA34-D1C66BE40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265261"/>
            <a:ext cx="865187" cy="4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2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_3_столбца">
    <p:bg>
      <p:bgPr>
        <a:gradFill>
          <a:gsLst>
            <a:gs pos="0">
              <a:srgbClr val="FF4239"/>
            </a:gs>
            <a:gs pos="100000">
              <a:srgbClr val="6A2F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C1DC50-33DC-6563-AA19-3D03F62919A5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T Interfaces" panose="02000503020000020004" pitchFamily="2" charset="0"/>
              </a:rPr>
              <a:t>2025</a:t>
            </a:r>
          </a:p>
        </p:txBody>
      </p:sp>
      <p:sp>
        <p:nvSpPr>
          <p:cNvPr id="4" name="Рисунок 8">
            <a:extLst>
              <a:ext uri="{FF2B5EF4-FFF2-40B4-BE49-F238E27FC236}">
                <a16:creationId xmlns:a16="http://schemas.microsoft.com/office/drawing/2014/main" id="{C176C681-ECA5-CD9B-27D2-B9D66EBC8D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963" y="1014413"/>
            <a:ext cx="5608637" cy="2414587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E88EDE52-8B97-86BC-CA1E-293DA08CA1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1014413"/>
            <a:ext cx="5608637" cy="2414587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45F1CFAA-192F-F207-F98E-007FDF0538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402" y="3643314"/>
            <a:ext cx="3508753" cy="469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Neue Machina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7">
            <a:extLst>
              <a:ext uri="{FF2B5EF4-FFF2-40B4-BE49-F238E27FC236}">
                <a16:creationId xmlns:a16="http://schemas.microsoft.com/office/drawing/2014/main" id="{C611546C-115C-9A5C-C7D9-2E587ADE85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5423189"/>
            <a:ext cx="1717573" cy="305564"/>
          </a:xfrm>
          <a:prstGeom prst="round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  <a:latin typeface="TT Interfaces" panose="02000503020000020004" pitchFamily="2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D3685E5D-7F35-7A6B-38C5-919B09ECF8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5852" y="3643314"/>
            <a:ext cx="3508753" cy="469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Neue Machina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944EBEA5-2897-9BBC-19DD-6940905F18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1413" y="5423189"/>
            <a:ext cx="1717573" cy="305564"/>
          </a:xfrm>
          <a:prstGeom prst="round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  <a:latin typeface="TT Interfaces" panose="02000503020000020004" pitchFamily="2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8" name="Текст 27">
            <a:extLst>
              <a:ext uri="{FF2B5EF4-FFF2-40B4-BE49-F238E27FC236}">
                <a16:creationId xmlns:a16="http://schemas.microsoft.com/office/drawing/2014/main" id="{6EF45954-8788-9772-D19A-9082A14A99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963" y="4327038"/>
            <a:ext cx="3513137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27">
            <a:extLst>
              <a:ext uri="{FF2B5EF4-FFF2-40B4-BE49-F238E27FC236}">
                <a16:creationId xmlns:a16="http://schemas.microsoft.com/office/drawing/2014/main" id="{53970557-D3E6-79A7-5179-114FA0DB90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7125" y="4327038"/>
            <a:ext cx="3513137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0420B44-84C9-EE6E-F8BC-C4ADB47504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265261"/>
            <a:ext cx="865187" cy="4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85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_3_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C1DC50-33DC-6563-AA19-3D03F62919A5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T Interfaces" panose="02000503020000020004" pitchFamily="2" charset="0"/>
              </a:rPr>
              <a:t>2025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21129C-26FF-510D-3940-4222300C9B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0138" y="1257300"/>
            <a:ext cx="3508753" cy="469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Neue Machina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846459C2-1B16-025E-41B8-D6AE05F8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138" y="1957944"/>
            <a:ext cx="3508753" cy="9284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TT Interfaces" panose="02000503020000020004" pitchFamily="2" charset="0"/>
              </a:defRPr>
            </a:lvl1pPr>
          </a:lstStyle>
          <a:p>
            <a:pPr algn="l"/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В 2025 году уровень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киберугроз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 вырос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на 42%, а атаки стали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точечнее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, изощрённее и чаще направлены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не на инфраструктуру, а на поведение</a:t>
            </a:r>
          </a:p>
        </p:txBody>
      </p:sp>
      <p:sp>
        <p:nvSpPr>
          <p:cNvPr id="9" name="Текст 17">
            <a:extLst>
              <a:ext uri="{FF2B5EF4-FFF2-40B4-BE49-F238E27FC236}">
                <a16:creationId xmlns:a16="http://schemas.microsoft.com/office/drawing/2014/main" id="{3F93EE5D-9AA6-1EBF-AF8E-1DFABBC1C0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5699" y="3037175"/>
            <a:ext cx="1717573" cy="305564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TT Interfaces" panose="02000503020000020004" pitchFamily="2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id="{574A9BB7-35DD-933C-C0B1-780F908AB3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963" y="1257299"/>
            <a:ext cx="5608637" cy="5051425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CC33C7-8CBA-4343-F65B-A127C0905E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265261"/>
            <a:ext cx="865187" cy="4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50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_3_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C1DC50-33DC-6563-AA19-3D03F62919A5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T Interfaces" panose="02000503020000020004" pitchFamily="2" charset="0"/>
              </a:rPr>
              <a:t>2025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AA7036-09D9-4A32-717E-4958A4331B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402" y="1123950"/>
            <a:ext cx="3508753" cy="469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Neue Machina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8C1B0574-2F6B-8B7C-28EA-00DCA1CF3B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402" y="1824594"/>
            <a:ext cx="3508753" cy="9284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TT Interfaces" panose="02000503020000020004" pitchFamily="2" charset="0"/>
              </a:defRPr>
            </a:lvl1pPr>
          </a:lstStyle>
          <a:p>
            <a:pPr algn="l"/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В 2025 году уровень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киберугроз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 вырос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на 42%, а атаки стали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точечнее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, изощрённее и чаще направлены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не на инфраструктуру, а на поведение</a:t>
            </a:r>
          </a:p>
        </p:txBody>
      </p:sp>
      <p:sp>
        <p:nvSpPr>
          <p:cNvPr id="9" name="Текст 17">
            <a:extLst>
              <a:ext uri="{FF2B5EF4-FFF2-40B4-BE49-F238E27FC236}">
                <a16:creationId xmlns:a16="http://schemas.microsoft.com/office/drawing/2014/main" id="{44BAAA35-BB0E-15B8-D770-6D711C2AA4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03825"/>
            <a:ext cx="1717573" cy="305564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TT Interfaces" panose="02000503020000020004" pitchFamily="2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id="{7BBA49EC-E5AB-B799-FD08-4E0A0574E0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21163" y="1123950"/>
            <a:ext cx="7599362" cy="5184775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8B80A7-1C67-7AB7-1330-4100B77E4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265261"/>
            <a:ext cx="865187" cy="4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25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екст_3_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C1DC50-33DC-6563-AA19-3D03F62919A5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T Interfaces" panose="02000503020000020004" pitchFamily="2" charset="0"/>
              </a:rPr>
              <a:t>2025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77AB66-3AA4-BD70-FAA6-695348944F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841" y="3696473"/>
            <a:ext cx="3508753" cy="469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Neue Machina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001BA617-EDBF-C0A5-C4B5-9A4A00FB5D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841" y="4397117"/>
            <a:ext cx="3508753" cy="9284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TT Interfaces" panose="02000503020000020004" pitchFamily="2" charset="0"/>
              </a:defRPr>
            </a:lvl1pPr>
          </a:lstStyle>
          <a:p>
            <a:pPr algn="l"/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В 2025 году уровень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киберугроз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 вырос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на 42%, а атаки стали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точечнее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, изощрённее и чаще направлены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не на инфраструктуру, а на поведение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78444EF7-2EB2-6E93-C925-5639DBE54E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37753" y="3696473"/>
            <a:ext cx="3508753" cy="469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Neue Machina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36BED984-7EE0-9C73-F55E-0B7614CA89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7753" y="4397117"/>
            <a:ext cx="3508753" cy="9284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TT Interfaces" panose="02000503020000020004" pitchFamily="2" charset="0"/>
              </a:defRPr>
            </a:lvl1pPr>
          </a:lstStyle>
          <a:p>
            <a:pPr algn="l"/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В 2025 году уровень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киберугроз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 вырос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на 42%, а атаки стали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точечнее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, изощрённее и чаще направлены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не на инфраструктуру, а на поведение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5728CE41-5376-3669-1DF6-E4875601D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09678" y="3696473"/>
            <a:ext cx="3508753" cy="469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Neue Machina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C3540FC4-64E2-926A-FD9E-3BC656F73F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9678" y="4397117"/>
            <a:ext cx="3508753" cy="9284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TT Interfaces" panose="02000503020000020004" pitchFamily="2" charset="0"/>
              </a:defRPr>
            </a:lvl1pPr>
          </a:lstStyle>
          <a:p>
            <a:pPr algn="l"/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В 2025 году уровень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киберугроз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 вырос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на 42%, а атаки стали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точечнее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, изощрённее и чаще направлены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не на инфраструктуру, а на поведение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id="{C6E090CD-C238-6D6F-55FB-4CDF83E990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964" y="1014413"/>
            <a:ext cx="3679823" cy="2414587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0" name="Рисунок 8">
            <a:extLst>
              <a:ext uri="{FF2B5EF4-FFF2-40B4-BE49-F238E27FC236}">
                <a16:creationId xmlns:a16="http://schemas.microsoft.com/office/drawing/2014/main" id="{DD482480-7A11-65C8-E262-BF30D937ADD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06875" y="1014413"/>
            <a:ext cx="3708400" cy="2414587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1" name="Рисунок 8">
            <a:extLst>
              <a:ext uri="{FF2B5EF4-FFF2-40B4-BE49-F238E27FC236}">
                <a16:creationId xmlns:a16="http://schemas.microsoft.com/office/drawing/2014/main" id="{05963DEC-95EE-41A7-21F8-AECF764402B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07363" y="1014413"/>
            <a:ext cx="3708400" cy="2414587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034B495-9195-FE3E-5005-C59753D61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265261"/>
            <a:ext cx="865187" cy="4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90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_3_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C1DC50-33DC-6563-AA19-3D03F62919A5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T Interfaces" panose="02000503020000020004" pitchFamily="2" charset="0"/>
              </a:rPr>
              <a:t>2025</a:t>
            </a: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6CB5C544-C4A1-AA02-60BB-0061977361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1623" y="5264016"/>
            <a:ext cx="3508753" cy="469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Neue Machina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Рисунок 8">
            <a:extLst>
              <a:ext uri="{FF2B5EF4-FFF2-40B4-BE49-F238E27FC236}">
                <a16:creationId xmlns:a16="http://schemas.microsoft.com/office/drawing/2014/main" id="{81015764-7981-74F8-F489-5B2C721CE62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4963" y="1014413"/>
            <a:ext cx="11485562" cy="3884158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6BC05E-54B6-B5AF-5534-C2ADD1817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265261"/>
            <a:ext cx="865187" cy="4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67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нто_се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8">
            <a:extLst>
              <a:ext uri="{FF2B5EF4-FFF2-40B4-BE49-F238E27FC236}">
                <a16:creationId xmlns:a16="http://schemas.microsoft.com/office/drawing/2014/main" id="{84DC5FEE-D39E-741C-43E2-43744D36D1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959" y="527050"/>
            <a:ext cx="3699154" cy="5759450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Рисунок 8">
            <a:extLst>
              <a:ext uri="{FF2B5EF4-FFF2-40B4-BE49-F238E27FC236}">
                <a16:creationId xmlns:a16="http://schemas.microsoft.com/office/drawing/2014/main" id="{44539949-FF43-08A4-8D22-6AB046646F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11236" y="3406775"/>
            <a:ext cx="1810101" cy="2901950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8">
            <a:extLst>
              <a:ext uri="{FF2B5EF4-FFF2-40B4-BE49-F238E27FC236}">
                <a16:creationId xmlns:a16="http://schemas.microsoft.com/office/drawing/2014/main" id="{AD490849-3F41-3787-3760-5D871CCDA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0664" y="3406775"/>
            <a:ext cx="1716035" cy="2901950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Рисунок 8">
            <a:extLst>
              <a:ext uri="{FF2B5EF4-FFF2-40B4-BE49-F238E27FC236}">
                <a16:creationId xmlns:a16="http://schemas.microsoft.com/office/drawing/2014/main" id="{24533AAD-011A-E78F-D931-804551D281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11235" y="543654"/>
            <a:ext cx="3675463" cy="2754182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8">
            <a:extLst>
              <a:ext uri="{FF2B5EF4-FFF2-40B4-BE49-F238E27FC236}">
                <a16:creationId xmlns:a16="http://schemas.microsoft.com/office/drawing/2014/main" id="{F9D0142A-718E-EE6A-7C8F-09708A7946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33727" y="543653"/>
            <a:ext cx="3675463" cy="1812122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>
            <a:extLst>
              <a:ext uri="{FF2B5EF4-FFF2-40B4-BE49-F238E27FC236}">
                <a16:creationId xmlns:a16="http://schemas.microsoft.com/office/drawing/2014/main" id="{363D8EE9-FF00-8C24-4F8B-A9AF432E39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3727" y="2522939"/>
            <a:ext cx="3675463" cy="1812122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D3CEA3A-BBB7-00E3-2F53-66E9568AD1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33727" y="4502225"/>
            <a:ext cx="3675463" cy="1812122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402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нто_сет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8">
            <a:extLst>
              <a:ext uri="{FF2B5EF4-FFF2-40B4-BE49-F238E27FC236}">
                <a16:creationId xmlns:a16="http://schemas.microsoft.com/office/drawing/2014/main" id="{02AFB25B-6D43-F6E7-55EF-6344DD8F1C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2927" y="543654"/>
            <a:ext cx="11467598" cy="2712893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8">
            <a:extLst>
              <a:ext uri="{FF2B5EF4-FFF2-40B4-BE49-F238E27FC236}">
                <a16:creationId xmlns:a16="http://schemas.microsoft.com/office/drawing/2014/main" id="{D69B7F2D-1B28-6918-30F5-2DFB81A5D8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4963" y="3429000"/>
            <a:ext cx="3751346" cy="2901950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Рисунок 8">
            <a:extLst>
              <a:ext uri="{FF2B5EF4-FFF2-40B4-BE49-F238E27FC236}">
                <a16:creationId xmlns:a16="http://schemas.microsoft.com/office/drawing/2014/main" id="{B9395681-D236-7096-19A6-E2E643FED5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97363" y="3429000"/>
            <a:ext cx="3751346" cy="2901950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8">
            <a:extLst>
              <a:ext uri="{FF2B5EF4-FFF2-40B4-BE49-F238E27FC236}">
                <a16:creationId xmlns:a16="http://schemas.microsoft.com/office/drawing/2014/main" id="{2A1313D6-5BDF-596D-8B6D-6881037723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41214" y="3429000"/>
            <a:ext cx="3615823" cy="2901950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018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/ Заголовок в центр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B0E9F-61B6-4F36-AC46-AC93F8F194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B82509-CEE6-435F-D0F1-1C3B3E2DD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TT Interfaces" panose="0200050302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8194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/ Заголовок в центре">
    <p:bg>
      <p:bgPr>
        <a:gradFill>
          <a:gsLst>
            <a:gs pos="0">
              <a:srgbClr val="FF4239"/>
            </a:gs>
            <a:gs pos="100000">
              <a:srgbClr val="6A2F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B0E9F-61B6-4F36-AC46-AC93F8F194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B82509-CEE6-435F-D0F1-1C3B3E2DD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TT Interfaces" panose="0200050302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5279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/ Заголовок слева + текст ">
    <p:bg>
      <p:bgPr>
        <a:gradFill>
          <a:gsLst>
            <a:gs pos="0">
              <a:srgbClr val="FF4239"/>
            </a:gs>
            <a:gs pos="100000">
              <a:srgbClr val="6A2F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B0E9F-61B6-4F36-AC46-AC93F8F194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1035062"/>
            <a:ext cx="9968764" cy="859368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29A122-D16B-8B7D-278B-FB5B7AD8E6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375" y="5023922"/>
            <a:ext cx="2295285" cy="369332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7E008A5D-55E3-0520-2C0A-E6BF963E3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2652713"/>
            <a:ext cx="5391150" cy="1754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екст 6">
            <a:extLst>
              <a:ext uri="{FF2B5EF4-FFF2-40B4-BE49-F238E27FC236}">
                <a16:creationId xmlns:a16="http://schemas.microsoft.com/office/drawing/2014/main" id="{9A49B55C-E892-4A10-E50C-DF88B42237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5187365"/>
            <a:ext cx="5391150" cy="6355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</a:t>
            </a:r>
            <a:r>
              <a:rPr lang="en-US" dirty="0"/>
              <a:t>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223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/ Заголовок слев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CAC7CF-2781-6072-3E5E-57E22770A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375" y="5023922"/>
            <a:ext cx="2295285" cy="369332"/>
          </a:xfrm>
          <a:prstGeom prst="rect">
            <a:avLst/>
          </a:prstGeom>
        </p:spPr>
      </p:pic>
      <p:sp>
        <p:nvSpPr>
          <p:cNvPr id="3" name="Текст 6">
            <a:extLst>
              <a:ext uri="{FF2B5EF4-FFF2-40B4-BE49-F238E27FC236}">
                <a16:creationId xmlns:a16="http://schemas.microsoft.com/office/drawing/2014/main" id="{0027DB12-319E-EF0D-E7A5-7005F78861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2652713"/>
            <a:ext cx="5391150" cy="1754187"/>
          </a:xfrm>
          <a:prstGeom prst="rect">
            <a:avLst/>
          </a:prstGeom>
        </p:spPr>
        <p:txBody>
          <a:bodyPr/>
          <a:lstStyle>
            <a:lvl1pPr>
              <a:defRPr>
                <a:latin typeface="TT Interfaces" panose="02000503020000020004" pitchFamily="2" charset="0"/>
              </a:defRPr>
            </a:lvl1pPr>
            <a:lvl2pPr>
              <a:defRPr>
                <a:latin typeface="TT Interfaces" panose="02000503020000020004" pitchFamily="2" charset="0"/>
              </a:defRPr>
            </a:lvl2pPr>
            <a:lvl3pPr>
              <a:defRPr>
                <a:latin typeface="TT Interfaces" panose="02000503020000020004" pitchFamily="2" charset="0"/>
              </a:defRPr>
            </a:lvl3pPr>
            <a:lvl4pPr>
              <a:defRPr>
                <a:latin typeface="TT Interfaces" panose="02000503020000020004" pitchFamily="2" charset="0"/>
              </a:defRPr>
            </a:lvl4pPr>
            <a:lvl5pPr>
              <a:defRPr>
                <a:latin typeface="TT Interfaces" panose="02000503020000020004" pitchFamily="2" charset="0"/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BF5BFA5-3321-7D34-F6B6-33448C77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972069"/>
            <a:ext cx="9755521" cy="11134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>
                <a:effectLst/>
              </a:rPr>
              <a:t>Образец заголовка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692567-708C-9995-853C-0EBEBB8925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963" y="265261"/>
            <a:ext cx="865187" cy="4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22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с_фото_темный_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id="{4207200D-A6D8-1C0D-68C1-AE836C0AB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3" y="3429000"/>
            <a:ext cx="5286375" cy="2879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3C6548F6-3074-4706-F31A-315801B32AD4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8">
            <a:extLst>
              <a:ext uri="{FF2B5EF4-FFF2-40B4-BE49-F238E27FC236}">
                <a16:creationId xmlns:a16="http://schemas.microsoft.com/office/drawing/2014/main" id="{646DD352-30FC-EA77-86D4-BA923265C1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0451" y="800100"/>
            <a:ext cx="5608637" cy="5508625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88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с_фото_яркий_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5B78CFC-1B25-297D-1086-D3CAAA6C9C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3" y="3429000"/>
            <a:ext cx="5360987" cy="2879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8">
            <a:extLst>
              <a:ext uri="{FF2B5EF4-FFF2-40B4-BE49-F238E27FC236}">
                <a16:creationId xmlns:a16="http://schemas.microsoft.com/office/drawing/2014/main" id="{F46A6EDC-1047-D7B2-5D74-0254427B2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2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_с_фото_темный_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542660-1FC2-86FD-B896-4660489801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3" y="1038728"/>
            <a:ext cx="1846763" cy="56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Рисунок 8">
            <a:extLst>
              <a:ext uri="{FF2B5EF4-FFF2-40B4-BE49-F238E27FC236}">
                <a16:creationId xmlns:a16="http://schemas.microsoft.com/office/drawing/2014/main" id="{7C299B42-73E1-09D3-682D-476F5BE544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23411" y="0"/>
            <a:ext cx="9368589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41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с_текстом_темный_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52CB6F1F-5161-92AF-3BD8-F180346AE5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3429000"/>
            <a:ext cx="5481637" cy="2879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F01D0339-1B93-9899-7BB4-BD20A44EC0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6157" y="3429000"/>
            <a:ext cx="5481637" cy="2879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8163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с_текстом_яркий_фон">
    <p:bg>
      <p:bgPr>
        <a:gradFill>
          <a:gsLst>
            <a:gs pos="0">
              <a:srgbClr val="FF4239"/>
            </a:gs>
            <a:gs pos="100000">
              <a:srgbClr val="6A2F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52CB6F1F-5161-92AF-3BD8-F180346AE5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3429000"/>
            <a:ext cx="5481637" cy="2879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F01D0339-1B93-9899-7BB4-BD20A44EC0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6157" y="3429000"/>
            <a:ext cx="5481637" cy="2879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28380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с_графиком_темный_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6710A42-F968-D781-0C25-D07423A0E76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058445722"/>
              </p:ext>
            </p:extLst>
          </p:nvPr>
        </p:nvGraphicFramePr>
        <p:xfrm>
          <a:off x="2032000" y="2398426"/>
          <a:ext cx="7906479" cy="373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9698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_с_графиком_темный_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A7DE97F3-C830-F5B1-800A-8569E09ECC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34964" y="2643188"/>
            <a:ext cx="11414124" cy="36655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50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с_графиком_белый_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6710A42-F968-D781-0C25-D07423A0E76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058445722"/>
              </p:ext>
            </p:extLst>
          </p:nvPr>
        </p:nvGraphicFramePr>
        <p:xfrm>
          <a:off x="2032000" y="2398426"/>
          <a:ext cx="7906479" cy="373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1414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_с_графиком_белый_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A7DE97F3-C830-F5B1-800A-8569E09ECC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34964" y="2643188"/>
            <a:ext cx="11414124" cy="36655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224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ез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C1DC50-33DC-6563-AA19-3D03F62919A5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T Interfaces" panose="02000503020000020004" pitchFamily="2" charset="0"/>
              </a:rPr>
              <a:t>2025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B09128-0850-DBB2-5D7B-5154D272E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6718" y="3099850"/>
            <a:ext cx="8818563" cy="10226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latin typeface="Neue Machina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FCA2E4-4D16-CFDF-D463-827A72773B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265261"/>
            <a:ext cx="865187" cy="4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85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езис_1">
    <p:bg>
      <p:bgPr>
        <a:gradFill>
          <a:gsLst>
            <a:gs pos="0">
              <a:srgbClr val="FF4239"/>
            </a:gs>
            <a:gs pos="100000">
              <a:srgbClr val="6A2F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CA9DFB4-DC2F-8544-400D-F4662D19DF6F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TT Interfaces" panose="02000503020000020004" pitchFamily="2" charset="0"/>
              </a:rPr>
              <a:t>2025</a:t>
            </a:r>
          </a:p>
        </p:txBody>
      </p:sp>
      <p:sp>
        <p:nvSpPr>
          <p:cNvPr id="2" name="Текст 3">
            <a:extLst>
              <a:ext uri="{FF2B5EF4-FFF2-40B4-BE49-F238E27FC236}">
                <a16:creationId xmlns:a16="http://schemas.microsoft.com/office/drawing/2014/main" id="{7E6A8E21-0550-D5EE-771C-1B3E10713B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6718" y="3099850"/>
            <a:ext cx="8818563" cy="10226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Neue Machina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FA6CC9-9554-C959-8B05-F9D9D5F54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265261"/>
            <a:ext cx="865187" cy="4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40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_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C1DC50-33DC-6563-AA19-3D03F62919A5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T Interfaces" panose="02000503020000020004" pitchFamily="2" charset="0"/>
              </a:rPr>
              <a:t>2025</a:t>
            </a:r>
          </a:p>
        </p:txBody>
      </p:sp>
      <p:sp>
        <p:nvSpPr>
          <p:cNvPr id="7" name="Текст 18">
            <a:extLst>
              <a:ext uri="{FF2B5EF4-FFF2-40B4-BE49-F238E27FC236}">
                <a16:creationId xmlns:a16="http://schemas.microsoft.com/office/drawing/2014/main" id="{0A03C136-E1EF-92E9-5259-E3FED27732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473" y="1069520"/>
            <a:ext cx="5237163" cy="222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T Interfaces" panose="0200050302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A2D5758C-6796-1975-951F-D46CE5253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1382" y="1069521"/>
            <a:ext cx="5237163" cy="2228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T Interfaces" panose="0200050302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E97DCFBA-B123-3B33-BC5D-F0E33B3E6B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473" y="3622715"/>
            <a:ext cx="5237163" cy="2228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T Interfaces" panose="0200050302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15566CEA-4DCE-DB66-0BB8-4B36F45C3F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1382" y="3622715"/>
            <a:ext cx="5237163" cy="2228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T Interfaces" panose="0200050302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4A23BE3-278C-7A7A-4C05-6857474CD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265261"/>
            <a:ext cx="865187" cy="4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25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_3_столбца">
    <p:bg>
      <p:bgPr>
        <a:gradFill>
          <a:gsLst>
            <a:gs pos="0">
              <a:srgbClr val="FF4239"/>
            </a:gs>
            <a:gs pos="100000">
              <a:srgbClr val="6A2F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6CA78EA-8EDA-6381-55EC-46610B7FDFE1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TT Interfaces" panose="02000503020000020004" pitchFamily="2" charset="0"/>
              </a:rPr>
              <a:t>2025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21CBBEE3-B06F-6F07-E9B5-A24EB1608E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473" y="1069520"/>
            <a:ext cx="5237163" cy="222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T Interfaces" panose="0200050302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B1A53A2D-9FEC-556A-FC65-685AEDD84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1382" y="1069521"/>
            <a:ext cx="5237163" cy="2228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T Interfaces" panose="0200050302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F0C11E04-AB67-4FB1-02FD-3B8D32A4CE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473" y="3622715"/>
            <a:ext cx="5237163" cy="2228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T Interfaces" panose="0200050302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18">
            <a:extLst>
              <a:ext uri="{FF2B5EF4-FFF2-40B4-BE49-F238E27FC236}">
                <a16:creationId xmlns:a16="http://schemas.microsoft.com/office/drawing/2014/main" id="{9929104B-635E-0B7D-B212-71AFEEA47A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1382" y="3622715"/>
            <a:ext cx="5237163" cy="2228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T Interfaces" panose="0200050302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87DB15D-B921-C2CE-5216-6002F908C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265261"/>
            <a:ext cx="865187" cy="4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31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_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C1DC50-33DC-6563-AA19-3D03F62919A5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T Interfaces" panose="02000503020000020004" pitchFamily="2" charset="0"/>
              </a:rPr>
              <a:t>2025</a:t>
            </a: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4BA46299-D6E5-EDDB-9214-7EFDAA41F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402" y="2959590"/>
            <a:ext cx="3508753" cy="469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Neue Machina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AF04B8-0953-CA4E-D8B5-B3241C9BB7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402" y="3660234"/>
            <a:ext cx="3508753" cy="9284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TT Interfaces" panose="02000503020000020004" pitchFamily="2" charset="0"/>
              </a:defRPr>
            </a:lvl1pPr>
          </a:lstStyle>
          <a:p>
            <a:pPr algn="l"/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В 2025 году уровень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киберугроз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 вырос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на 42%, а атаки стали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точечнее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, изощрённее и чаще направлены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не на инфраструктуру, а на поведение</a:t>
            </a:r>
          </a:p>
        </p:txBody>
      </p:sp>
      <p:sp>
        <p:nvSpPr>
          <p:cNvPr id="9" name="Текст 17">
            <a:extLst>
              <a:ext uri="{FF2B5EF4-FFF2-40B4-BE49-F238E27FC236}">
                <a16:creationId xmlns:a16="http://schemas.microsoft.com/office/drawing/2014/main" id="{567E4092-76DD-32DD-7357-41292E44E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4739465"/>
            <a:ext cx="1717573" cy="305564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TT Interfaces" panose="02000503020000020004" pitchFamily="2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0DECF79E-8F7B-6879-50B4-0F40CBD22C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2077" y="2959590"/>
            <a:ext cx="3508753" cy="469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Neue Machina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4CC8D173-02CA-0290-031F-DB0A9F0B80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2077" y="3660234"/>
            <a:ext cx="3508753" cy="9284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TT Interfaces" panose="02000503020000020004" pitchFamily="2" charset="0"/>
              </a:defRPr>
            </a:lvl1pPr>
          </a:lstStyle>
          <a:p>
            <a:pPr algn="l"/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В 2025 году уровень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киберугроз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 вырос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на 42%, а атаки стали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точечнее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, изощрённее и чаще направлены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не на инфраструктуру, а на поведение</a:t>
            </a:r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id="{01A36161-DF9E-90ED-00C6-26EAE2F693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7638" y="4739465"/>
            <a:ext cx="1717573" cy="305564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TT Interfaces" panose="02000503020000020004" pitchFamily="2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9FAB6325-61FE-4B4E-36D1-2056C41598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98069" y="2959590"/>
            <a:ext cx="3508753" cy="469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Neue Machina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7569E0C6-4F30-6E1A-DC19-45A38EFAFA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8069" y="3660234"/>
            <a:ext cx="3508753" cy="9284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TT Interfaces" panose="02000503020000020004" pitchFamily="2" charset="0"/>
              </a:defRPr>
            </a:lvl1pPr>
          </a:lstStyle>
          <a:p>
            <a:pPr algn="l"/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В 2025 году уровень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киберугроз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 вырос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на 42%, а атаки стали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точечнее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, изощрённее и чаще направлены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не на инфраструктуру, а на поведение</a:t>
            </a:r>
          </a:p>
        </p:txBody>
      </p:sp>
      <p:sp>
        <p:nvSpPr>
          <p:cNvPr id="15" name="Текст 17">
            <a:extLst>
              <a:ext uri="{FF2B5EF4-FFF2-40B4-BE49-F238E27FC236}">
                <a16:creationId xmlns:a16="http://schemas.microsoft.com/office/drawing/2014/main" id="{17163CED-ECE1-C200-C551-57EC8120FC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93630" y="4739465"/>
            <a:ext cx="1717573" cy="305564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TT Interfaces" panose="02000503020000020004" pitchFamily="2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D09239B-629D-B665-0BD1-FDB36DD9BC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265261"/>
            <a:ext cx="865187" cy="4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6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екст_3_столбца">
    <p:bg>
      <p:bgPr>
        <a:gradFill>
          <a:gsLst>
            <a:gs pos="0">
              <a:srgbClr val="FF4239"/>
            </a:gs>
            <a:gs pos="100000">
              <a:srgbClr val="6A2F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C1DC50-33DC-6563-AA19-3D03F62919A5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T Interfaces" panose="02000503020000020004" pitchFamily="2" charset="0"/>
              </a:rPr>
              <a:t>2025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CC399128-DABE-E50D-58A5-2203095655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402" y="2959590"/>
            <a:ext cx="3508753" cy="469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Neue Machina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17">
            <a:extLst>
              <a:ext uri="{FF2B5EF4-FFF2-40B4-BE49-F238E27FC236}">
                <a16:creationId xmlns:a16="http://schemas.microsoft.com/office/drawing/2014/main" id="{31A7E12A-F7DD-BDB5-9B6C-9B4F047DA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4739465"/>
            <a:ext cx="1717573" cy="305564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TT Interfaces" panose="02000503020000020004" pitchFamily="2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E5F0DBFD-3963-A956-DD4D-5A56353C4C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2077" y="2959590"/>
            <a:ext cx="3508753" cy="469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Neue Machina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17">
            <a:extLst>
              <a:ext uri="{FF2B5EF4-FFF2-40B4-BE49-F238E27FC236}">
                <a16:creationId xmlns:a16="http://schemas.microsoft.com/office/drawing/2014/main" id="{AA561B3E-3F9A-4BB7-AF03-55ECC9E98D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7638" y="4739465"/>
            <a:ext cx="1717573" cy="305564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TT Interfaces" panose="02000503020000020004" pitchFamily="2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A5833124-D199-0454-10EF-11AD696D56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98069" y="2959590"/>
            <a:ext cx="3508753" cy="469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Neue Machina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7">
            <a:extLst>
              <a:ext uri="{FF2B5EF4-FFF2-40B4-BE49-F238E27FC236}">
                <a16:creationId xmlns:a16="http://schemas.microsoft.com/office/drawing/2014/main" id="{77F38966-E2D8-915C-1E1D-C72572E11C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93630" y="4739465"/>
            <a:ext cx="1717573" cy="305564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TT Interfaces" panose="02000503020000020004" pitchFamily="2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83D7E7A8-776B-29B0-15B2-823E9E78D2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963" y="3586162"/>
            <a:ext cx="3513137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E584C09C-C6A4-58A6-A84F-1C873E9186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21175" y="3586162"/>
            <a:ext cx="3513137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50301C6E-106F-F931-9CE9-6BD9137B0B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07388" y="3586162"/>
            <a:ext cx="3513137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837455E-C199-23B6-13F5-1C0B4EC23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265261"/>
            <a:ext cx="865187" cy="4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22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_3_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C1DC50-33DC-6563-AA19-3D03F62919A5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T Interfaces" panose="02000503020000020004" pitchFamily="2" charset="0"/>
              </a:rPr>
              <a:t>2025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D4D11D61-B8A5-C7D7-62B8-82314FB981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963" y="1014413"/>
            <a:ext cx="5608637" cy="2414587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id="{AF23AFDD-B306-A97E-A0B7-373F4110D3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1014413"/>
            <a:ext cx="5608637" cy="2414587"/>
          </a:xfrm>
          <a:prstGeom prst="roundRect">
            <a:avLst>
              <a:gd name="adj" fmla="val 5424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F7294AA2-181E-24BB-45F6-AAED3D86E9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402" y="3643314"/>
            <a:ext cx="3508753" cy="469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Neue Machina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CD0876E2-85C6-3BA4-BD25-3355874763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402" y="4343958"/>
            <a:ext cx="3508753" cy="9284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TT Interfaces" panose="02000503020000020004" pitchFamily="2" charset="0"/>
              </a:defRPr>
            </a:lvl1pPr>
          </a:lstStyle>
          <a:p>
            <a:pPr algn="l"/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В 2025 году уровень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киберугроз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 вырос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на 42%, а атаки стали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точечнее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, изощрённее и чаще направлены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не на инфраструктуру, а на поведение</a:t>
            </a:r>
          </a:p>
        </p:txBody>
      </p:sp>
      <p:sp>
        <p:nvSpPr>
          <p:cNvPr id="16" name="Текст 17">
            <a:extLst>
              <a:ext uri="{FF2B5EF4-FFF2-40B4-BE49-F238E27FC236}">
                <a16:creationId xmlns:a16="http://schemas.microsoft.com/office/drawing/2014/main" id="{884A04A4-0C3D-5E48-122B-61429135C7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5423189"/>
            <a:ext cx="1717573" cy="305564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TT Interfaces" panose="02000503020000020004" pitchFamily="2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0179FE7F-CA26-2D00-CB79-2E6A7CB157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5852" y="3643314"/>
            <a:ext cx="3508753" cy="469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Neue Machina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6996463F-658B-FBE5-0E27-5979383513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852" y="4343958"/>
            <a:ext cx="3508753" cy="9284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TT Interfaces" panose="02000503020000020004" pitchFamily="2" charset="0"/>
              </a:defRPr>
            </a:lvl1pPr>
          </a:lstStyle>
          <a:p>
            <a:pPr algn="l"/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В 2025 году уровень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киберугроз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 вырос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на 42%, а атаки стали </a:t>
            </a:r>
            <a:r>
              <a:rPr lang="ru-RU" sz="1400" b="0" dirty="0" err="1">
                <a:solidFill>
                  <a:schemeClr val="tx1"/>
                </a:solidFill>
                <a:latin typeface="TT Interfaces" panose="02000503020000020004" pitchFamily="2" charset="0"/>
              </a:rPr>
              <a:t>точечнее</a:t>
            </a: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, изощрённее и чаще направлены </a:t>
            </a:r>
            <a:b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</a:br>
            <a:r>
              <a:rPr lang="ru-RU" sz="1400" b="0" dirty="0">
                <a:solidFill>
                  <a:schemeClr val="tx1"/>
                </a:solidFill>
                <a:latin typeface="TT Interfaces" panose="02000503020000020004" pitchFamily="2" charset="0"/>
              </a:rPr>
              <a:t>не на инфраструктуру, а на поведение</a:t>
            </a:r>
          </a:p>
        </p:txBody>
      </p:sp>
      <p:sp>
        <p:nvSpPr>
          <p:cNvPr id="19" name="Текст 17">
            <a:extLst>
              <a:ext uri="{FF2B5EF4-FFF2-40B4-BE49-F238E27FC236}">
                <a16:creationId xmlns:a16="http://schemas.microsoft.com/office/drawing/2014/main" id="{0BE7A12E-CE4B-67DA-5D78-489045A021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1413" y="5423189"/>
            <a:ext cx="1717573" cy="305564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TT Interfaces" panose="02000503020000020004" pitchFamily="2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6E921A3-71C7-FE2F-ECF6-37B5AB97F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265261"/>
            <a:ext cx="865187" cy="4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6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sv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sv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6928E-E495-094A-80D2-7B9BDC64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972069"/>
            <a:ext cx="9755521" cy="11134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ffectLst/>
              </a:rPr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39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Neue Machin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orient="horz" pos="504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pos="7401" userDrawn="1">
          <p15:clr>
            <a:srgbClr val="F26B43"/>
          </p15:clr>
        </p15:guide>
        <p15:guide id="7" pos="7446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DB3265-BCCD-3E3B-1A5F-946CADB4AE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963" y="330689"/>
            <a:ext cx="865187" cy="4694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6E0745-2FF8-279B-02B5-7C1BA33F05CB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T Interfaces" panose="02000503020000020004" pitchFamily="2" charset="0"/>
              </a:rPr>
              <a:t>2025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FAAFCA5-59F1-7B52-BCE7-83A1713DE0EC}"/>
              </a:ext>
            </a:extLst>
          </p:cNvPr>
          <p:cNvSpPr txBox="1">
            <a:spLocks/>
          </p:cNvSpPr>
          <p:nvPr userDrawn="1"/>
        </p:nvSpPr>
        <p:spPr>
          <a:xfrm>
            <a:off x="334963" y="972069"/>
            <a:ext cx="9755521" cy="11134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Neue Machina" pitchFamily="2" charset="0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48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Neue Machin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orient="horz" pos="504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pos="7401">
          <p15:clr>
            <a:srgbClr val="F26B43"/>
          </p15:clr>
        </p15:guide>
        <p15:guide id="7" pos="744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72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Neue Machin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orient="horz" pos="436" userDrawn="1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pos="7401">
          <p15:clr>
            <a:srgbClr val="F26B43"/>
          </p15:clr>
        </p15:guide>
        <p15:guide id="7" pos="744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068F89-67CD-E752-688F-BB0EC7C15E8A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T Interfaces" panose="02000503020000020004" pitchFamily="2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96711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Neue Machin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pos="211">
          <p15:clr>
            <a:srgbClr val="F26B43"/>
          </p15:clr>
        </p15:guide>
        <p15:guide id="4" orient="horz" pos="504">
          <p15:clr>
            <a:srgbClr val="F26B43"/>
          </p15:clr>
        </p15:guide>
        <p15:guide id="5" orient="horz" pos="3974">
          <p15:clr>
            <a:srgbClr val="F26B43"/>
          </p15:clr>
        </p15:guide>
        <p15:guide id="7" pos="744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4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9" r:id="rId2"/>
    <p:sldLayoutId id="2147483683" r:id="rId3"/>
    <p:sldLayoutId id="2147483690" r:id="rId4"/>
    <p:sldLayoutId id="2147483684" r:id="rId5"/>
    <p:sldLayoutId id="2147483685" r:id="rId6"/>
    <p:sldLayoutId id="2147483686" r:id="rId7"/>
    <p:sldLayoutId id="2147483687" r:id="rId8"/>
    <p:sldLayoutId id="2147483677" r:id="rId9"/>
    <p:sldLayoutId id="2147483680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Neue Machin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pos="211">
          <p15:clr>
            <a:srgbClr val="F26B43"/>
          </p15:clr>
        </p15:guide>
        <p15:guide id="4" orient="horz" pos="504">
          <p15:clr>
            <a:srgbClr val="F26B43"/>
          </p15:clr>
        </p15:guide>
        <p15:guide id="5" orient="horz" pos="3974">
          <p15:clr>
            <a:srgbClr val="F26B43"/>
          </p15:clr>
        </p15:guide>
        <p15:guide id="7" pos="744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F4239"/>
            </a:gs>
            <a:gs pos="100000">
              <a:srgbClr val="6A2F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6928E-E495-094A-80D2-7B9BDC64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36" y="2608364"/>
            <a:ext cx="89337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effectLst/>
              </a:rPr>
              <a:t>ОБРАЗЕЦ ЗАГОЛОВКА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E0745-2FF8-279B-02B5-7C1BA33F05CB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T Interfaces" panose="02000503020000020004" pitchFamily="2" charset="0"/>
              </a:rPr>
              <a:t>2025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45A144-5163-4E05-873A-2A9F114893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963" y="265261"/>
            <a:ext cx="865187" cy="4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17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Neue Machin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orient="horz" pos="504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pos="7401">
          <p15:clr>
            <a:srgbClr val="F26B43"/>
          </p15:clr>
        </p15:guide>
        <p15:guide id="7" pos="744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F4239"/>
            </a:gs>
            <a:gs pos="100000">
              <a:srgbClr val="6A2F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56E0745-2FF8-279B-02B5-7C1BA33F05CB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T Interfaces" panose="02000503020000020004" pitchFamily="2" charset="0"/>
              </a:rPr>
              <a:t>2025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BAADAE1-9DD6-5159-5E03-EF300802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827691"/>
            <a:ext cx="9611925" cy="899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effectLst/>
              </a:rPr>
              <a:t>ОБРАЗЕЦ ЗАГОЛОВКА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585274-1366-0ED3-DBA0-6E61B5C1A9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963" y="265261"/>
            <a:ext cx="865187" cy="4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75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Neue Machin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orient="horz" pos="504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pos="7401">
          <p15:clr>
            <a:srgbClr val="F26B43"/>
          </p15:clr>
        </p15:guide>
        <p15:guide id="7" pos="744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56E0745-2FF8-279B-02B5-7C1BA33F05CB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T Interfaces" panose="02000503020000020004" pitchFamily="2" charset="0"/>
              </a:rPr>
              <a:t>2025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837260-0CAE-EDF3-D929-2152D0D115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4963" y="265261"/>
            <a:ext cx="865187" cy="4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Neue Machin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orient="horz" pos="504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pos="7401">
          <p15:clr>
            <a:srgbClr val="F26B43"/>
          </p15:clr>
        </p15:guide>
        <p15:guide id="7" pos="744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DB3265-BCCD-3E3B-1A5F-946CADB4AE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963" y="330689"/>
            <a:ext cx="865187" cy="4694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6E0745-2FF8-279B-02B5-7C1BA33F05CB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T Interfaces" panose="02000503020000020004" pitchFamily="2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01575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Neue Machin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orient="horz" pos="504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pos="7401">
          <p15:clr>
            <a:srgbClr val="F26B43"/>
          </p15:clr>
        </p15:guide>
        <p15:guide id="7" pos="744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DB3265-BCCD-3E3B-1A5F-946CADB4AE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963" y="330689"/>
            <a:ext cx="865187" cy="4694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6E0745-2FF8-279B-02B5-7C1BA33F05CB}"/>
              </a:ext>
            </a:extLst>
          </p:cNvPr>
          <p:cNvSpPr txBox="1"/>
          <p:nvPr userDrawn="1"/>
        </p:nvSpPr>
        <p:spPr>
          <a:xfrm>
            <a:off x="10991849" y="330689"/>
            <a:ext cx="86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T Interfaces" panose="02000503020000020004" pitchFamily="2" charset="0"/>
              </a:rPr>
              <a:t>2025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A0A62BD-EFBA-70E0-1B6E-9C909E1DF3CC}"/>
              </a:ext>
            </a:extLst>
          </p:cNvPr>
          <p:cNvSpPr txBox="1">
            <a:spLocks/>
          </p:cNvSpPr>
          <p:nvPr userDrawn="1"/>
        </p:nvSpPr>
        <p:spPr>
          <a:xfrm>
            <a:off x="334963" y="972069"/>
            <a:ext cx="9755521" cy="11134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Neue Machina" pitchFamily="2" charset="0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38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Neue Machin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orient="horz" pos="504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pos="7401">
          <p15:clr>
            <a:srgbClr val="F26B43"/>
          </p15:clr>
        </p15:guide>
        <p15:guide id="7" pos="74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mansk1es/CVE-2024-21111" TargetMode="External"/><Relationship Id="rId13" Type="http://schemas.openxmlformats.org/officeDocument/2006/relationships/image" Target="../media/image16.png"/><Relationship Id="rId3" Type="http://schemas.openxmlformats.org/officeDocument/2006/relationships/hyperlink" Target="https://blog.doyensec.com/2023/03/21/windows-installer.html" TargetMode="External"/><Relationship Id="rId7" Type="http://schemas.openxmlformats.org/officeDocument/2006/relationships/hyperlink" Target="https://github.com/carsonchan12345/CVE-2024-37726-MSI-Center-Local-Privilege-Escalation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s://github.com/padovah4ck/CVE-2020-06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CICADA8-Research/Penetration/tree/main/POCs/CVE-2024-12754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www.synacktiv.com/advisories/windows-10-plugscheduler-elevation-of-privilege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github.com/Wh04m1001/RazerEoP" TargetMode="External"/><Relationship Id="rId9" Type="http://schemas.openxmlformats.org/officeDocument/2006/relationships/hyperlink" Target="https://www.seljan.hu/posts/arbitrary-file-write-in-vaultsvc/" TargetMode="External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st.github.com/MzHmO/5c01a837998b225faa4834e82260922c" TargetMode="External"/><Relationship Id="rId2" Type="http://schemas.openxmlformats.org/officeDocument/2006/relationships/hyperlink" Target="https://github.com/CICADA8-Research/COMThanasia?tab=readme-ov-file#comtraveller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github.com/CICADA8-Research/MyMSIAnalyzer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3.png"/><Relationship Id="rId7" Type="http://schemas.openxmlformats.org/officeDocument/2006/relationships/hyperlink" Target="https://learn.microsoft.com/en-us/windows/win32/api/winbase/nf-winbase-getfileinformationbyhandlee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hezdi/PoC/tree/master/FilesystemEoPs" TargetMode="External"/><Relationship Id="rId2" Type="http://schemas.openxmlformats.org/officeDocument/2006/relationships/hyperlink" Target="https://cloud.google.com/blog/topics/threat-intelligence/arbitrary-file-deletion-vulnerabilities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github.com/Malwareman007/CVE-2022-30206" TargetMode="External"/><Relationship Id="rId5" Type="http://schemas.openxmlformats.org/officeDocument/2006/relationships/hyperlink" Target="https://github.com/Wh04m1001/CVE-2023-20178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dom.blog/abusing-the-windows-update-stack-to-gain-system-access-cve-2025-21204/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rsl/microsoft-diaghub-case-sensitivity-eop-cve" TargetMode="External"/><Relationship Id="rId2" Type="http://schemas.openxmlformats.org/officeDocument/2006/relationships/hyperlink" Target="https://github.com/xct/diaghub/tree/master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oogleprojectzero/symboliclink-testing-tools/tree/main/SetOpLock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github.com/googleprojectzero/symboliclink-testing-tools/tree/main/BaitAndSwitch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ansk1es.gitbook.io/AnyDesk_CVE-2024-12754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g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rsl/microsoft-diaghub-case-sensitivity-eop-cve" TargetMode="External"/><Relationship Id="rId2" Type="http://schemas.openxmlformats.org/officeDocument/2006/relationships/hyperlink" Target="https://github.com/xct/diaghub/tree/master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hyperlink" Target="https://www.synacktiv.com/advisories/windows-10-plugscheduler-elevation-of-privilege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gist.github.com/tyranid/221bf08dd3ddb88ec33d2573a83482d0" TargetMode="External"/><Relationship Id="rId3" Type="http://schemas.openxmlformats.org/officeDocument/2006/relationships/hyperlink" Target="https://googleprojectzero.blogspot.com/2017/08/windows-exploitation-tricks-arbitrary.html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hyperlink" Target="https://googleprojectzero.blogspot.com/2017/08/windows-exploitation-tricks-arbitrary.html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gist.github.com/tyranid/221bf08dd3ddb88ec33d2573a83482d0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24.jpg"/><Relationship Id="rId9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github.com/shubham0d/SymBlock" TargetMode="External"/><Relationship Id="rId5" Type="http://schemas.openxmlformats.org/officeDocument/2006/relationships/hyperlink" Target="https://gist.github.com/MzHmO/09b5ea312efcd4bd9cc25b7facd4ded4" TargetMode="External"/><Relationship Id="rId4" Type="http://schemas.openxmlformats.org/officeDocument/2006/relationships/hyperlink" Target="https://learn.microsoft.com/en-us/windows/win32/api/securitybaseapi/nf-securitybaseapi-impersonateloggedonuser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oogleprojectzero/symboliclink-testing-tools/tree/main/CreateHardlink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learn.microsoft.com/ru-ru/windows/win32/api/winbase/nf-winbase-createsymboliclink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googleprojectzero/symboliclink-testing-tools/tree/main/CreateRegSymlink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oogleprojectzero/symboliclink-testing-tools/tree/main/CreateHardlink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learn.microsoft.com/ru-ru/windows/win32/api/winbase/nf-winbase-createsymboliclink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googleprojectzero/symboliclink-testing-tools/tree/main/CreateRegSymlink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s://github.com/googleprojectzero/symboliclink-testing-tools/tree/main/CreateMountPoi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googleprojectzero/symboliclink-testing-tools/tree/main/CreateDosDeviceSymlink" TargetMode="External"/><Relationship Id="rId5" Type="http://schemas.openxmlformats.org/officeDocument/2006/relationships/hyperlink" Target="https://github.com/googleprojectzero/symboliclink-testing-tools/tree/main/NativeSymlink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9EE0D7C-C898-DBE7-88F7-CC7A30BEA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05" y="3429000"/>
            <a:ext cx="9144000" cy="91498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Переход не туда</a:t>
            </a:r>
            <a:br>
              <a:rPr lang="ru-RU" dirty="0"/>
            </a:br>
            <a:br>
              <a:rPr lang="ru-RU" dirty="0"/>
            </a:br>
            <a:r>
              <a:rPr lang="ru-RU" sz="4900" b="1" dirty="0"/>
              <a:t>Как злоупотребление </a:t>
            </a:r>
            <a:r>
              <a:rPr lang="ru-RU" sz="4900" b="1" dirty="0" err="1"/>
              <a:t>симлинками</a:t>
            </a:r>
            <a:r>
              <a:rPr lang="ru-RU" sz="4900" b="1" dirty="0"/>
              <a:t> ведет к LPE в Windows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14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E1EF1271-017F-C346-8D45-5E1538560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6652" y="3066944"/>
            <a:ext cx="3699198" cy="469410"/>
          </a:xfrm>
        </p:spPr>
        <p:txBody>
          <a:bodyPr/>
          <a:lstStyle/>
          <a:p>
            <a:r>
              <a:rPr lang="en-US" dirty="0"/>
              <a:t>NTFS Mount Point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2DF6008-889E-7D4E-812E-AF34265C2F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9166" y="3791056"/>
            <a:ext cx="3955012" cy="9879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</a:t>
            </a:r>
            <a:r>
              <a:rPr lang="en-US" dirty="0" err="1"/>
              <a:t>priv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Dir-link</a:t>
            </a:r>
            <a:r>
              <a:rPr lang="ru-RU" dirty="0"/>
              <a:t> должен быть пустым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Должны иметь права на запись в </a:t>
            </a:r>
            <a:r>
              <a:rPr lang="en-US" dirty="0"/>
              <a:t>Dir-link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A5D44870-58B9-F847-89B0-CCEE7EAC8A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7444" y="4866001"/>
            <a:ext cx="3062384" cy="1530707"/>
          </a:xfrm>
        </p:spPr>
        <p:txBody>
          <a:bodyPr/>
          <a:lstStyle/>
          <a:p>
            <a:endParaRPr lang="en-US" dirty="0"/>
          </a:p>
          <a:p>
            <a:r>
              <a:rPr lang="en-US" sz="1600" dirty="0" err="1"/>
              <a:t>mklink</a:t>
            </a:r>
            <a:r>
              <a:rPr lang="en-US" sz="1600" dirty="0"/>
              <a:t> /J Dir-link Directory</a:t>
            </a:r>
          </a:p>
          <a:p>
            <a:endParaRPr lang="en-US" sz="1600" dirty="0"/>
          </a:p>
          <a:p>
            <a:r>
              <a:rPr lang="en-US" sz="1600" dirty="0" err="1"/>
              <a:t>CreateMountPoint</a:t>
            </a:r>
            <a:r>
              <a:rPr lang="en-US" sz="1600" dirty="0"/>
              <a:t> &lt;- GPZ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1AF0F501-ECD1-4241-B026-95E78954AC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27824" y="3139912"/>
            <a:ext cx="3508753" cy="469410"/>
          </a:xfrm>
        </p:spPr>
        <p:txBody>
          <a:bodyPr/>
          <a:lstStyle/>
          <a:p>
            <a:r>
              <a:rPr lang="en-US" dirty="0"/>
              <a:t>Object Manager</a:t>
            </a:r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EAFE74-C199-B34E-BF22-F5ABC13BAD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27824" y="3794573"/>
            <a:ext cx="3637093" cy="10201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Большая папка с объектами </a:t>
            </a:r>
            <a:r>
              <a:rPr lang="en-US" dirty="0"/>
              <a:t>Windows</a:t>
            </a:r>
            <a:r>
              <a:rPr lang="ru-RU" dirty="0"/>
              <a:t> (</a:t>
            </a:r>
            <a:r>
              <a:rPr lang="en-US" dirty="0"/>
              <a:t>C: -&gt; \Device\HarddiskVolume2</a:t>
            </a:r>
            <a:r>
              <a:rPr lang="ru-RU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Priv (\RPC Control , \</a:t>
            </a:r>
            <a:r>
              <a:rPr lang="en-US" dirty="0" err="1"/>
              <a:t>BaseNamedObjects</a:t>
            </a:r>
            <a:r>
              <a:rPr lang="en-US" dirty="0"/>
              <a:t>\Restricted)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555C18-3E57-4AF8-8FFE-3B4A0CDA3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57" y="1454016"/>
            <a:ext cx="640514" cy="64051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5AE8404-A182-BBD9-24DC-0657B0FE6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113" y="1454016"/>
            <a:ext cx="640514" cy="64051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0DA74C8-6C49-69C2-242A-48ACCD241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027" y="1679049"/>
            <a:ext cx="640513" cy="640513"/>
          </a:xfrm>
          <a:prstGeom prst="rect">
            <a:avLst/>
          </a:prstGeom>
        </p:spPr>
      </p:pic>
      <p:sp>
        <p:nvSpPr>
          <p:cNvPr id="6" name="Стрелка: штриховая вправо 5">
            <a:extLst>
              <a:ext uri="{FF2B5EF4-FFF2-40B4-BE49-F238E27FC236}">
                <a16:creationId xmlns:a16="http://schemas.microsoft.com/office/drawing/2014/main" id="{454653E1-D2FF-B6D0-BFC9-D03173B1394B}"/>
              </a:ext>
            </a:extLst>
          </p:cNvPr>
          <p:cNvSpPr/>
          <p:nvPr/>
        </p:nvSpPr>
        <p:spPr>
          <a:xfrm>
            <a:off x="2103090" y="1763522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4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D1CFA-9B35-5A2E-93D7-3AD58E5567B9}"/>
              </a:ext>
            </a:extLst>
          </p:cNvPr>
          <p:cNvSpPr txBox="1"/>
          <p:nvPr/>
        </p:nvSpPr>
        <p:spPr>
          <a:xfrm>
            <a:off x="1167444" y="2392271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Dir-link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419776-EB20-A5DF-3F70-56B9DBE63134}"/>
              </a:ext>
            </a:extLst>
          </p:cNvPr>
          <p:cNvSpPr txBox="1"/>
          <p:nvPr/>
        </p:nvSpPr>
        <p:spPr>
          <a:xfrm>
            <a:off x="2966251" y="2390706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Directory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30" name="Текст 15">
            <a:extLst>
              <a:ext uri="{FF2B5EF4-FFF2-40B4-BE49-F238E27FC236}">
                <a16:creationId xmlns:a16="http://schemas.microsoft.com/office/drawing/2014/main" id="{7AE5015C-5F13-A3B9-7278-FEAA5D169320}"/>
              </a:ext>
            </a:extLst>
          </p:cNvPr>
          <p:cNvSpPr txBox="1">
            <a:spLocks/>
          </p:cNvSpPr>
          <p:nvPr/>
        </p:nvSpPr>
        <p:spPr>
          <a:xfrm>
            <a:off x="7168869" y="4964846"/>
            <a:ext cx="3467708" cy="1617686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1600" dirty="0" err="1"/>
              <a:t>NtCreateSymbolicLinkObject</a:t>
            </a:r>
            <a:r>
              <a:rPr lang="en-US" sz="1600" dirty="0"/>
              <a:t>()</a:t>
            </a:r>
          </a:p>
          <a:p>
            <a:endParaRPr lang="en-US" dirty="0"/>
          </a:p>
          <a:p>
            <a:r>
              <a:rPr lang="en-US" sz="1600" dirty="0" err="1"/>
              <a:t>CreateDosDeviceSymlink</a:t>
            </a:r>
            <a:r>
              <a:rPr lang="en-US" sz="1600" dirty="0"/>
              <a:t>() &lt;- GPZ</a:t>
            </a:r>
            <a:endParaRPr lang="ru-RU" sz="16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23D822B-BC62-66D1-37F4-84C99BBC2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834" y="1679048"/>
            <a:ext cx="640514" cy="64051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D89DC16-CFCE-56F4-FFDB-AAA8BA151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190" y="1679048"/>
            <a:ext cx="640514" cy="64051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3ACFB38-0C58-7637-7E09-D482D9C66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104" y="1904081"/>
            <a:ext cx="640513" cy="640513"/>
          </a:xfrm>
          <a:prstGeom prst="rect">
            <a:avLst/>
          </a:prstGeom>
        </p:spPr>
      </p:pic>
      <p:sp>
        <p:nvSpPr>
          <p:cNvPr id="39" name="Стрелка: штриховая вправо 38">
            <a:extLst>
              <a:ext uri="{FF2B5EF4-FFF2-40B4-BE49-F238E27FC236}">
                <a16:creationId xmlns:a16="http://schemas.microsoft.com/office/drawing/2014/main" id="{2A1E4E7E-6587-0316-F07A-D004A22827F3}"/>
              </a:ext>
            </a:extLst>
          </p:cNvPr>
          <p:cNvSpPr/>
          <p:nvPr/>
        </p:nvSpPr>
        <p:spPr>
          <a:xfrm>
            <a:off x="8280167" y="1988554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4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13C5E2-41AF-82F3-78CC-988F475A1ADD}"/>
              </a:ext>
            </a:extLst>
          </p:cNvPr>
          <p:cNvSpPr txBox="1"/>
          <p:nvPr/>
        </p:nvSpPr>
        <p:spPr>
          <a:xfrm>
            <a:off x="7344521" y="261730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Object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BC669B-0D3E-4442-8335-2AEFA50F8CBF}"/>
              </a:ext>
            </a:extLst>
          </p:cNvPr>
          <p:cNvSpPr txBox="1"/>
          <p:nvPr/>
        </p:nvSpPr>
        <p:spPr>
          <a:xfrm>
            <a:off x="9374963" y="261730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File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2" name="Знак ''плюс'' 1">
            <a:extLst>
              <a:ext uri="{FF2B5EF4-FFF2-40B4-BE49-F238E27FC236}">
                <a16:creationId xmlns:a16="http://schemas.microsoft.com/office/drawing/2014/main" id="{71EF41C7-1561-C136-F95C-AB6F73A210A9}"/>
              </a:ext>
            </a:extLst>
          </p:cNvPr>
          <p:cNvSpPr/>
          <p:nvPr/>
        </p:nvSpPr>
        <p:spPr>
          <a:xfrm>
            <a:off x="4701808" y="2161062"/>
            <a:ext cx="2177688" cy="228117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D03640D-3FB7-CC2A-7BD3-E9666935C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892" y="2001840"/>
            <a:ext cx="430212" cy="4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6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E1EF1271-017F-C346-8D45-5E1538560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2435" y="6010858"/>
            <a:ext cx="3699198" cy="469410"/>
          </a:xfrm>
        </p:spPr>
        <p:txBody>
          <a:bodyPr/>
          <a:lstStyle/>
          <a:p>
            <a:r>
              <a:rPr lang="en-US" dirty="0"/>
              <a:t>NTFS Mount Point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1AF0F501-ECD1-4241-B026-95E78954AC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20529" y="6010858"/>
            <a:ext cx="3508753" cy="469410"/>
          </a:xfrm>
        </p:spPr>
        <p:txBody>
          <a:bodyPr/>
          <a:lstStyle/>
          <a:p>
            <a:r>
              <a:rPr lang="en-US" dirty="0"/>
              <a:t>Object Manager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555C18-3E57-4AF8-8FFE-3B4A0CDA3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37" y="3162207"/>
            <a:ext cx="640514" cy="64051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5AE8404-A182-BBD9-24DC-0657B0FE6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147" y="3162207"/>
            <a:ext cx="640514" cy="640514"/>
          </a:xfrm>
          <a:prstGeom prst="rect">
            <a:avLst/>
          </a:prstGeom>
        </p:spPr>
      </p:pic>
      <p:sp>
        <p:nvSpPr>
          <p:cNvPr id="6" name="Стрелка: штриховая вправо 5">
            <a:extLst>
              <a:ext uri="{FF2B5EF4-FFF2-40B4-BE49-F238E27FC236}">
                <a16:creationId xmlns:a16="http://schemas.microsoft.com/office/drawing/2014/main" id="{454653E1-D2FF-B6D0-BFC9-D03173B1394B}"/>
              </a:ext>
            </a:extLst>
          </p:cNvPr>
          <p:cNvSpPr/>
          <p:nvPr/>
        </p:nvSpPr>
        <p:spPr>
          <a:xfrm>
            <a:off x="1994305" y="3354882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4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D1CFA-9B35-5A2E-93D7-3AD58E5567B9}"/>
              </a:ext>
            </a:extLst>
          </p:cNvPr>
          <p:cNvSpPr txBox="1"/>
          <p:nvPr/>
        </p:nvSpPr>
        <p:spPr>
          <a:xfrm>
            <a:off x="510300" y="4056828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C:\Temp\abc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419776-EB20-A5DF-3F70-56B9DBE63134}"/>
              </a:ext>
            </a:extLst>
          </p:cNvPr>
          <p:cNvSpPr txBox="1"/>
          <p:nvPr/>
        </p:nvSpPr>
        <p:spPr>
          <a:xfrm>
            <a:off x="2647454" y="3932214"/>
            <a:ext cx="2751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\RPC Control</a:t>
            </a:r>
          </a:p>
          <a:p>
            <a:r>
              <a:rPr lang="en-US" sz="1400" dirty="0">
                <a:latin typeface="TT Interfaces" panose="02000503020000020004" pitchFamily="2" charset="0"/>
              </a:rPr>
              <a:t>\</a:t>
            </a:r>
            <a:r>
              <a:rPr lang="en-US" sz="1400" dirty="0" err="1">
                <a:latin typeface="TT Interfaces" panose="02000503020000020004" pitchFamily="2" charset="0"/>
              </a:rPr>
              <a:t>BaseNamedObjects</a:t>
            </a:r>
            <a:r>
              <a:rPr lang="en-US" sz="1400" dirty="0">
                <a:latin typeface="TT Interfaces" panose="02000503020000020004" pitchFamily="2" charset="0"/>
              </a:rPr>
              <a:t>\Restricted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23D822B-BC62-66D1-37F4-84C99BBC2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56" y="3168629"/>
            <a:ext cx="640514" cy="64051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D89DC16-CFCE-56F4-FFDB-AAA8BA151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786" y="3162207"/>
            <a:ext cx="640514" cy="64051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3ACFB38-0C58-7637-7E09-D482D9C66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491" y="3417979"/>
            <a:ext cx="640513" cy="640513"/>
          </a:xfrm>
          <a:prstGeom prst="rect">
            <a:avLst/>
          </a:prstGeom>
        </p:spPr>
      </p:pic>
      <p:sp>
        <p:nvSpPr>
          <p:cNvPr id="39" name="Стрелка: штриховая вправо 38">
            <a:extLst>
              <a:ext uri="{FF2B5EF4-FFF2-40B4-BE49-F238E27FC236}">
                <a16:creationId xmlns:a16="http://schemas.microsoft.com/office/drawing/2014/main" id="{2A1E4E7E-6587-0316-F07A-D004A22827F3}"/>
              </a:ext>
            </a:extLst>
          </p:cNvPr>
          <p:cNvSpPr/>
          <p:nvPr/>
        </p:nvSpPr>
        <p:spPr>
          <a:xfrm>
            <a:off x="8085683" y="3447673"/>
            <a:ext cx="1089398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4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13C5E2-41AF-82F3-78CC-988F475A1ADD}"/>
              </a:ext>
            </a:extLst>
          </p:cNvPr>
          <p:cNvSpPr txBox="1"/>
          <p:nvPr/>
        </p:nvSpPr>
        <p:spPr>
          <a:xfrm>
            <a:off x="6066050" y="3919382"/>
            <a:ext cx="3308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\RPC Control</a:t>
            </a:r>
            <a:r>
              <a:rPr lang="ru-RU" sz="1400" dirty="0">
                <a:latin typeface="TT Interfaces" panose="02000503020000020004" pitchFamily="2" charset="0"/>
              </a:rPr>
              <a:t>\</a:t>
            </a:r>
            <a:r>
              <a:rPr lang="en-US" sz="1400" dirty="0">
                <a:latin typeface="TT Interfaces" panose="02000503020000020004" pitchFamily="2" charset="0"/>
              </a:rPr>
              <a:t>file.txt</a:t>
            </a:r>
          </a:p>
          <a:p>
            <a:r>
              <a:rPr lang="en-US" sz="1400" dirty="0">
                <a:latin typeface="TT Interfaces" panose="02000503020000020004" pitchFamily="2" charset="0"/>
              </a:rPr>
              <a:t>\</a:t>
            </a:r>
            <a:r>
              <a:rPr lang="en-US" sz="1400" dirty="0" err="1">
                <a:latin typeface="TT Interfaces" panose="02000503020000020004" pitchFamily="2" charset="0"/>
              </a:rPr>
              <a:t>BaseNamedObjects</a:t>
            </a:r>
            <a:r>
              <a:rPr lang="en-US" sz="1400" dirty="0">
                <a:latin typeface="TT Interfaces" panose="02000503020000020004" pitchFamily="2" charset="0"/>
              </a:rPr>
              <a:t>\Restricted\file.txt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BC669B-0D3E-4442-8335-2AEFA50F8CBF}"/>
              </a:ext>
            </a:extLst>
          </p:cNvPr>
          <p:cNvSpPr txBox="1"/>
          <p:nvPr/>
        </p:nvSpPr>
        <p:spPr>
          <a:xfrm>
            <a:off x="9474886" y="4003175"/>
            <a:ext cx="2271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C:\Windows\controlled.txt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837ED9F-45C9-5BB3-ED89-BC2F597B1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660" y="3488886"/>
            <a:ext cx="430212" cy="430212"/>
          </a:xfrm>
          <a:prstGeom prst="rect">
            <a:avLst/>
          </a:prstGeom>
        </p:spPr>
      </p:pic>
      <p:sp>
        <p:nvSpPr>
          <p:cNvPr id="29" name="Текст 10">
            <a:extLst>
              <a:ext uri="{FF2B5EF4-FFF2-40B4-BE49-F238E27FC236}">
                <a16:creationId xmlns:a16="http://schemas.microsoft.com/office/drawing/2014/main" id="{F9FE6043-8A9C-8053-33E5-02004AB504CC}"/>
              </a:ext>
            </a:extLst>
          </p:cNvPr>
          <p:cNvSpPr txBox="1">
            <a:spLocks/>
          </p:cNvSpPr>
          <p:nvPr/>
        </p:nvSpPr>
        <p:spPr>
          <a:xfrm>
            <a:off x="3624682" y="576634"/>
            <a:ext cx="6225827" cy="4694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Neue Machin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Хочу захватить </a:t>
            </a:r>
            <a:endParaRPr lang="en-US" dirty="0"/>
          </a:p>
          <a:p>
            <a:r>
              <a:rPr lang="en-US" dirty="0"/>
              <a:t>C:\Temp\abc\file.txt</a:t>
            </a:r>
            <a:endParaRPr lang="ru-RU" dirty="0"/>
          </a:p>
        </p:txBody>
      </p:sp>
      <p:sp>
        <p:nvSpPr>
          <p:cNvPr id="2" name="Стрелка: штриховая вправо 1">
            <a:extLst>
              <a:ext uri="{FF2B5EF4-FFF2-40B4-BE49-F238E27FC236}">
                <a16:creationId xmlns:a16="http://schemas.microsoft.com/office/drawing/2014/main" id="{BA4B794B-8A2F-86E2-2FEB-7E943F1A9D56}"/>
              </a:ext>
            </a:extLst>
          </p:cNvPr>
          <p:cNvSpPr/>
          <p:nvPr/>
        </p:nvSpPr>
        <p:spPr>
          <a:xfrm>
            <a:off x="5204169" y="3429000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4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штриховая вправо 7">
            <a:extLst>
              <a:ext uri="{FF2B5EF4-FFF2-40B4-BE49-F238E27FC236}">
                <a16:creationId xmlns:a16="http://schemas.microsoft.com/office/drawing/2014/main" id="{29141013-F402-D2AF-EF4B-B1A328C29A99}"/>
              </a:ext>
            </a:extLst>
          </p:cNvPr>
          <p:cNvSpPr/>
          <p:nvPr/>
        </p:nvSpPr>
        <p:spPr>
          <a:xfrm rot="10800000">
            <a:off x="5126098" y="3695989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штриховая вправо 8">
            <a:extLst>
              <a:ext uri="{FF2B5EF4-FFF2-40B4-BE49-F238E27FC236}">
                <a16:creationId xmlns:a16="http://schemas.microsoft.com/office/drawing/2014/main" id="{2854F156-4A7D-F848-CA0D-F03937299026}"/>
              </a:ext>
            </a:extLst>
          </p:cNvPr>
          <p:cNvSpPr/>
          <p:nvPr/>
        </p:nvSpPr>
        <p:spPr>
          <a:xfrm rot="10800000">
            <a:off x="8053146" y="3703992"/>
            <a:ext cx="1121933" cy="266990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штриховая вправо 9">
            <a:extLst>
              <a:ext uri="{FF2B5EF4-FFF2-40B4-BE49-F238E27FC236}">
                <a16:creationId xmlns:a16="http://schemas.microsoft.com/office/drawing/2014/main" id="{F99958A4-8EEF-F359-84B2-9AF6D06DCE52}"/>
              </a:ext>
            </a:extLst>
          </p:cNvPr>
          <p:cNvSpPr/>
          <p:nvPr/>
        </p:nvSpPr>
        <p:spPr>
          <a:xfrm rot="10800000">
            <a:off x="1932853" y="3665225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3029D8-1256-DC8C-9E28-7E84D119B0A6}"/>
              </a:ext>
            </a:extLst>
          </p:cNvPr>
          <p:cNvSpPr txBox="1"/>
          <p:nvPr/>
        </p:nvSpPr>
        <p:spPr>
          <a:xfrm>
            <a:off x="8995414" y="1917597"/>
            <a:ext cx="3116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  <a:latin typeface="TT Interfaces" panose="02000503020000020004" pitchFamily="2" charset="0"/>
              </a:rPr>
              <a:t>Последовательность создания</a:t>
            </a:r>
          </a:p>
          <a:p>
            <a:r>
              <a:rPr lang="ru-RU" sz="1400" dirty="0">
                <a:solidFill>
                  <a:srgbClr val="FF0000"/>
                </a:solidFill>
                <a:latin typeface="TT Interfaces" panose="02000503020000020004" pitchFamily="2" charset="0"/>
              </a:rPr>
              <a:t>Последовательность эксплуатации</a:t>
            </a:r>
          </a:p>
        </p:txBody>
      </p:sp>
    </p:spTree>
    <p:extLst>
      <p:ext uri="{BB962C8B-B14F-4D97-AF65-F5344CB8AC3E}">
        <p14:creationId xmlns:p14="http://schemas.microsoft.com/office/powerpoint/2010/main" val="35816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EB1EB-01D0-6A05-70A2-1130C0C0F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95A967D4-7846-E77D-1E6F-DC5A7855A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717" y="4608693"/>
            <a:ext cx="3508753" cy="469410"/>
          </a:xfrm>
        </p:spPr>
        <p:txBody>
          <a:bodyPr/>
          <a:lstStyle/>
          <a:p>
            <a:r>
              <a:rPr lang="en-US" dirty="0"/>
              <a:t>Delete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BFCC547F-7C21-7BC2-8C8F-F1608ADEC7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717" y="5309337"/>
            <a:ext cx="3508753" cy="928452"/>
          </a:xfrm>
        </p:spPr>
        <p:txBody>
          <a:bodyPr/>
          <a:lstStyle/>
          <a:p>
            <a:r>
              <a:rPr lang="ru-RU" dirty="0"/>
              <a:t>Удаление подконтрольного нам файла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509C8A2-E1A6-3ACD-E0F4-2561EA466A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4717" y="5714424"/>
            <a:ext cx="1942591" cy="1023533"/>
          </a:xfrm>
        </p:spPr>
        <p:txBody>
          <a:bodyPr/>
          <a:lstStyle/>
          <a:p>
            <a:r>
              <a:rPr lang="en-US" b="1" i="0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CVE-2020-0683</a:t>
            </a:r>
            <a:endParaRPr lang="en-US" b="1" i="0" dirty="0">
              <a:effectLst/>
            </a:endParaRPr>
          </a:p>
          <a:p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CVE-2023-21800</a:t>
            </a:r>
            <a:endParaRPr lang="en-US" b="1" i="0" dirty="0">
              <a:effectLst/>
            </a:endParaRPr>
          </a:p>
          <a:p>
            <a:r>
              <a:rPr lang="en-US" b="1" i="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CVE-2024-29404</a:t>
            </a:r>
            <a:endParaRPr lang="en-US" b="1" i="0" dirty="0">
              <a:effectLst/>
            </a:endParaRPr>
          </a:p>
          <a:p>
            <a:endParaRPr lang="en-US" dirty="0"/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533C0562-18B7-33DE-0824-E22B040E1A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77392" y="4608693"/>
            <a:ext cx="3508753" cy="469410"/>
          </a:xfrm>
        </p:spPr>
        <p:txBody>
          <a:bodyPr/>
          <a:lstStyle/>
          <a:p>
            <a:r>
              <a:rPr lang="en-US" dirty="0"/>
              <a:t>Create/Copy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B38E00E-50BB-0896-FDAC-9FB677896D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77392" y="5333079"/>
            <a:ext cx="3508753" cy="928452"/>
          </a:xfrm>
        </p:spPr>
        <p:txBody>
          <a:bodyPr/>
          <a:lstStyle/>
          <a:p>
            <a:r>
              <a:rPr lang="ru-RU" dirty="0"/>
              <a:t>Создание нужного нам файла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21F470FB-2C8D-D0C4-B3C1-9EDC02B97E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78427" y="5773562"/>
            <a:ext cx="2555773" cy="920569"/>
          </a:xfrm>
        </p:spPr>
        <p:txBody>
          <a:bodyPr/>
          <a:lstStyle/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CVE-2024-26238</a:t>
            </a:r>
            <a:endParaRPr lang="en-US" dirty="0"/>
          </a:p>
          <a:p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CVE-2024-12754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D1185789-383D-450C-088F-ED430596C5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63384" y="4608693"/>
            <a:ext cx="3508753" cy="469410"/>
          </a:xfrm>
        </p:spPr>
        <p:txBody>
          <a:bodyPr/>
          <a:lstStyle/>
          <a:p>
            <a:r>
              <a:rPr lang="en-US" dirty="0"/>
              <a:t>Overwrite/Move</a:t>
            </a:r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87809B1D-AFC7-C07E-3D2C-2BD1019222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63384" y="5309337"/>
            <a:ext cx="3508753" cy="928452"/>
          </a:xfrm>
        </p:spPr>
        <p:txBody>
          <a:bodyPr/>
          <a:lstStyle/>
          <a:p>
            <a:r>
              <a:rPr lang="ru-RU" dirty="0"/>
              <a:t>Перезапись нужного нам файла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DAB95AF9-D36C-9DA1-0D3F-7601908D97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15333" y="5714424"/>
            <a:ext cx="2677210" cy="920570"/>
          </a:xfrm>
        </p:spPr>
        <p:txBody>
          <a:bodyPr/>
          <a:lstStyle/>
          <a:p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CVE-2024-37726</a:t>
            </a:r>
            <a:endParaRPr lang="en-US" dirty="0"/>
          </a:p>
          <a:p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CVE-2024-21111</a:t>
            </a:r>
            <a:endParaRPr lang="en-US" dirty="0"/>
          </a:p>
          <a:p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CVE-2020-1076</a:t>
            </a:r>
            <a:endParaRPr lang="en-US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99DEF-621D-1178-1A89-915214DDFC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931" y="1056765"/>
            <a:ext cx="617992" cy="6179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0D6622-F101-BE5E-FF71-1D846F2DA4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6878" y="1171025"/>
            <a:ext cx="640514" cy="6405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6F741D-9A55-AA68-1322-346B958779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1171025"/>
            <a:ext cx="640514" cy="640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20735D-1968-17F6-6C23-F212AD2CA0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5800" y="79678"/>
            <a:ext cx="640513" cy="6405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1B8EF2-C57D-C91E-055C-486078E430DF}"/>
              </a:ext>
            </a:extLst>
          </p:cNvPr>
          <p:cNvSpPr txBox="1"/>
          <p:nvPr/>
        </p:nvSpPr>
        <p:spPr>
          <a:xfrm>
            <a:off x="7426762" y="3857229"/>
            <a:ext cx="4179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\Device\HardDiskVolume2\Windows\System\2.txt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15A308-CCCA-0AE2-B724-97B4AAEC8957}"/>
              </a:ext>
            </a:extLst>
          </p:cNvPr>
          <p:cNvSpPr txBox="1"/>
          <p:nvPr/>
        </p:nvSpPr>
        <p:spPr>
          <a:xfrm>
            <a:off x="5867622" y="1789649"/>
            <a:ext cx="12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T Interfaces" panose="02000503020000020004" pitchFamily="2" charset="0"/>
              </a:rPr>
              <a:t>\</a:t>
            </a:r>
            <a:r>
              <a:rPr lang="en-US" sz="1400" dirty="0">
                <a:latin typeface="TT Interfaces" panose="02000503020000020004" pitchFamily="2" charset="0"/>
              </a:rPr>
              <a:t>RPC Control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9603F2-3F25-CD17-3820-508B432511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4120" y="1002608"/>
            <a:ext cx="640514" cy="64051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4BE57C-106A-4115-DF7B-48AF06B24F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6180" y="2968881"/>
            <a:ext cx="640514" cy="64051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3F9E175-EBFE-9235-BA3B-94208F5EDF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8902" y="3050883"/>
            <a:ext cx="640513" cy="64051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3B65E13-82B9-7387-943E-032DBEB7764B}"/>
              </a:ext>
            </a:extLst>
          </p:cNvPr>
          <p:cNvSpPr txBox="1"/>
          <p:nvPr/>
        </p:nvSpPr>
        <p:spPr>
          <a:xfrm>
            <a:off x="8597799" y="1799938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\RPC Control\Object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873216-31BA-C881-B388-C897FA42538B}"/>
              </a:ext>
            </a:extLst>
          </p:cNvPr>
          <p:cNvSpPr txBox="1"/>
          <p:nvPr/>
        </p:nvSpPr>
        <p:spPr>
          <a:xfrm>
            <a:off x="4234234" y="3906093"/>
            <a:ext cx="2222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C:\Windows\System\2.txt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155ACC4-7A55-10B6-D019-90AA1A0785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17282" y="1295024"/>
            <a:ext cx="430212" cy="430212"/>
          </a:xfrm>
          <a:prstGeom prst="rect">
            <a:avLst/>
          </a:prstGeom>
        </p:spPr>
      </p:pic>
      <p:sp>
        <p:nvSpPr>
          <p:cNvPr id="27" name="Стрелка: штриховая вправо 26">
            <a:extLst>
              <a:ext uri="{FF2B5EF4-FFF2-40B4-BE49-F238E27FC236}">
                <a16:creationId xmlns:a16="http://schemas.microsoft.com/office/drawing/2014/main" id="{591DC629-5B51-E7FB-E78B-50DE072D4290}"/>
              </a:ext>
            </a:extLst>
          </p:cNvPr>
          <p:cNvSpPr/>
          <p:nvPr/>
        </p:nvSpPr>
        <p:spPr>
          <a:xfrm rot="18825596">
            <a:off x="4377942" y="802312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4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C3BB78-5989-0306-BD00-185BF84F49D9}"/>
              </a:ext>
            </a:extLst>
          </p:cNvPr>
          <p:cNvSpPr txBox="1"/>
          <p:nvPr/>
        </p:nvSpPr>
        <p:spPr>
          <a:xfrm>
            <a:off x="-27724" y="1755256"/>
            <a:ext cx="2186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NT AUTHORITY\SYSTEM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30" name="Стрелка: штриховая вправо 29">
            <a:extLst>
              <a:ext uri="{FF2B5EF4-FFF2-40B4-BE49-F238E27FC236}">
                <a16:creationId xmlns:a16="http://schemas.microsoft.com/office/drawing/2014/main" id="{6B608DCF-DC38-1AB4-24F9-DACE22AB3D14}"/>
              </a:ext>
            </a:extLst>
          </p:cNvPr>
          <p:cNvSpPr/>
          <p:nvPr/>
        </p:nvSpPr>
        <p:spPr>
          <a:xfrm>
            <a:off x="2403804" y="1278026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42D3FA-C5E7-59A6-896F-1EA9075960B2}"/>
              </a:ext>
            </a:extLst>
          </p:cNvPr>
          <p:cNvSpPr txBox="1"/>
          <p:nvPr/>
        </p:nvSpPr>
        <p:spPr>
          <a:xfrm>
            <a:off x="1895148" y="960165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Delete C:\abc\1.txt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860410-ABA2-8353-10E6-028C10499E86}"/>
              </a:ext>
            </a:extLst>
          </p:cNvPr>
          <p:cNvSpPr txBox="1"/>
          <p:nvPr/>
        </p:nvSpPr>
        <p:spPr>
          <a:xfrm>
            <a:off x="3702711" y="1799938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C:\abc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8FBFAF-1E16-70B4-3C6D-507C36307D85}"/>
              </a:ext>
            </a:extLst>
          </p:cNvPr>
          <p:cNvSpPr txBox="1"/>
          <p:nvPr/>
        </p:nvSpPr>
        <p:spPr>
          <a:xfrm>
            <a:off x="5087430" y="693791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1.txt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34" name="Стрелка: штриховая вправо 33">
            <a:extLst>
              <a:ext uri="{FF2B5EF4-FFF2-40B4-BE49-F238E27FC236}">
                <a16:creationId xmlns:a16="http://schemas.microsoft.com/office/drawing/2014/main" id="{B45266B9-EFF6-FFF7-9489-BF44C1DB201D}"/>
              </a:ext>
            </a:extLst>
          </p:cNvPr>
          <p:cNvSpPr/>
          <p:nvPr/>
        </p:nvSpPr>
        <p:spPr>
          <a:xfrm>
            <a:off x="5005681" y="1304555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штриховая вправо 34">
            <a:extLst>
              <a:ext uri="{FF2B5EF4-FFF2-40B4-BE49-F238E27FC236}">
                <a16:creationId xmlns:a16="http://schemas.microsoft.com/office/drawing/2014/main" id="{D0EFA265-E164-A9E6-588A-5D4F81E12359}"/>
              </a:ext>
            </a:extLst>
          </p:cNvPr>
          <p:cNvSpPr/>
          <p:nvPr/>
        </p:nvSpPr>
        <p:spPr>
          <a:xfrm>
            <a:off x="7628304" y="1293363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: штриховая вправо 35">
            <a:extLst>
              <a:ext uri="{FF2B5EF4-FFF2-40B4-BE49-F238E27FC236}">
                <a16:creationId xmlns:a16="http://schemas.microsoft.com/office/drawing/2014/main" id="{DF31D99C-B8A2-CBFE-FDD9-190764521B3E}"/>
              </a:ext>
            </a:extLst>
          </p:cNvPr>
          <p:cNvSpPr/>
          <p:nvPr/>
        </p:nvSpPr>
        <p:spPr>
          <a:xfrm rot="5400000">
            <a:off x="9273091" y="2444649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штриховая вправо 37">
            <a:extLst>
              <a:ext uri="{FF2B5EF4-FFF2-40B4-BE49-F238E27FC236}">
                <a16:creationId xmlns:a16="http://schemas.microsoft.com/office/drawing/2014/main" id="{2D005754-5079-DD46-956C-5BFE59445A75}"/>
              </a:ext>
            </a:extLst>
          </p:cNvPr>
          <p:cNvSpPr/>
          <p:nvPr/>
        </p:nvSpPr>
        <p:spPr>
          <a:xfrm rot="10800000">
            <a:off x="6676240" y="3371139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9A8AE52-C8B8-0A02-F585-DD00D6EE47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87430" y="3186988"/>
            <a:ext cx="640513" cy="640513"/>
          </a:xfrm>
          <a:prstGeom prst="rect">
            <a:avLst/>
          </a:prstGeom>
        </p:spPr>
      </p:pic>
      <p:sp>
        <p:nvSpPr>
          <p:cNvPr id="40" name="Стрелка: штриховая вправо 39">
            <a:extLst>
              <a:ext uri="{FF2B5EF4-FFF2-40B4-BE49-F238E27FC236}">
                <a16:creationId xmlns:a16="http://schemas.microsoft.com/office/drawing/2014/main" id="{B5A919DF-21EE-1229-9246-61F779DCE661}"/>
              </a:ext>
            </a:extLst>
          </p:cNvPr>
          <p:cNvSpPr/>
          <p:nvPr/>
        </p:nvSpPr>
        <p:spPr>
          <a:xfrm rot="10800000">
            <a:off x="3272956" y="3399134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63D3B53-9923-6A87-D8A1-73C8B02303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273" y="2832972"/>
            <a:ext cx="2021530" cy="134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6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2B9EE-29D0-9E3D-60EE-0A2DF71FF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54EAF06-E94F-02D7-85D8-A59763027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035062"/>
            <a:ext cx="11157954" cy="837186"/>
          </a:xfrm>
        </p:spPr>
        <p:txBody>
          <a:bodyPr>
            <a:normAutofit fontScale="90000"/>
          </a:bodyPr>
          <a:lstStyle/>
          <a:p>
            <a:r>
              <a:rPr lang="ru-RU" dirty="0"/>
              <a:t>Обнаружение уязвимости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77B9C76-1911-8D82-90CB-C6495D17BE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221" y="5124771"/>
            <a:ext cx="5391150" cy="635573"/>
          </a:xfrm>
        </p:spPr>
        <p:txBody>
          <a:bodyPr/>
          <a:lstStyle/>
          <a:p>
            <a:r>
              <a:rPr lang="en-US" dirty="0">
                <a:latin typeface="TT Interfaces" panose="02000503020000020004" pitchFamily="2" charset="0"/>
              </a:rPr>
              <a:t>Process Monitor</a:t>
            </a:r>
            <a:r>
              <a:rPr lang="ru-RU" dirty="0">
                <a:latin typeface="TT Interfaces" panose="02000503020000020004" pitchFamily="2" charset="0"/>
              </a:rPr>
              <a:t> как инструмент поиска</a:t>
            </a:r>
          </a:p>
          <a:p>
            <a:r>
              <a:rPr lang="ru-RU" dirty="0">
                <a:latin typeface="TT Interfaces" panose="02000503020000020004" pitchFamily="2" charset="0"/>
              </a:rPr>
              <a:t>Варианты триггера</a:t>
            </a:r>
            <a:endParaRPr lang="en-US" dirty="0">
              <a:latin typeface="TT Interfaces" panose="02000503020000020004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16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03C3D-7B46-1870-E5D1-49D0E6593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F89A2934-D124-4929-6945-95E880BB9C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Обнаружение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8252379-884F-DC1D-44B3-7A874ADD3E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ProcessName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 of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 ID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4895B02-0F88-6144-64CB-15B81CC13C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6607" y="4803836"/>
            <a:ext cx="2840944" cy="1164257"/>
          </a:xfrm>
        </p:spPr>
        <p:txBody>
          <a:bodyPr/>
          <a:lstStyle/>
          <a:p>
            <a:r>
              <a:rPr lang="ru-RU" sz="1600" dirty="0"/>
              <a:t>Включение</a:t>
            </a:r>
          </a:p>
          <a:p>
            <a:endParaRPr lang="ru-RU" sz="1600" dirty="0"/>
          </a:p>
          <a:p>
            <a:r>
              <a:rPr lang="en-US" sz="1600" dirty="0"/>
              <a:t>Options -&gt; Select Columns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84647D-B26F-05DE-2C76-8E967FBEDC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6950" b="16950"/>
          <a:stretch/>
        </p:blipFill>
        <p:spPr>
          <a:xfrm>
            <a:off x="4252913" y="1123950"/>
            <a:ext cx="7599362" cy="5184775"/>
          </a:xfrm>
          <a:effectLst>
            <a:glow rad="254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58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42944-A3DC-5001-5696-6EF81C86C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:a16="http://schemas.microsoft.com/office/drawing/2014/main" id="{EFB14E75-5AF1-D1DF-8B81-4BEA627AC6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86977" y="1829182"/>
            <a:ext cx="5269462" cy="46941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Определение </a:t>
            </a:r>
            <a:endParaRPr lang="en-US" dirty="0"/>
          </a:p>
          <a:p>
            <a:r>
              <a:rPr lang="en-US" dirty="0"/>
              <a:t>	</a:t>
            </a:r>
            <a:r>
              <a:rPr lang="ru-RU" dirty="0"/>
              <a:t>операции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896E067-6A82-08CE-9A83-24CF321177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145" y="4994092"/>
            <a:ext cx="4420377" cy="549865"/>
          </a:xfrm>
        </p:spPr>
        <p:txBody>
          <a:bodyPr/>
          <a:lstStyle/>
          <a:p>
            <a:r>
              <a:rPr lang="ru-RU" dirty="0"/>
              <a:t>2. Определение </a:t>
            </a:r>
            <a:r>
              <a:rPr lang="en-US" dirty="0"/>
              <a:t>IL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89152D-432F-2258-8855-5788312013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3" b="53"/>
          <a:stretch>
            <a:fillRect/>
          </a:stretch>
        </p:blipFill>
        <p:spPr>
          <a:xfrm>
            <a:off x="334963" y="1014413"/>
            <a:ext cx="7884331" cy="3394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2BDB04-0ADD-467C-ECA2-F6619AC597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3935" b="3935"/>
          <a:stretch>
            <a:fillRect/>
          </a:stretch>
        </p:blipFill>
        <p:spPr>
          <a:xfrm>
            <a:off x="5129522" y="3820886"/>
            <a:ext cx="6727516" cy="289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1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B624C-0319-0D6E-C126-37906A8A5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DCB60259-A286-76F9-722A-A4A929997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35654" y="2562008"/>
            <a:ext cx="2144613" cy="1155799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ru-RU" sz="1600" dirty="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Массовое </a:t>
            </a:r>
            <a:r>
              <a:rPr lang="ru-RU" sz="1600" dirty="0" err="1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инстанцирование</a:t>
            </a:r>
            <a:r>
              <a:rPr lang="ru-RU" sz="1600" dirty="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600" dirty="0">
              <a:solidFill>
                <a:srgbClr val="FFFF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ru-RU" sz="1600" dirty="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-объектов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2" name="Текст 14">
            <a:extLst>
              <a:ext uri="{FF2B5EF4-FFF2-40B4-BE49-F238E27FC236}">
                <a16:creationId xmlns:a16="http://schemas.microsoft.com/office/drawing/2014/main" id="{A1C08B16-3FD4-6D19-B949-5DD255528783}"/>
              </a:ext>
            </a:extLst>
          </p:cNvPr>
          <p:cNvSpPr txBox="1">
            <a:spLocks/>
          </p:cNvSpPr>
          <p:nvPr/>
        </p:nvSpPr>
        <p:spPr>
          <a:xfrm>
            <a:off x="365841" y="822142"/>
            <a:ext cx="4420377" cy="5498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Neue Machin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Триггер операции</a:t>
            </a:r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id="{1BCA66D3-B808-9B59-A9CF-0D3E5AE56D58}"/>
              </a:ext>
            </a:extLst>
          </p:cNvPr>
          <p:cNvSpPr txBox="1">
            <a:spLocks/>
          </p:cNvSpPr>
          <p:nvPr/>
        </p:nvSpPr>
        <p:spPr>
          <a:xfrm>
            <a:off x="365841" y="2562008"/>
            <a:ext cx="2144613" cy="1155799"/>
          </a:xfrm>
          <a:prstGeom prst="roundRect">
            <a:avLst/>
          </a:prstGeom>
          <a:solidFill>
            <a:srgbClr val="7030A0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Отправка 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IOCTL 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 драйвер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47F901D3-A209-4322-9E74-ECF55BB1BE7E}"/>
              </a:ext>
            </a:extLst>
          </p:cNvPr>
          <p:cNvSpPr txBox="1">
            <a:spLocks/>
          </p:cNvSpPr>
          <p:nvPr/>
        </p:nvSpPr>
        <p:spPr>
          <a:xfrm>
            <a:off x="6705468" y="2562008"/>
            <a:ext cx="2144613" cy="1155799"/>
          </a:xfrm>
          <a:prstGeom prst="roundRect">
            <a:avLst/>
          </a:prstGeom>
          <a:solidFill>
            <a:srgbClr val="7030A0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Установка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Пакетов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MSI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Текст 12">
            <a:extLst>
              <a:ext uri="{FF2B5EF4-FFF2-40B4-BE49-F238E27FC236}">
                <a16:creationId xmlns:a16="http://schemas.microsoft.com/office/drawing/2014/main" id="{865FFCE1-EEB9-1465-B844-9D897A304597}"/>
              </a:ext>
            </a:extLst>
          </p:cNvPr>
          <p:cNvSpPr txBox="1">
            <a:spLocks/>
          </p:cNvSpPr>
          <p:nvPr/>
        </p:nvSpPr>
        <p:spPr>
          <a:xfrm>
            <a:off x="9681546" y="2562008"/>
            <a:ext cx="2144613" cy="1155799"/>
          </a:xfrm>
          <a:prstGeom prst="roundRect">
            <a:avLst/>
          </a:prstGeom>
          <a:solidFill>
            <a:srgbClr val="7030A0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FFFFF"/>
                </a:solidFill>
              </a:rPr>
              <a:t>GUI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RPC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ALPC</a:t>
            </a:r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id="{EE33FA10-7237-63C2-35D8-5449CFD588AE}"/>
              </a:ext>
            </a:extLst>
          </p:cNvPr>
          <p:cNvSpPr txBox="1">
            <a:spLocks/>
          </p:cNvSpPr>
          <p:nvPr/>
        </p:nvSpPr>
        <p:spPr>
          <a:xfrm>
            <a:off x="4112012" y="5841847"/>
            <a:ext cx="3967975" cy="388021"/>
          </a:xfrm>
          <a:prstGeom prst="roundRect">
            <a:avLst/>
          </a:prstGeom>
          <a:solidFill>
            <a:srgbClr val="FF4239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FFFFF"/>
                </a:solidFill>
              </a:rPr>
              <a:t>Process Monitor</a:t>
            </a:r>
          </a:p>
        </p:txBody>
      </p:sp>
      <p:cxnSp>
        <p:nvCxnSpPr>
          <p:cNvPr id="38" name="Соединитель: изогнутый 37">
            <a:extLst>
              <a:ext uri="{FF2B5EF4-FFF2-40B4-BE49-F238E27FC236}">
                <a16:creationId xmlns:a16="http://schemas.microsoft.com/office/drawing/2014/main" id="{813CCC92-11DA-06BB-C27E-0CA242451F33}"/>
              </a:ext>
            </a:extLst>
          </p:cNvPr>
          <p:cNvCxnSpPr/>
          <p:nvPr/>
        </p:nvCxnSpPr>
        <p:spPr>
          <a:xfrm rot="5400000" flipV="1">
            <a:off x="1808640" y="3865320"/>
            <a:ext cx="2160000" cy="2160000"/>
          </a:xfrm>
          <a:prstGeom prst="curvedConnector2">
            <a:avLst/>
          </a:prstGeom>
          <a:solidFill>
            <a:srgbClr val="000000">
              <a:alpha val="5000"/>
            </a:srgbClr>
          </a:solidFill>
          <a:ln w="90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: изогнутый 39">
            <a:extLst>
              <a:ext uri="{FF2B5EF4-FFF2-40B4-BE49-F238E27FC236}">
                <a16:creationId xmlns:a16="http://schemas.microsoft.com/office/drawing/2014/main" id="{5B070A45-746D-6773-E214-E2B637307CC7}"/>
              </a:ext>
            </a:extLst>
          </p:cNvPr>
          <p:cNvCxnSpPr/>
          <p:nvPr/>
        </p:nvCxnSpPr>
        <p:spPr>
          <a:xfrm rot="5400000">
            <a:off x="8694720" y="3903120"/>
            <a:ext cx="1800000" cy="2340000"/>
          </a:xfrm>
          <a:prstGeom prst="curvedConnector2">
            <a:avLst/>
          </a:prstGeom>
          <a:solidFill>
            <a:srgbClr val="000000">
              <a:alpha val="5000"/>
            </a:srgbClr>
          </a:solidFill>
          <a:ln w="90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FA8B458-4266-DE9D-9FEA-C9CC6104E6AD}"/>
              </a:ext>
            </a:extLst>
          </p:cNvPr>
          <p:cNvCxnSpPr/>
          <p:nvPr/>
        </p:nvCxnSpPr>
        <p:spPr>
          <a:xfrm rot="7115915">
            <a:off x="6262397" y="4786380"/>
            <a:ext cx="216000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90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4CA7BF9D-C091-527E-1E4A-C07C4FF33B04}"/>
              </a:ext>
            </a:extLst>
          </p:cNvPr>
          <p:cNvCxnSpPr/>
          <p:nvPr/>
        </p:nvCxnSpPr>
        <p:spPr>
          <a:xfrm rot="4523338">
            <a:off x="3862769" y="4736700"/>
            <a:ext cx="198000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90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53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EB8D8-9A15-0395-94B1-71B97D902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89BD1AB-19C3-4703-53D6-3EA39F8B8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035062"/>
            <a:ext cx="11157954" cy="837186"/>
          </a:xfrm>
        </p:spPr>
        <p:txBody>
          <a:bodyPr>
            <a:normAutofit fontScale="90000"/>
          </a:bodyPr>
          <a:lstStyle/>
          <a:p>
            <a:r>
              <a:rPr lang="en-US" dirty="0"/>
              <a:t>Arbitrary File Delete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CCE4294-0D43-164B-5E48-4D51160CB6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221" y="5124771"/>
            <a:ext cx="5391150" cy="635573"/>
          </a:xfrm>
        </p:spPr>
        <p:txBody>
          <a:bodyPr/>
          <a:lstStyle/>
          <a:p>
            <a:r>
              <a:rPr lang="ru-RU" dirty="0">
                <a:latin typeface="TT Interfaces" panose="02000503020000020004" pitchFamily="2" charset="0"/>
              </a:rPr>
              <a:t>Злоупотребление </a:t>
            </a:r>
            <a:r>
              <a:rPr lang="en-US" dirty="0">
                <a:latin typeface="TT Interfaces" panose="02000503020000020004" pitchFamily="2" charset="0"/>
              </a:rPr>
              <a:t>AV</a:t>
            </a:r>
            <a:endParaRPr lang="ru-RU" dirty="0">
              <a:latin typeface="TT Interfaces" panose="02000503020000020004" pitchFamily="2" charset="0"/>
            </a:endParaRPr>
          </a:p>
          <a:p>
            <a:r>
              <a:rPr lang="ru-RU" dirty="0">
                <a:latin typeface="TT Interfaces" panose="02000503020000020004" pitchFamily="2" charset="0"/>
              </a:rPr>
              <a:t>Как крутить до </a:t>
            </a:r>
            <a:r>
              <a:rPr lang="en-US" dirty="0" err="1">
                <a:latin typeface="TT Interfaces" panose="02000503020000020004" pitchFamily="2" charset="0"/>
              </a:rPr>
              <a:t>EoP</a:t>
            </a:r>
            <a:endParaRPr lang="en-US" dirty="0">
              <a:latin typeface="TT Interfaces" panose="02000503020000020004" pitchFamily="2" charset="0"/>
            </a:endParaRPr>
          </a:p>
          <a:p>
            <a:r>
              <a:rPr lang="en-US" dirty="0">
                <a:latin typeface="TT Interfaces" panose="02000503020000020004" pitchFamily="2" charset="0"/>
              </a:rPr>
              <a:t>CVE</a:t>
            </a:r>
            <a:endParaRPr lang="ru-RU" dirty="0">
              <a:latin typeface="TT Interfaces" panose="02000503020000020004" pitchFamily="2" charset="0"/>
            </a:endParaRPr>
          </a:p>
          <a:p>
            <a:endParaRPr lang="en-US" dirty="0">
              <a:latin typeface="TT Interfaces" panose="02000503020000020004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667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2F488-D32F-1AD4-FEF9-D40FC35BA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C51A8D7-BE52-CD48-B6E9-3CA7ACF81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17" y="990200"/>
            <a:ext cx="640514" cy="6405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17696D-B15D-4B15-4179-018D0B2DE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372" y="4969599"/>
            <a:ext cx="640514" cy="640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E932B6-5D50-9821-853A-453BBF652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432" y="1214485"/>
            <a:ext cx="640513" cy="6405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06477D-1D46-9380-FB00-7C89D3B095BB}"/>
              </a:ext>
            </a:extLst>
          </p:cNvPr>
          <p:cNvSpPr txBox="1"/>
          <p:nvPr/>
        </p:nvSpPr>
        <p:spPr>
          <a:xfrm>
            <a:off x="7193706" y="3694261"/>
            <a:ext cx="4336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\Device\HardDiskVolume2\Windows\System\av.exe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A8A7A-2C97-EDAF-500C-4EC585ECD566}"/>
              </a:ext>
            </a:extLst>
          </p:cNvPr>
          <p:cNvSpPr txBox="1"/>
          <p:nvPr/>
        </p:nvSpPr>
        <p:spPr>
          <a:xfrm>
            <a:off x="5800036" y="5642735"/>
            <a:ext cx="12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T Interfaces" panose="02000503020000020004" pitchFamily="2" charset="0"/>
              </a:rPr>
              <a:t>\</a:t>
            </a:r>
            <a:r>
              <a:rPr lang="en-US" sz="1400" dirty="0">
                <a:latin typeface="TT Interfaces" panose="02000503020000020004" pitchFamily="2" charset="0"/>
              </a:rPr>
              <a:t>RPC Control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C7BF1AE-A8D4-CC29-E55E-CD920440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018" y="5042379"/>
            <a:ext cx="640514" cy="64051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274CDD7-D5A8-8702-CEB8-835514C48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028" y="2923687"/>
            <a:ext cx="640514" cy="64051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BCF77E7-DB89-3117-FE95-638398225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123" y="3101925"/>
            <a:ext cx="640513" cy="64051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93E2BA1-25A0-6872-6903-B8218EB85A55}"/>
              </a:ext>
            </a:extLst>
          </p:cNvPr>
          <p:cNvSpPr txBox="1"/>
          <p:nvPr/>
        </p:nvSpPr>
        <p:spPr>
          <a:xfrm>
            <a:off x="8166803" y="5729309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\RPC Control\Object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7116DDB-E016-0E07-3FEF-E0CD49229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180" y="5334795"/>
            <a:ext cx="430212" cy="4302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12390B6-F3CF-CB3C-D3E1-BAB4928ADCCF}"/>
              </a:ext>
            </a:extLst>
          </p:cNvPr>
          <p:cNvSpPr txBox="1"/>
          <p:nvPr/>
        </p:nvSpPr>
        <p:spPr>
          <a:xfrm>
            <a:off x="-27724" y="1755256"/>
            <a:ext cx="2186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NT AUTHORITY\SYSTEM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34" name="Стрелка: штриховая вправо 33">
            <a:extLst>
              <a:ext uri="{FF2B5EF4-FFF2-40B4-BE49-F238E27FC236}">
                <a16:creationId xmlns:a16="http://schemas.microsoft.com/office/drawing/2014/main" id="{E0D5447A-72F0-317E-AD4C-F81212D79483}"/>
              </a:ext>
            </a:extLst>
          </p:cNvPr>
          <p:cNvSpPr/>
          <p:nvPr/>
        </p:nvSpPr>
        <p:spPr>
          <a:xfrm rot="5400000">
            <a:off x="6131145" y="4310487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штриховая вправо 34">
            <a:extLst>
              <a:ext uri="{FF2B5EF4-FFF2-40B4-BE49-F238E27FC236}">
                <a16:creationId xmlns:a16="http://schemas.microsoft.com/office/drawing/2014/main" id="{57367B91-5168-79CB-05B3-592C204662EE}"/>
              </a:ext>
            </a:extLst>
          </p:cNvPr>
          <p:cNvSpPr/>
          <p:nvPr/>
        </p:nvSpPr>
        <p:spPr>
          <a:xfrm>
            <a:off x="7386195" y="5362636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3193D9-87D9-5A73-5B48-7D9ABD739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15" y="830031"/>
            <a:ext cx="1088529" cy="9699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AA8AB4C-AFA9-6E29-DB44-B28263752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233" y="1174831"/>
            <a:ext cx="465569" cy="464114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11DBDAE-2085-2F3D-1AAA-DC1FF2F8128D}"/>
              </a:ext>
            </a:extLst>
          </p:cNvPr>
          <p:cNvSpPr txBox="1"/>
          <p:nvPr/>
        </p:nvSpPr>
        <p:spPr>
          <a:xfrm>
            <a:off x="3162192" y="1815397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C:\abc\1.txt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BEA46C5-D0C7-3F0A-2FF6-EC394815C15D}"/>
              </a:ext>
            </a:extLst>
          </p:cNvPr>
          <p:cNvSpPr txBox="1"/>
          <p:nvPr/>
        </p:nvSpPr>
        <p:spPr>
          <a:xfrm>
            <a:off x="1938524" y="1364424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T Interfaces" panose="02000503020000020004" pitchFamily="2" charset="0"/>
              </a:rPr>
              <a:t>Сканируем….</a:t>
            </a:r>
          </a:p>
        </p:txBody>
      </p:sp>
      <p:sp>
        <p:nvSpPr>
          <p:cNvPr id="61" name="Стрелка: штриховая вправо 60">
            <a:extLst>
              <a:ext uri="{FF2B5EF4-FFF2-40B4-BE49-F238E27FC236}">
                <a16:creationId xmlns:a16="http://schemas.microsoft.com/office/drawing/2014/main" id="{AE674EB2-AEB3-8654-B96C-6AF4F6D7A43A}"/>
              </a:ext>
            </a:extLst>
          </p:cNvPr>
          <p:cNvSpPr/>
          <p:nvPr/>
        </p:nvSpPr>
        <p:spPr>
          <a:xfrm>
            <a:off x="2333634" y="1712327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C76381-B6A4-1B67-A714-71B30F897F58}"/>
              </a:ext>
            </a:extLst>
          </p:cNvPr>
          <p:cNvSpPr txBox="1"/>
          <p:nvPr/>
        </p:nvSpPr>
        <p:spPr>
          <a:xfrm>
            <a:off x="4844721" y="1221026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TT Interfaces" panose="02000503020000020004" pitchFamily="2" charset="0"/>
              </a:rPr>
              <a:t>Алерт</a:t>
            </a:r>
            <a:r>
              <a:rPr lang="ru-RU" sz="1400" dirty="0">
                <a:latin typeface="TT Interfaces" panose="02000503020000020004" pitchFamily="2" charset="0"/>
              </a:rPr>
              <a:t>!</a:t>
            </a:r>
            <a:endParaRPr lang="en-US" sz="1400" dirty="0">
              <a:latin typeface="TT Interfaces" panose="02000503020000020004" pitchFamily="2" charset="0"/>
            </a:endParaRPr>
          </a:p>
        </p:txBody>
      </p:sp>
      <p:sp>
        <p:nvSpPr>
          <p:cNvPr id="63" name="Стрелка: штриховая вправо 62">
            <a:extLst>
              <a:ext uri="{FF2B5EF4-FFF2-40B4-BE49-F238E27FC236}">
                <a16:creationId xmlns:a16="http://schemas.microsoft.com/office/drawing/2014/main" id="{37D31EC4-CFAF-1801-4C77-AD9408841F6C}"/>
              </a:ext>
            </a:extLst>
          </p:cNvPr>
          <p:cNvSpPr/>
          <p:nvPr/>
        </p:nvSpPr>
        <p:spPr>
          <a:xfrm>
            <a:off x="4800981" y="1712327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6B9B8B4-ECE0-C738-01C9-2697E02C3055}"/>
              </a:ext>
            </a:extLst>
          </p:cNvPr>
          <p:cNvSpPr txBox="1"/>
          <p:nvPr/>
        </p:nvSpPr>
        <p:spPr>
          <a:xfrm>
            <a:off x="202283" y="2511204"/>
            <a:ext cx="41024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>
                <a:latin typeface="TT Interfaces" panose="02000503020000020004" pitchFamily="2" charset="0"/>
              </a:rPr>
              <a:t>Определение нового </a:t>
            </a:r>
            <a:r>
              <a:rPr lang="en-US" sz="1400" dirty="0">
                <a:solidFill>
                  <a:srgbClr val="121212"/>
                </a:solidFill>
                <a:latin typeface="TT Interfaces" panose="02000503020000020004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last access timestamp</a:t>
            </a:r>
            <a:endParaRPr lang="en-US" sz="1400" dirty="0">
              <a:solidFill>
                <a:srgbClr val="121212"/>
              </a:solidFill>
              <a:latin typeface="TT Interfaces" panose="02000503020000020004" pitchFamily="2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latin typeface="TT Interfaces" panose="02000503020000020004" pitchFamily="2" charset="0"/>
              </a:rPr>
              <a:t>Удаление</a:t>
            </a:r>
            <a:r>
              <a:rPr lang="en-US" sz="1400" dirty="0">
                <a:latin typeface="TT Interfaces" panose="02000503020000020004" pitchFamily="2" charset="0"/>
              </a:rPr>
              <a:t> C:\abc\1.txt</a:t>
            </a:r>
          </a:p>
          <a:p>
            <a:pPr marL="342900" indent="-342900">
              <a:buAutoNum type="arabicPeriod"/>
            </a:pPr>
            <a:r>
              <a:rPr lang="en-US" sz="1400" dirty="0" err="1">
                <a:latin typeface="TT Interfaces" panose="02000503020000020004" pitchFamily="2" charset="0"/>
              </a:rPr>
              <a:t>mklink</a:t>
            </a:r>
            <a:r>
              <a:rPr lang="en-US" sz="1400" dirty="0">
                <a:latin typeface="TT Interfaces" panose="02000503020000020004" pitchFamily="2" charset="0"/>
              </a:rPr>
              <a:t> /J \RPC Control C:\abc</a:t>
            </a:r>
          </a:p>
          <a:p>
            <a:pPr marL="342900" indent="-342900">
              <a:buAutoNum type="arabicPeriod"/>
            </a:pPr>
            <a:r>
              <a:rPr lang="en-US" sz="1400" dirty="0" err="1">
                <a:latin typeface="TT Interfaces" panose="02000503020000020004" pitchFamily="2" charset="0"/>
              </a:rPr>
              <a:t>mklink</a:t>
            </a:r>
            <a:r>
              <a:rPr lang="en-US" sz="1400" dirty="0">
                <a:latin typeface="TT Interfaces" panose="02000503020000020004" pitchFamily="2" charset="0"/>
              </a:rPr>
              <a:t> \RPC Control\1.txt \Device\...\av.exe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6316F753-A8C4-CDF2-1F59-A8D1D6B496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165" y="3685626"/>
            <a:ext cx="2920093" cy="292009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EB8AD471-0A18-B874-ADF4-C33E53D28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32" y="1049787"/>
            <a:ext cx="1088529" cy="969907"/>
          </a:xfrm>
          <a:prstGeom prst="rect">
            <a:avLst/>
          </a:prstGeom>
        </p:spPr>
      </p:pic>
      <p:sp>
        <p:nvSpPr>
          <p:cNvPr id="72" name="Стрелка: штриховая вправо 71">
            <a:extLst>
              <a:ext uri="{FF2B5EF4-FFF2-40B4-BE49-F238E27FC236}">
                <a16:creationId xmlns:a16="http://schemas.microsoft.com/office/drawing/2014/main" id="{57E93D9B-7938-B74E-2A20-383594D4B0A6}"/>
              </a:ext>
            </a:extLst>
          </p:cNvPr>
          <p:cNvSpPr/>
          <p:nvPr/>
        </p:nvSpPr>
        <p:spPr>
          <a:xfrm rot="5400000">
            <a:off x="6177739" y="2299463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7E72F71-F166-346D-328C-CA7FFCBDC930}"/>
              </a:ext>
            </a:extLst>
          </p:cNvPr>
          <p:cNvSpPr txBox="1"/>
          <p:nvPr/>
        </p:nvSpPr>
        <p:spPr>
          <a:xfrm>
            <a:off x="5630611" y="2293950"/>
            <a:ext cx="2055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T Interfaces" panose="02000503020000020004" pitchFamily="2" charset="0"/>
              </a:rPr>
              <a:t>Снести</a:t>
            </a:r>
            <a:r>
              <a:rPr lang="en-US" sz="1400" dirty="0">
                <a:latin typeface="TT Interfaces" panose="02000503020000020004" pitchFamily="2" charset="0"/>
              </a:rPr>
              <a:t> </a:t>
            </a:r>
            <a:r>
              <a:rPr lang="ru-RU" sz="1400" dirty="0">
                <a:latin typeface="TT Interfaces" panose="02000503020000020004" pitchFamily="2" charset="0"/>
              </a:rPr>
              <a:t>        </a:t>
            </a:r>
            <a:r>
              <a:rPr lang="en-US" sz="1400" dirty="0">
                <a:latin typeface="TT Interfaces" panose="02000503020000020004" pitchFamily="2" charset="0"/>
              </a:rPr>
              <a:t>C:\abc\1.txt</a:t>
            </a: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D23F0353-CE6B-0169-4AC1-3AB40E024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60784"/>
            <a:ext cx="640514" cy="640514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3A0F477B-EE9B-74EE-F806-337321ED41DC}"/>
              </a:ext>
            </a:extLst>
          </p:cNvPr>
          <p:cNvSpPr txBox="1"/>
          <p:nvPr/>
        </p:nvSpPr>
        <p:spPr>
          <a:xfrm>
            <a:off x="6025475" y="3685981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C:\abc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522C426-9233-F4E1-693B-643FE80C76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6257" y="3108539"/>
            <a:ext cx="539872" cy="539872"/>
          </a:xfrm>
          <a:prstGeom prst="rect">
            <a:avLst/>
          </a:prstGeom>
        </p:spPr>
      </p:pic>
      <p:sp>
        <p:nvSpPr>
          <p:cNvPr id="79" name="Стрелка: штриховая вправо 78">
            <a:extLst>
              <a:ext uri="{FF2B5EF4-FFF2-40B4-BE49-F238E27FC236}">
                <a16:creationId xmlns:a16="http://schemas.microsoft.com/office/drawing/2014/main" id="{8820A97C-CD69-05B3-6694-A1B46F82AEF9}"/>
              </a:ext>
            </a:extLst>
          </p:cNvPr>
          <p:cNvSpPr/>
          <p:nvPr/>
        </p:nvSpPr>
        <p:spPr>
          <a:xfrm rot="16200000">
            <a:off x="8675098" y="4250574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71E15B0-92A0-A57C-421D-F879937580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6803" y="688546"/>
            <a:ext cx="2029394" cy="1243822"/>
          </a:xfrm>
          <a:prstGeom prst="rect">
            <a:avLst/>
          </a:prstGeom>
        </p:spPr>
      </p:pic>
      <p:sp>
        <p:nvSpPr>
          <p:cNvPr id="82" name="Стрелка: штриховая вправо 81">
            <a:extLst>
              <a:ext uri="{FF2B5EF4-FFF2-40B4-BE49-F238E27FC236}">
                <a16:creationId xmlns:a16="http://schemas.microsoft.com/office/drawing/2014/main" id="{FA65597C-F279-A8DC-2F38-1493C405BC6B}"/>
              </a:ext>
            </a:extLst>
          </p:cNvPr>
          <p:cNvSpPr/>
          <p:nvPr/>
        </p:nvSpPr>
        <p:spPr>
          <a:xfrm rot="16200000">
            <a:off x="8655448" y="2290531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262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FCF19-B29A-DE9F-3AA1-B77B06390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:a16="http://schemas.microsoft.com/office/drawing/2014/main" id="{15AA596E-9DFB-3AEE-7F8B-6AB2C5FA54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0902" y="3643312"/>
            <a:ext cx="3508753" cy="469410"/>
          </a:xfrm>
        </p:spPr>
        <p:txBody>
          <a:bodyPr/>
          <a:lstStyle/>
          <a:p>
            <a:r>
              <a:rPr lang="ru-RU" dirty="0"/>
              <a:t>Запись </a:t>
            </a:r>
            <a:r>
              <a:rPr lang="en-US" dirty="0"/>
              <a:t>DLL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0D7D34D-6898-9045-1BCC-60D33E429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6619" y="4331899"/>
            <a:ext cx="3508753" cy="9284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order hijacking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DLL Redirection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….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0ED7EAE8-4AC3-4921-4C07-8791813291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2180" y="5411130"/>
            <a:ext cx="2914423" cy="610218"/>
          </a:xfrm>
        </p:spPr>
        <p:txBody>
          <a:bodyPr/>
          <a:lstStyle/>
          <a:p>
            <a:r>
              <a:rPr lang="ru-RU" dirty="0"/>
              <a:t> Более общий кейс, нужно исследовать каждое приложение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E6B9BB4A-9F6A-96AB-5C99-1D27A228D3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5852" y="3643313"/>
            <a:ext cx="5840962" cy="549865"/>
          </a:xfrm>
        </p:spPr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 Installer Rollback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B4F9ABDC-9C83-A191-4D8E-2D8F4EA1C4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Удаление </a:t>
            </a:r>
            <a:r>
              <a:rPr lang="en-US" dirty="0"/>
              <a:t>C:\Config.msi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Запись вредоносных файлов для </a:t>
            </a:r>
            <a:r>
              <a:rPr lang="en-US" dirty="0"/>
              <a:t>MSI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Включение функционала отката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6A84D4BF-BAD2-3071-EB0A-1BDBC10E30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1413" y="5423188"/>
            <a:ext cx="3508753" cy="610217"/>
          </a:xfrm>
        </p:spPr>
        <p:txBody>
          <a:bodyPr/>
          <a:lstStyle/>
          <a:p>
            <a:r>
              <a:rPr lang="ru-RU" dirty="0"/>
              <a:t>Универсальный вариант</a:t>
            </a:r>
          </a:p>
          <a:p>
            <a:r>
              <a:rPr lang="ru-RU" dirty="0"/>
              <a:t>		</a:t>
            </a:r>
            <a:r>
              <a:rPr lang="en-US" dirty="0"/>
              <a:t>                              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</a:t>
            </a:r>
            <a:endParaRPr lang="ru-RU" dirty="0"/>
          </a:p>
          <a:p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9A9EB0-C054-961C-93BA-E82E740A35F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tretch/>
        </p:blipFill>
        <p:spPr>
          <a:xfrm>
            <a:off x="605747" y="861702"/>
            <a:ext cx="10349587" cy="2630830"/>
          </a:xfrm>
        </p:spPr>
      </p:pic>
      <p:sp>
        <p:nvSpPr>
          <p:cNvPr id="22" name="Текст 16">
            <a:extLst>
              <a:ext uri="{FF2B5EF4-FFF2-40B4-BE49-F238E27FC236}">
                <a16:creationId xmlns:a16="http://schemas.microsoft.com/office/drawing/2014/main" id="{86BB6D6A-34AC-3F7D-B2A4-E660B0E46C7D}"/>
              </a:ext>
            </a:extLst>
          </p:cNvPr>
          <p:cNvSpPr txBox="1">
            <a:spLocks/>
          </p:cNvSpPr>
          <p:nvPr/>
        </p:nvSpPr>
        <p:spPr>
          <a:xfrm>
            <a:off x="10194247" y="5728296"/>
            <a:ext cx="1872567" cy="1012371"/>
          </a:xfrm>
          <a:prstGeom prst="roundRect">
            <a:avLst/>
          </a:prstGeom>
          <a:solidFill>
            <a:srgbClr val="FF4239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CVE-2023-27470</a:t>
            </a:r>
            <a:endParaRPr lang="en-US" sz="1400" dirty="0"/>
          </a:p>
          <a:p>
            <a:r>
              <a:rPr lang="en-US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CVE-2023-20178</a:t>
            </a:r>
            <a:endParaRPr lang="en-US" sz="1400" dirty="0"/>
          </a:p>
          <a:p>
            <a:r>
              <a:rPr lang="en-US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CVE-2022-30206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7139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00E68-C386-F9B2-C552-C34C52C77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E0EAA34-F31C-F576-5596-12394FBA1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Знакомство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32DE642-E013-884F-E8F9-C6F4706367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401" y="1824594"/>
            <a:ext cx="3508753" cy="9284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Пишу на </a:t>
            </a:r>
            <a:r>
              <a:rPr lang="en-US" sz="1600" dirty="0"/>
              <a:t>][, Habr, Medium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Релизы на </a:t>
            </a:r>
            <a:r>
              <a:rPr lang="en-US" sz="1600" dirty="0"/>
              <a:t>github.com/</a:t>
            </a:r>
            <a:r>
              <a:rPr lang="en-US" sz="1600" dirty="0" err="1"/>
              <a:t>MzHmO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Веду </a:t>
            </a:r>
            <a:r>
              <a:rPr lang="en-US" sz="1600" dirty="0"/>
              <a:t>CICADA8 Research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Выступаю на </a:t>
            </a:r>
            <a:r>
              <a:rPr lang="ru-RU" sz="1600" dirty="0" err="1"/>
              <a:t>конфах</a:t>
            </a:r>
            <a:endParaRPr lang="ru-RU" sz="160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3D6B8E2-748F-ABC0-6DFE-1B28DE2092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401" y="5057926"/>
            <a:ext cx="2010998" cy="1250799"/>
          </a:xfrm>
        </p:spPr>
        <p:txBody>
          <a:bodyPr/>
          <a:lstStyle/>
          <a:p>
            <a:r>
              <a:rPr lang="ru-RU" sz="1600" dirty="0"/>
              <a:t>А еще бегаю, учусь в институте и в прошлой жизни был космонавтом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A49C92-0B7B-260F-B794-158A7AD299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4255" b="24255"/>
          <a:stretch/>
        </p:blipFill>
        <p:spPr/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2B2DEA-A1F8-30EC-B002-9F7504CDF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322" y="6496186"/>
            <a:ext cx="319847" cy="3003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392319-AD5E-D230-C65F-3730AAC1658B}"/>
              </a:ext>
            </a:extLst>
          </p:cNvPr>
          <p:cNvSpPr txBox="1"/>
          <p:nvPr/>
        </p:nvSpPr>
        <p:spPr>
          <a:xfrm>
            <a:off x="10135968" y="6461691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T Interfaces" panose="02000503020000020004"/>
              </a:rPr>
              <a:t>@Michaelzhm</a:t>
            </a:r>
          </a:p>
        </p:txBody>
      </p:sp>
    </p:spTree>
    <p:extLst>
      <p:ext uri="{BB962C8B-B14F-4D97-AF65-F5344CB8AC3E}">
        <p14:creationId xmlns:p14="http://schemas.microsoft.com/office/powerpoint/2010/main" val="3513695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54D8C-B6F0-0813-90FD-52B1D3CCD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9480762-22B0-5760-B68C-04E464764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625" y="835997"/>
            <a:ext cx="11157954" cy="3027085"/>
          </a:xfrm>
        </p:spPr>
        <p:txBody>
          <a:bodyPr>
            <a:normAutofit/>
            <a:scene3d>
              <a:camera prst="perspectiveRelaxedModerately">
                <a:rot lat="19790629" lon="0" rev="0"/>
              </a:camera>
              <a:lightRig rig="threePt" dir="t"/>
            </a:scene3d>
          </a:bodyPr>
          <a:lstStyle/>
          <a:p>
            <a:r>
              <a:rPr lang="ru-RU" dirty="0"/>
              <a:t>ИНТЕРАКТИВЧИК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72946F-5908-6213-A468-1B658FB70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19" y="5113564"/>
            <a:ext cx="2724150" cy="1676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5D9E65-FA36-87C1-17B7-1D5943385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420" y="2163029"/>
            <a:ext cx="3219738" cy="44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5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5E756-FFFB-2D38-6AEA-C60D82948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9A13A0F4-8499-21D4-D392-40BD549435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9419" y="4343958"/>
            <a:ext cx="3508753" cy="928452"/>
          </a:xfrm>
        </p:spPr>
        <p:txBody>
          <a:bodyPr/>
          <a:lstStyle/>
          <a:p>
            <a:r>
              <a:rPr lang="ru-RU" sz="3600" dirty="0"/>
              <a:t>Неделю назад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E84DC7DB-4BF0-3818-12C5-E3737E46A6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853" y="1231743"/>
            <a:ext cx="11017120" cy="707693"/>
          </a:xfrm>
        </p:spPr>
        <p:txBody>
          <a:bodyPr/>
          <a:lstStyle/>
          <a:p>
            <a:r>
              <a:rPr lang="ru-RU" dirty="0"/>
              <a:t>Как давно вышла последняя </a:t>
            </a:r>
            <a:r>
              <a:rPr lang="en-US" dirty="0"/>
              <a:t>CVE</a:t>
            </a:r>
            <a:r>
              <a:rPr lang="ru-RU" dirty="0"/>
              <a:t> с </a:t>
            </a:r>
            <a:r>
              <a:rPr lang="ru-RU" dirty="0" err="1"/>
              <a:t>абузом</a:t>
            </a:r>
            <a:r>
              <a:rPr lang="ru-RU" dirty="0"/>
              <a:t> </a:t>
            </a:r>
            <a:r>
              <a:rPr lang="ru-RU" dirty="0" err="1"/>
              <a:t>симлинков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6" name="Текст 12">
            <a:extLst>
              <a:ext uri="{FF2B5EF4-FFF2-40B4-BE49-F238E27FC236}">
                <a16:creationId xmlns:a16="http://schemas.microsoft.com/office/drawing/2014/main" id="{91A841DF-67DB-7770-BC22-8EF0D11316BE}"/>
              </a:ext>
            </a:extLst>
          </p:cNvPr>
          <p:cNvSpPr txBox="1">
            <a:spLocks/>
          </p:cNvSpPr>
          <p:nvPr/>
        </p:nvSpPr>
        <p:spPr>
          <a:xfrm>
            <a:off x="1259419" y="2368361"/>
            <a:ext cx="3508753" cy="9284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Месяц назад</a:t>
            </a:r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id="{FDF8C78A-64F0-25E5-90E8-7F89F9DCED3F}"/>
              </a:ext>
            </a:extLst>
          </p:cNvPr>
          <p:cNvSpPr txBox="1">
            <a:spLocks/>
          </p:cNvSpPr>
          <p:nvPr/>
        </p:nvSpPr>
        <p:spPr>
          <a:xfrm>
            <a:off x="7423830" y="2368361"/>
            <a:ext cx="3508753" cy="9284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Год назад</a:t>
            </a:r>
          </a:p>
        </p:txBody>
      </p:sp>
      <p:sp>
        <p:nvSpPr>
          <p:cNvPr id="20" name="Текст 12">
            <a:extLst>
              <a:ext uri="{FF2B5EF4-FFF2-40B4-BE49-F238E27FC236}">
                <a16:creationId xmlns:a16="http://schemas.microsoft.com/office/drawing/2014/main" id="{A8BC1F87-00DD-08DF-B771-58225CB03691}"/>
              </a:ext>
            </a:extLst>
          </p:cNvPr>
          <p:cNvSpPr txBox="1">
            <a:spLocks/>
          </p:cNvSpPr>
          <p:nvPr/>
        </p:nvSpPr>
        <p:spPr>
          <a:xfrm>
            <a:off x="7423828" y="4343958"/>
            <a:ext cx="3508753" cy="9284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Завтра</a:t>
            </a: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2B36515B-225D-7506-C26E-CEC5FD98230E}"/>
              </a:ext>
            </a:extLst>
          </p:cNvPr>
          <p:cNvSpPr/>
          <p:nvPr/>
        </p:nvSpPr>
        <p:spPr>
          <a:xfrm>
            <a:off x="-2412842" y="-85451"/>
            <a:ext cx="6251389" cy="1102732"/>
          </a:xfrm>
          <a:custGeom>
            <a:avLst/>
            <a:gdLst>
              <a:gd name="connsiteX0" fmla="*/ 0 w 2281805"/>
              <a:gd name="connsiteY0" fmla="*/ 0 h 1006912"/>
              <a:gd name="connsiteX1" fmla="*/ 1191237 w 2281805"/>
              <a:gd name="connsiteY1" fmla="*/ 1006679 h 1006912"/>
              <a:gd name="connsiteX2" fmla="*/ 2281805 w 2281805"/>
              <a:gd name="connsiteY2" fmla="*/ 67112 h 100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1805" h="1006912">
                <a:moveTo>
                  <a:pt x="0" y="0"/>
                </a:moveTo>
                <a:cubicBezTo>
                  <a:pt x="405468" y="497747"/>
                  <a:pt x="810936" y="995494"/>
                  <a:pt x="1191237" y="1006679"/>
                </a:cubicBezTo>
                <a:cubicBezTo>
                  <a:pt x="1571538" y="1017864"/>
                  <a:pt x="1992385" y="626378"/>
                  <a:pt x="2281805" y="67112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BB935B8B-00AE-A058-4E6E-8387BCA32354}"/>
              </a:ext>
            </a:extLst>
          </p:cNvPr>
          <p:cNvSpPr/>
          <p:nvPr/>
        </p:nvSpPr>
        <p:spPr>
          <a:xfrm rot="9211009">
            <a:off x="7806886" y="5938662"/>
            <a:ext cx="6251389" cy="1102732"/>
          </a:xfrm>
          <a:custGeom>
            <a:avLst/>
            <a:gdLst>
              <a:gd name="connsiteX0" fmla="*/ 0 w 2281805"/>
              <a:gd name="connsiteY0" fmla="*/ 0 h 1006912"/>
              <a:gd name="connsiteX1" fmla="*/ 1191237 w 2281805"/>
              <a:gd name="connsiteY1" fmla="*/ 1006679 h 1006912"/>
              <a:gd name="connsiteX2" fmla="*/ 2281805 w 2281805"/>
              <a:gd name="connsiteY2" fmla="*/ 67112 h 100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1805" h="1006912">
                <a:moveTo>
                  <a:pt x="0" y="0"/>
                </a:moveTo>
                <a:cubicBezTo>
                  <a:pt x="405468" y="497747"/>
                  <a:pt x="810936" y="995494"/>
                  <a:pt x="1191237" y="1006679"/>
                </a:cubicBezTo>
                <a:cubicBezTo>
                  <a:pt x="1571538" y="1017864"/>
                  <a:pt x="1992385" y="626378"/>
                  <a:pt x="2281805" y="67112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20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F1E88-4C01-65FE-7705-BC2C29DD0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630AFCAB-EFA3-B0BF-AB81-6C16C8E1B644}"/>
              </a:ext>
            </a:extLst>
          </p:cNvPr>
          <p:cNvSpPr/>
          <p:nvPr/>
        </p:nvSpPr>
        <p:spPr>
          <a:xfrm>
            <a:off x="-2412842" y="-85451"/>
            <a:ext cx="6251389" cy="1102732"/>
          </a:xfrm>
          <a:custGeom>
            <a:avLst/>
            <a:gdLst>
              <a:gd name="connsiteX0" fmla="*/ 0 w 2281805"/>
              <a:gd name="connsiteY0" fmla="*/ 0 h 1006912"/>
              <a:gd name="connsiteX1" fmla="*/ 1191237 w 2281805"/>
              <a:gd name="connsiteY1" fmla="*/ 1006679 h 1006912"/>
              <a:gd name="connsiteX2" fmla="*/ 2281805 w 2281805"/>
              <a:gd name="connsiteY2" fmla="*/ 67112 h 100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1805" h="1006912">
                <a:moveTo>
                  <a:pt x="0" y="0"/>
                </a:moveTo>
                <a:cubicBezTo>
                  <a:pt x="405468" y="497747"/>
                  <a:pt x="810936" y="995494"/>
                  <a:pt x="1191237" y="1006679"/>
                </a:cubicBezTo>
                <a:cubicBezTo>
                  <a:pt x="1571538" y="1017864"/>
                  <a:pt x="1992385" y="626378"/>
                  <a:pt x="2281805" y="67112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BDA4D983-28E6-1E64-74FF-E933C87D91B4}"/>
              </a:ext>
            </a:extLst>
          </p:cNvPr>
          <p:cNvSpPr/>
          <p:nvPr/>
        </p:nvSpPr>
        <p:spPr>
          <a:xfrm rot="9211009">
            <a:off x="7806886" y="5938662"/>
            <a:ext cx="6251389" cy="1102732"/>
          </a:xfrm>
          <a:custGeom>
            <a:avLst/>
            <a:gdLst>
              <a:gd name="connsiteX0" fmla="*/ 0 w 2281805"/>
              <a:gd name="connsiteY0" fmla="*/ 0 h 1006912"/>
              <a:gd name="connsiteX1" fmla="*/ 1191237 w 2281805"/>
              <a:gd name="connsiteY1" fmla="*/ 1006679 h 1006912"/>
              <a:gd name="connsiteX2" fmla="*/ 2281805 w 2281805"/>
              <a:gd name="connsiteY2" fmla="*/ 67112 h 100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1805" h="1006912">
                <a:moveTo>
                  <a:pt x="0" y="0"/>
                </a:moveTo>
                <a:cubicBezTo>
                  <a:pt x="405468" y="497747"/>
                  <a:pt x="810936" y="995494"/>
                  <a:pt x="1191237" y="1006679"/>
                </a:cubicBezTo>
                <a:cubicBezTo>
                  <a:pt x="1571538" y="1017864"/>
                  <a:pt x="1992385" y="626378"/>
                  <a:pt x="2281805" y="67112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340C3EA-4E14-2D71-80E9-C465DDFB95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03701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0899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4D7C0-82C6-125F-75E6-B1DF91E19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DEC8CAFA-5C0A-A245-EF7B-32E112BC88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9419" y="4343958"/>
            <a:ext cx="3508753" cy="928452"/>
          </a:xfrm>
        </p:spPr>
        <p:txBody>
          <a:bodyPr/>
          <a:lstStyle/>
          <a:p>
            <a:r>
              <a:rPr lang="ru-RU" sz="3600" dirty="0">
                <a:solidFill>
                  <a:srgbClr val="00B050"/>
                </a:solidFill>
              </a:rPr>
              <a:t>Неделю назад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36467D5-6F63-E355-DFB0-84D5F3AAD3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853" y="1231743"/>
            <a:ext cx="11017120" cy="707693"/>
          </a:xfrm>
        </p:spPr>
        <p:txBody>
          <a:bodyPr/>
          <a:lstStyle/>
          <a:p>
            <a:r>
              <a:rPr lang="ru-RU" dirty="0"/>
              <a:t>Как давно вышла последняя </a:t>
            </a:r>
            <a:r>
              <a:rPr lang="en-US" dirty="0"/>
              <a:t>CVE</a:t>
            </a:r>
            <a:r>
              <a:rPr lang="ru-RU" dirty="0"/>
              <a:t> с </a:t>
            </a:r>
            <a:r>
              <a:rPr lang="ru-RU" dirty="0" err="1"/>
              <a:t>абузом</a:t>
            </a:r>
            <a:r>
              <a:rPr lang="ru-RU" dirty="0"/>
              <a:t> </a:t>
            </a:r>
            <a:r>
              <a:rPr lang="ru-RU" dirty="0" err="1"/>
              <a:t>симлинков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6" name="Текст 12">
            <a:extLst>
              <a:ext uri="{FF2B5EF4-FFF2-40B4-BE49-F238E27FC236}">
                <a16:creationId xmlns:a16="http://schemas.microsoft.com/office/drawing/2014/main" id="{9A35C961-842A-B822-F6BF-C0F76269BBBD}"/>
              </a:ext>
            </a:extLst>
          </p:cNvPr>
          <p:cNvSpPr txBox="1">
            <a:spLocks/>
          </p:cNvSpPr>
          <p:nvPr/>
        </p:nvSpPr>
        <p:spPr>
          <a:xfrm>
            <a:off x="1259419" y="2368361"/>
            <a:ext cx="3508753" cy="9284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Месяц назад</a:t>
            </a:r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id="{EB579034-F3C3-A5A2-4379-C31EB807915C}"/>
              </a:ext>
            </a:extLst>
          </p:cNvPr>
          <p:cNvSpPr txBox="1">
            <a:spLocks/>
          </p:cNvSpPr>
          <p:nvPr/>
        </p:nvSpPr>
        <p:spPr>
          <a:xfrm>
            <a:off x="7423830" y="2368361"/>
            <a:ext cx="3508753" cy="9284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Год назад</a:t>
            </a:r>
          </a:p>
        </p:txBody>
      </p:sp>
      <p:sp>
        <p:nvSpPr>
          <p:cNvPr id="20" name="Текст 12">
            <a:extLst>
              <a:ext uri="{FF2B5EF4-FFF2-40B4-BE49-F238E27FC236}">
                <a16:creationId xmlns:a16="http://schemas.microsoft.com/office/drawing/2014/main" id="{312E88DE-C4C5-E9EB-0D28-2952CD138EA9}"/>
              </a:ext>
            </a:extLst>
          </p:cNvPr>
          <p:cNvSpPr txBox="1">
            <a:spLocks/>
          </p:cNvSpPr>
          <p:nvPr/>
        </p:nvSpPr>
        <p:spPr>
          <a:xfrm>
            <a:off x="7423828" y="4343958"/>
            <a:ext cx="3508753" cy="9284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Завтра</a:t>
            </a: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2C8973D0-FA67-A4A1-9A15-097C7B1F1265}"/>
              </a:ext>
            </a:extLst>
          </p:cNvPr>
          <p:cNvSpPr/>
          <p:nvPr/>
        </p:nvSpPr>
        <p:spPr>
          <a:xfrm>
            <a:off x="-2412842" y="-85451"/>
            <a:ext cx="6251389" cy="1102732"/>
          </a:xfrm>
          <a:custGeom>
            <a:avLst/>
            <a:gdLst>
              <a:gd name="connsiteX0" fmla="*/ 0 w 2281805"/>
              <a:gd name="connsiteY0" fmla="*/ 0 h 1006912"/>
              <a:gd name="connsiteX1" fmla="*/ 1191237 w 2281805"/>
              <a:gd name="connsiteY1" fmla="*/ 1006679 h 1006912"/>
              <a:gd name="connsiteX2" fmla="*/ 2281805 w 2281805"/>
              <a:gd name="connsiteY2" fmla="*/ 67112 h 100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1805" h="1006912">
                <a:moveTo>
                  <a:pt x="0" y="0"/>
                </a:moveTo>
                <a:cubicBezTo>
                  <a:pt x="405468" y="497747"/>
                  <a:pt x="810936" y="995494"/>
                  <a:pt x="1191237" y="1006679"/>
                </a:cubicBezTo>
                <a:cubicBezTo>
                  <a:pt x="1571538" y="1017864"/>
                  <a:pt x="1992385" y="626378"/>
                  <a:pt x="2281805" y="67112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CA9BDF4F-659F-BFED-328F-D29C68AF5CE5}"/>
              </a:ext>
            </a:extLst>
          </p:cNvPr>
          <p:cNvSpPr/>
          <p:nvPr/>
        </p:nvSpPr>
        <p:spPr>
          <a:xfrm rot="9211009">
            <a:off x="7806886" y="5938662"/>
            <a:ext cx="6251389" cy="1102732"/>
          </a:xfrm>
          <a:custGeom>
            <a:avLst/>
            <a:gdLst>
              <a:gd name="connsiteX0" fmla="*/ 0 w 2281805"/>
              <a:gd name="connsiteY0" fmla="*/ 0 h 1006912"/>
              <a:gd name="connsiteX1" fmla="*/ 1191237 w 2281805"/>
              <a:gd name="connsiteY1" fmla="*/ 1006679 h 1006912"/>
              <a:gd name="connsiteX2" fmla="*/ 2281805 w 2281805"/>
              <a:gd name="connsiteY2" fmla="*/ 67112 h 100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1805" h="1006912">
                <a:moveTo>
                  <a:pt x="0" y="0"/>
                </a:moveTo>
                <a:cubicBezTo>
                  <a:pt x="405468" y="497747"/>
                  <a:pt x="810936" y="995494"/>
                  <a:pt x="1191237" y="1006679"/>
                </a:cubicBezTo>
                <a:cubicBezTo>
                  <a:pt x="1571538" y="1017864"/>
                  <a:pt x="1992385" y="626378"/>
                  <a:pt x="2281805" y="67112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2">
            <a:extLst>
              <a:ext uri="{FF2B5EF4-FFF2-40B4-BE49-F238E27FC236}">
                <a16:creationId xmlns:a16="http://schemas.microsoft.com/office/drawing/2014/main" id="{3011F2D2-1936-550B-01E0-7C24D1A2509E}"/>
              </a:ext>
            </a:extLst>
          </p:cNvPr>
          <p:cNvSpPr txBox="1">
            <a:spLocks/>
          </p:cNvSpPr>
          <p:nvPr/>
        </p:nvSpPr>
        <p:spPr>
          <a:xfrm>
            <a:off x="10068777" y="6223291"/>
            <a:ext cx="3508753" cy="9284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hlinkClick r:id="rId2"/>
              </a:rPr>
              <a:t>Research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38900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6A59F-CE5B-8BF8-6362-9ACA6E44A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B7A9BC1-0E48-26E5-6A80-88F45DEAE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625" y="835997"/>
            <a:ext cx="11157954" cy="3027085"/>
          </a:xfrm>
        </p:spPr>
        <p:txBody>
          <a:bodyPr>
            <a:normAutofit/>
            <a:scene3d>
              <a:camera prst="perspectiveRelaxedModerately">
                <a:rot lat="19790629" lon="0" rev="0"/>
              </a:camera>
              <a:lightRig rig="threePt" dir="t"/>
            </a:scene3d>
          </a:bodyPr>
          <a:lstStyle/>
          <a:p>
            <a:r>
              <a:rPr lang="ru-RU" dirty="0"/>
              <a:t>ИНТЕРАКТИВЧИК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CC8145-101E-E7E5-D3AE-520378898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15019" y="5113564"/>
            <a:ext cx="2724150" cy="1676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D14691-8A5C-A856-757B-DF0D021AC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420" y="2163029"/>
            <a:ext cx="3219738" cy="44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8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35963-A5EA-2AE6-F55F-F2F92A6E7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70F1E01-280A-1134-55C8-0490DC0E2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035062"/>
            <a:ext cx="11157954" cy="837186"/>
          </a:xfrm>
        </p:spPr>
        <p:txBody>
          <a:bodyPr>
            <a:normAutofit fontScale="90000"/>
          </a:bodyPr>
          <a:lstStyle/>
          <a:p>
            <a:r>
              <a:rPr lang="en-US" dirty="0"/>
              <a:t>Arbitrary File Create/Copy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1B8F10B1-BAD7-0106-72F7-ED2B07FD9C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220" y="5124771"/>
            <a:ext cx="6014129" cy="635573"/>
          </a:xfrm>
        </p:spPr>
        <p:txBody>
          <a:bodyPr/>
          <a:lstStyle/>
          <a:p>
            <a:r>
              <a:rPr lang="ru-RU" dirty="0">
                <a:latin typeface="TT Interfaces" panose="02000503020000020004" pitchFamily="2" charset="0"/>
              </a:rPr>
              <a:t>Как крутить до </a:t>
            </a:r>
            <a:r>
              <a:rPr lang="en-US" dirty="0" err="1">
                <a:latin typeface="TT Interfaces" panose="02000503020000020004" pitchFamily="2" charset="0"/>
              </a:rPr>
              <a:t>EoP</a:t>
            </a:r>
            <a:endParaRPr lang="en-US" dirty="0">
              <a:latin typeface="TT Interfaces" panose="02000503020000020004" pitchFamily="2" charset="0"/>
            </a:endParaRPr>
          </a:p>
          <a:p>
            <a:r>
              <a:rPr lang="en-US" dirty="0" err="1">
                <a:latin typeface="TT Interfaces" panose="02000503020000020004" pitchFamily="2" charset="0"/>
              </a:rPr>
              <a:t>BaitAndSwitch</a:t>
            </a:r>
            <a:r>
              <a:rPr lang="en-US" dirty="0">
                <a:latin typeface="TT Interfaces" panose="02000503020000020004" pitchFamily="2" charset="0"/>
              </a:rPr>
              <a:t> (TOCTOU Abuse)</a:t>
            </a:r>
          </a:p>
          <a:p>
            <a:r>
              <a:rPr lang="ru-RU" dirty="0">
                <a:latin typeface="TT Interfaces" panose="02000503020000020004" pitchFamily="2" charset="0"/>
              </a:rPr>
              <a:t>Трюк с переопределением</a:t>
            </a:r>
            <a:r>
              <a:rPr lang="en-US" dirty="0">
                <a:latin typeface="TT Interfaces" panose="02000503020000020004" pitchFamily="2" charset="0"/>
              </a:rPr>
              <a:t> DACL</a:t>
            </a:r>
            <a:endParaRPr lang="ru-RU" dirty="0">
              <a:latin typeface="TT Interfaces" panose="02000503020000020004" pitchFamily="2" charset="0"/>
            </a:endParaRPr>
          </a:p>
          <a:p>
            <a:endParaRPr lang="en-US" dirty="0">
              <a:latin typeface="TT Interfaces" panose="02000503020000020004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098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285EB-0309-958B-AA43-76E391820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:a16="http://schemas.microsoft.com/office/drawing/2014/main" id="{59E92047-4B98-7CDB-C60A-42B2D143B3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0902" y="3643312"/>
            <a:ext cx="3508753" cy="469410"/>
          </a:xfrm>
        </p:spPr>
        <p:txBody>
          <a:bodyPr/>
          <a:lstStyle/>
          <a:p>
            <a:r>
              <a:rPr lang="ru-RU" dirty="0"/>
              <a:t>Создание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28A5139-39FF-653E-4917-0162831619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6619" y="4331899"/>
            <a:ext cx="4260167" cy="9284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Новый конфигурационный файл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Запись скриптов в общесистемную автозагрузку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DLL Redirection (.local</a:t>
            </a:r>
            <a:r>
              <a:rPr lang="ru-RU" dirty="0"/>
              <a:t>-файлы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….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71832F26-9404-6E38-7DAF-0B40304CE2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6619" y="5794609"/>
            <a:ext cx="2914423" cy="610218"/>
          </a:xfrm>
        </p:spPr>
        <p:txBody>
          <a:bodyPr/>
          <a:lstStyle/>
          <a:p>
            <a:r>
              <a:rPr lang="ru-RU" dirty="0"/>
              <a:t> Более общий кейс, нужно исследовать каждое приложение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4C51EB1-7860-F6C6-C83C-1CB789AD48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5852" y="3643313"/>
            <a:ext cx="5840962" cy="549865"/>
          </a:xfrm>
        </p:spPr>
        <p:txBody>
          <a:bodyPr/>
          <a:lstStyle/>
          <a:p>
            <a:r>
              <a:rPr lang="en-US" dirty="0" err="1">
                <a:solidFill>
                  <a:srgbClr val="12121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DiagHub</a:t>
            </a:r>
            <a:endParaRPr lang="ru-RU" dirty="0">
              <a:solidFill>
                <a:srgbClr val="121212"/>
              </a:solidFill>
            </a:endParaRP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98DDA7F-C065-A82F-50FE-5745C8993A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852" y="4343958"/>
            <a:ext cx="4729482" cy="9163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Загрузка </a:t>
            </a:r>
            <a:r>
              <a:rPr lang="ru-RU" dirty="0" err="1"/>
              <a:t>служой</a:t>
            </a:r>
            <a:r>
              <a:rPr lang="ru-RU" dirty="0"/>
              <a:t> </a:t>
            </a:r>
            <a:r>
              <a:rPr lang="en-US" dirty="0" err="1"/>
              <a:t>DiagHub</a:t>
            </a:r>
            <a:r>
              <a:rPr lang="ru-RU" dirty="0"/>
              <a:t> произвольной библиотеки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Библиотека должна быть в </a:t>
            </a:r>
            <a:r>
              <a:rPr lang="en-US" dirty="0"/>
              <a:t>C:\Windows\System32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6BC2AAAD-07A0-756C-9C84-F122ED1DA4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56197" y="5794610"/>
            <a:ext cx="3508753" cy="610217"/>
          </a:xfrm>
        </p:spPr>
        <p:txBody>
          <a:bodyPr/>
          <a:lstStyle/>
          <a:p>
            <a:pPr algn="ctr"/>
            <a:r>
              <a:rPr lang="ru-RU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Почитать еще про </a:t>
            </a:r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DiagHub</a:t>
            </a:r>
            <a:endParaRPr lang="ru-RU" dirty="0"/>
          </a:p>
          <a:p>
            <a:r>
              <a:rPr lang="ru-RU" dirty="0"/>
              <a:t>		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85F9E6-40D4-3BA4-821D-43F210BED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18" y="1323559"/>
            <a:ext cx="6781800" cy="1485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CC59D7-F74D-E1AC-2B18-9A695A160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524" y="1000125"/>
            <a:ext cx="44386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39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C8837-B96D-9DD0-8DD5-3D21B7859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FD87FED5-3129-E2DA-A336-BDF9DF011F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01354" y="1900276"/>
            <a:ext cx="3508753" cy="469410"/>
          </a:xfrm>
        </p:spPr>
        <p:txBody>
          <a:bodyPr/>
          <a:lstStyle/>
          <a:p>
            <a:r>
              <a:rPr lang="en-US" dirty="0" err="1">
                <a:solidFill>
                  <a:srgbClr val="12121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BaitAndSwitch</a:t>
            </a:r>
            <a:endParaRPr lang="ru-RU" dirty="0">
              <a:solidFill>
                <a:srgbClr val="121212"/>
              </a:solidFill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B9060EA-7F17-6D16-13E0-BA49100D62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01354" y="2600920"/>
            <a:ext cx="3508753" cy="928452"/>
          </a:xfrm>
        </p:spPr>
        <p:txBody>
          <a:bodyPr/>
          <a:lstStyle/>
          <a:p>
            <a:r>
              <a:rPr lang="en-US" dirty="0"/>
              <a:t>Time of check – time of use abuse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588A6564-4839-5F79-960F-DD23421AF7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0923" y="3212362"/>
            <a:ext cx="3278063" cy="2059466"/>
          </a:xfrm>
        </p:spPr>
        <p:txBody>
          <a:bodyPr/>
          <a:lstStyle/>
          <a:p>
            <a:r>
              <a:rPr lang="ru-RU" dirty="0"/>
              <a:t>Создание псевдо-</a:t>
            </a:r>
            <a:r>
              <a:rPr lang="ru-RU" dirty="0" err="1"/>
              <a:t>симлинки</a:t>
            </a:r>
            <a:endParaRPr lang="en-US" dirty="0"/>
          </a:p>
          <a:p>
            <a:r>
              <a:rPr lang="ru-RU" dirty="0"/>
              <a:t>Установка </a:t>
            </a:r>
            <a:r>
              <a:rPr lang="en-US" dirty="0"/>
              <a:t>Operations Lock</a:t>
            </a:r>
            <a:r>
              <a:rPr lang="ru-RU" dirty="0"/>
              <a:t> на целевой файл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Срабатывает </a:t>
            </a:r>
            <a:r>
              <a:rPr lang="en-US" dirty="0"/>
              <a:t>Oplock</a:t>
            </a:r>
          </a:p>
          <a:p>
            <a:r>
              <a:rPr lang="ru-RU" dirty="0"/>
              <a:t>Файл меняется на </a:t>
            </a:r>
            <a:r>
              <a:rPr lang="ru-RU" dirty="0" err="1"/>
              <a:t>симлинку</a:t>
            </a:r>
            <a:endParaRPr lang="ru-RU" dirty="0"/>
          </a:p>
          <a:p>
            <a:r>
              <a:rPr lang="en-US" dirty="0"/>
              <a:t>Oplock</a:t>
            </a:r>
            <a:r>
              <a:rPr lang="ru-RU" dirty="0"/>
              <a:t> возвращает поток исполнения</a:t>
            </a:r>
            <a:endParaRPr lang="en-US" dirty="0"/>
          </a:p>
        </p:txBody>
      </p:sp>
      <p:sp>
        <p:nvSpPr>
          <p:cNvPr id="2" name="Текст 11">
            <a:extLst>
              <a:ext uri="{FF2B5EF4-FFF2-40B4-BE49-F238E27FC236}">
                <a16:creationId xmlns:a16="http://schemas.microsoft.com/office/drawing/2014/main" id="{4D1135B7-9BEC-CBB3-E273-B642D2D971F3}"/>
              </a:ext>
            </a:extLst>
          </p:cNvPr>
          <p:cNvSpPr txBox="1">
            <a:spLocks/>
          </p:cNvSpPr>
          <p:nvPr/>
        </p:nvSpPr>
        <p:spPr>
          <a:xfrm>
            <a:off x="10879589" y="6431514"/>
            <a:ext cx="1270860" cy="3384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12121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SetOpLock</a:t>
            </a:r>
            <a:endParaRPr lang="ru-RU" dirty="0">
              <a:solidFill>
                <a:srgbClr val="121212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54F4C6-40C4-52CD-6BD7-072D31F8A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212" y="1363668"/>
            <a:ext cx="640514" cy="6405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05C4E9-D345-B6F4-0145-1485F657D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026" y="1355819"/>
            <a:ext cx="640514" cy="6405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9D874-45F8-6A42-C497-79A74C849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703" y="1546429"/>
            <a:ext cx="640513" cy="640513"/>
          </a:xfrm>
          <a:prstGeom prst="rect">
            <a:avLst/>
          </a:prstGeom>
        </p:spPr>
      </p:pic>
      <p:sp>
        <p:nvSpPr>
          <p:cNvPr id="20" name="Стрелка: штриховая вправо 19">
            <a:extLst>
              <a:ext uri="{FF2B5EF4-FFF2-40B4-BE49-F238E27FC236}">
                <a16:creationId xmlns:a16="http://schemas.microsoft.com/office/drawing/2014/main" id="{E878A3A1-AC64-7559-737E-0F2474FE11A4}"/>
              </a:ext>
            </a:extLst>
          </p:cNvPr>
          <p:cNvSpPr/>
          <p:nvPr/>
        </p:nvSpPr>
        <p:spPr>
          <a:xfrm>
            <a:off x="4922098" y="1625284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48CF2DF-AF26-0995-C68E-0DA5CF4F5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261" y="1198972"/>
            <a:ext cx="1088529" cy="969907"/>
          </a:xfrm>
          <a:prstGeom prst="rect">
            <a:avLst/>
          </a:prstGeom>
        </p:spPr>
      </p:pic>
      <p:sp>
        <p:nvSpPr>
          <p:cNvPr id="22" name="Стрелка: штриховая вправо 21">
            <a:extLst>
              <a:ext uri="{FF2B5EF4-FFF2-40B4-BE49-F238E27FC236}">
                <a16:creationId xmlns:a16="http://schemas.microsoft.com/office/drawing/2014/main" id="{56A2A658-C531-100D-335D-163023BFB547}"/>
              </a:ext>
            </a:extLst>
          </p:cNvPr>
          <p:cNvSpPr/>
          <p:nvPr/>
        </p:nvSpPr>
        <p:spPr>
          <a:xfrm>
            <a:off x="2400466" y="1546429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4C7701-34A3-F5AB-FA70-A4030685CAE0}"/>
              </a:ext>
            </a:extLst>
          </p:cNvPr>
          <p:cNvSpPr txBox="1"/>
          <p:nvPr/>
        </p:nvSpPr>
        <p:spPr>
          <a:xfrm>
            <a:off x="3117143" y="2179094"/>
            <a:ext cx="1960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\RPC Control\Legit.txt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03BD1BC-466D-0BF5-4463-7768F470A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888" y="1546430"/>
            <a:ext cx="640513" cy="64051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36A4DA0-D562-3F9C-AAE9-05C0A2ADA73B}"/>
              </a:ext>
            </a:extLst>
          </p:cNvPr>
          <p:cNvSpPr txBox="1"/>
          <p:nvPr/>
        </p:nvSpPr>
        <p:spPr>
          <a:xfrm>
            <a:off x="5640890" y="2215816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Legit.txt + oplock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CE64A2B-02F6-F6C5-2AC9-3CCE61FAD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212" y="4138198"/>
            <a:ext cx="640514" cy="64051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2FC56A1-41C3-E601-8DAC-3143719EB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733" y="4143797"/>
            <a:ext cx="640514" cy="64051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1853E7B-379B-157C-ECDA-3B8511D67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410" y="4334407"/>
            <a:ext cx="640513" cy="640513"/>
          </a:xfrm>
          <a:prstGeom prst="rect">
            <a:avLst/>
          </a:prstGeom>
        </p:spPr>
      </p:pic>
      <p:sp>
        <p:nvSpPr>
          <p:cNvPr id="31" name="Стрелка: штриховая вправо 30">
            <a:extLst>
              <a:ext uri="{FF2B5EF4-FFF2-40B4-BE49-F238E27FC236}">
                <a16:creationId xmlns:a16="http://schemas.microsoft.com/office/drawing/2014/main" id="{48077679-970E-30F9-1412-09A80E82A120}"/>
              </a:ext>
            </a:extLst>
          </p:cNvPr>
          <p:cNvSpPr/>
          <p:nvPr/>
        </p:nvSpPr>
        <p:spPr>
          <a:xfrm>
            <a:off x="4922098" y="4399814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4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F5137B4-FAD5-9049-A66E-F0611D2BB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261" y="3973502"/>
            <a:ext cx="1088529" cy="969907"/>
          </a:xfrm>
          <a:prstGeom prst="rect">
            <a:avLst/>
          </a:prstGeom>
        </p:spPr>
      </p:pic>
      <p:sp>
        <p:nvSpPr>
          <p:cNvPr id="33" name="Стрелка: штриховая вправо 32">
            <a:extLst>
              <a:ext uri="{FF2B5EF4-FFF2-40B4-BE49-F238E27FC236}">
                <a16:creationId xmlns:a16="http://schemas.microsoft.com/office/drawing/2014/main" id="{7FA01CE6-FDD3-9195-CF82-5813A3A0499E}"/>
              </a:ext>
            </a:extLst>
          </p:cNvPr>
          <p:cNvSpPr/>
          <p:nvPr/>
        </p:nvSpPr>
        <p:spPr>
          <a:xfrm>
            <a:off x="2400466" y="4320959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9F0A43-B571-7A94-5691-A36FDE629C23}"/>
              </a:ext>
            </a:extLst>
          </p:cNvPr>
          <p:cNvSpPr txBox="1"/>
          <p:nvPr/>
        </p:nvSpPr>
        <p:spPr>
          <a:xfrm>
            <a:off x="3147850" y="4967072"/>
            <a:ext cx="1960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\RPC Control\Legit.txt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373873-FDFE-EA16-2604-C7F9CE772B31}"/>
              </a:ext>
            </a:extLst>
          </p:cNvPr>
          <p:cNvSpPr txBox="1"/>
          <p:nvPr/>
        </p:nvSpPr>
        <p:spPr>
          <a:xfrm>
            <a:off x="6120249" y="4974920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Evil.txt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6753E99-898F-B186-948E-F308A5363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888" y="4320960"/>
            <a:ext cx="640513" cy="6405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945241-AE0C-3BA1-C05C-A980725E4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755" y="4511796"/>
            <a:ext cx="465569" cy="464114"/>
          </a:xfrm>
          <a:prstGeom prst="rect">
            <a:avLst/>
          </a:prstGeom>
        </p:spPr>
      </p:pic>
      <p:sp>
        <p:nvSpPr>
          <p:cNvPr id="37" name="Текст 11">
            <a:extLst>
              <a:ext uri="{FF2B5EF4-FFF2-40B4-BE49-F238E27FC236}">
                <a16:creationId xmlns:a16="http://schemas.microsoft.com/office/drawing/2014/main" id="{825810E9-3334-48B2-62D0-48E110F2018E}"/>
              </a:ext>
            </a:extLst>
          </p:cNvPr>
          <p:cNvSpPr txBox="1">
            <a:spLocks/>
          </p:cNvSpPr>
          <p:nvPr/>
        </p:nvSpPr>
        <p:spPr>
          <a:xfrm>
            <a:off x="3323550" y="3667499"/>
            <a:ext cx="3508753" cy="9284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Time of use</a:t>
            </a:r>
            <a:endParaRPr lang="ru-RU" dirty="0"/>
          </a:p>
        </p:txBody>
      </p:sp>
      <p:sp>
        <p:nvSpPr>
          <p:cNvPr id="38" name="Текст 11">
            <a:extLst>
              <a:ext uri="{FF2B5EF4-FFF2-40B4-BE49-F238E27FC236}">
                <a16:creationId xmlns:a16="http://schemas.microsoft.com/office/drawing/2014/main" id="{8C7E4F4D-73E8-1525-E310-A5C445C6464E}"/>
              </a:ext>
            </a:extLst>
          </p:cNvPr>
          <p:cNvSpPr txBox="1">
            <a:spLocks/>
          </p:cNvSpPr>
          <p:nvPr/>
        </p:nvSpPr>
        <p:spPr>
          <a:xfrm>
            <a:off x="3205889" y="947658"/>
            <a:ext cx="3508753" cy="9284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Time of check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765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1605E-D532-C083-2D66-6E8453C8C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88C9D3DF-F904-EE2F-000D-8E6FA8C8C1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01354" y="1900275"/>
            <a:ext cx="3949095" cy="586595"/>
          </a:xfrm>
        </p:spPr>
        <p:txBody>
          <a:bodyPr/>
          <a:lstStyle/>
          <a:p>
            <a:r>
              <a:rPr lang="ru-RU" dirty="0">
                <a:solidFill>
                  <a:srgbClr val="121212"/>
                </a:solidFill>
              </a:rPr>
              <a:t>Переопределение </a:t>
            </a:r>
            <a:r>
              <a:rPr lang="en-US" dirty="0">
                <a:solidFill>
                  <a:srgbClr val="121212"/>
                </a:solidFill>
              </a:rPr>
              <a:t>DACL</a:t>
            </a:r>
            <a:endParaRPr lang="ru-RU" dirty="0">
              <a:solidFill>
                <a:srgbClr val="121212"/>
              </a:solidFill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3841B9FF-FFD9-A92E-28C1-01BB00705A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01354" y="2600920"/>
            <a:ext cx="3508753" cy="928452"/>
          </a:xfrm>
        </p:spPr>
        <p:txBody>
          <a:bodyPr/>
          <a:lstStyle/>
          <a:p>
            <a:r>
              <a:rPr lang="ru-RU" dirty="0"/>
              <a:t>Получаем доступ к новому файлу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22F42B34-DBE9-0857-9342-B99BF6385E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0923" y="3212362"/>
            <a:ext cx="3278063" cy="2059466"/>
          </a:xfrm>
        </p:spPr>
        <p:txBody>
          <a:bodyPr/>
          <a:lstStyle/>
          <a:p>
            <a:r>
              <a:rPr lang="ru-RU" dirty="0"/>
              <a:t>Создание или копирование наследует дескриптор </a:t>
            </a:r>
            <a:endParaRPr lang="en-US" dirty="0"/>
          </a:p>
          <a:p>
            <a:r>
              <a:rPr lang="ru-RU" dirty="0"/>
              <a:t>Мы от </a:t>
            </a:r>
            <a:r>
              <a:rPr lang="en-US" dirty="0"/>
              <a:t>Low Priv</a:t>
            </a:r>
            <a:r>
              <a:rPr lang="ru-RU" dirty="0"/>
              <a:t> не сможем прочитать данные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Однако есть вариант </a:t>
            </a:r>
            <a:r>
              <a:rPr lang="ru-RU" dirty="0" err="1"/>
              <a:t>пресоздать</a:t>
            </a:r>
            <a:r>
              <a:rPr lang="ru-RU" dirty="0"/>
              <a:t> целевой файл</a:t>
            </a:r>
          </a:p>
          <a:p>
            <a:r>
              <a:rPr lang="ru-RU" dirty="0"/>
              <a:t>Тогда на нем будет наш дескриптор</a:t>
            </a:r>
          </a:p>
        </p:txBody>
      </p:sp>
      <p:sp>
        <p:nvSpPr>
          <p:cNvPr id="2" name="Текст 11">
            <a:extLst>
              <a:ext uri="{FF2B5EF4-FFF2-40B4-BE49-F238E27FC236}">
                <a16:creationId xmlns:a16="http://schemas.microsoft.com/office/drawing/2014/main" id="{40F7FC22-5CF6-6F62-ED58-A86AD5740BD3}"/>
              </a:ext>
            </a:extLst>
          </p:cNvPr>
          <p:cNvSpPr txBox="1">
            <a:spLocks/>
          </p:cNvSpPr>
          <p:nvPr/>
        </p:nvSpPr>
        <p:spPr>
          <a:xfrm>
            <a:off x="10879589" y="6431514"/>
            <a:ext cx="1270860" cy="3384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rgbClr val="121212"/>
                </a:solidFill>
                <a:hlinkClick r:id="rId2"/>
              </a:rPr>
              <a:t>ресерч</a:t>
            </a:r>
            <a:endParaRPr lang="ru-RU" dirty="0">
              <a:solidFill>
                <a:srgbClr val="121212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9EE61D2-7207-88C1-62B1-1F26B2761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54" y="1307701"/>
            <a:ext cx="640514" cy="64051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E5D9F19-77DE-808F-E9A4-EDBB85679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262" y="1331661"/>
            <a:ext cx="640514" cy="64051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BC4176B-F761-8C2E-4C30-FD686F728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939" y="1522271"/>
            <a:ext cx="640513" cy="640513"/>
          </a:xfrm>
          <a:prstGeom prst="rect">
            <a:avLst/>
          </a:prstGeom>
        </p:spPr>
      </p:pic>
      <p:sp>
        <p:nvSpPr>
          <p:cNvPr id="31" name="Стрелка: штриховая вправо 30">
            <a:extLst>
              <a:ext uri="{FF2B5EF4-FFF2-40B4-BE49-F238E27FC236}">
                <a16:creationId xmlns:a16="http://schemas.microsoft.com/office/drawing/2014/main" id="{87135426-5C31-A69B-CA73-A00C0CF8E41E}"/>
              </a:ext>
            </a:extLst>
          </p:cNvPr>
          <p:cNvSpPr/>
          <p:nvPr/>
        </p:nvSpPr>
        <p:spPr>
          <a:xfrm rot="19120918">
            <a:off x="4931841" y="2746236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4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штриховая вправо 32">
            <a:extLst>
              <a:ext uri="{FF2B5EF4-FFF2-40B4-BE49-F238E27FC236}">
                <a16:creationId xmlns:a16="http://schemas.microsoft.com/office/drawing/2014/main" id="{DE954F36-7A23-347B-A340-68989D372477}"/>
              </a:ext>
            </a:extLst>
          </p:cNvPr>
          <p:cNvSpPr/>
          <p:nvPr/>
        </p:nvSpPr>
        <p:spPr>
          <a:xfrm>
            <a:off x="2541100" y="1522271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A6F595-C915-C2CA-9C23-73380013BB34}"/>
              </a:ext>
            </a:extLst>
          </p:cNvPr>
          <p:cNvSpPr txBox="1"/>
          <p:nvPr/>
        </p:nvSpPr>
        <p:spPr>
          <a:xfrm>
            <a:off x="3880038" y="6235696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C:\private.txt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9CCF1B-E94F-749F-D8FF-0991CB23E20D}"/>
              </a:ext>
            </a:extLst>
          </p:cNvPr>
          <p:cNvSpPr txBox="1"/>
          <p:nvPr/>
        </p:nvSpPr>
        <p:spPr>
          <a:xfrm>
            <a:off x="5252098" y="2168174"/>
            <a:ext cx="2047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C:\Temp\notsecret.exe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B98D905-4C52-532D-D51B-CCDDC628F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730" y="1490463"/>
            <a:ext cx="640513" cy="6405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D5ED74-2A36-E406-9134-1C81EA626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64" y="1173390"/>
            <a:ext cx="1687452" cy="1124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BB90E3-4B7A-6513-5874-EAF9545085EC}"/>
              </a:ext>
            </a:extLst>
          </p:cNvPr>
          <p:cNvSpPr txBox="1"/>
          <p:nvPr/>
        </p:nvSpPr>
        <p:spPr>
          <a:xfrm>
            <a:off x="2551944" y="1214494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Read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6" name="Стрелка: штриховая вправо 5">
            <a:extLst>
              <a:ext uri="{FF2B5EF4-FFF2-40B4-BE49-F238E27FC236}">
                <a16:creationId xmlns:a16="http://schemas.microsoft.com/office/drawing/2014/main" id="{7A046771-CD71-D17F-C9DA-D80B116F6F4D}"/>
              </a:ext>
            </a:extLst>
          </p:cNvPr>
          <p:cNvSpPr/>
          <p:nvPr/>
        </p:nvSpPr>
        <p:spPr>
          <a:xfrm>
            <a:off x="4658334" y="1567535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AAB43E-A382-BA94-FF85-DB20D9D75B70}"/>
              </a:ext>
            </a:extLst>
          </p:cNvPr>
          <p:cNvSpPr txBox="1"/>
          <p:nvPr/>
        </p:nvSpPr>
        <p:spPr>
          <a:xfrm>
            <a:off x="4636323" y="1214493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Create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01F56A-A10D-1643-4920-4B6640E09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678" y="3214763"/>
            <a:ext cx="1088529" cy="10885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586AD7-2D31-B555-C0E3-51D57D1C0E8E}"/>
              </a:ext>
            </a:extLst>
          </p:cNvPr>
          <p:cNvSpPr txBox="1"/>
          <p:nvPr/>
        </p:nvSpPr>
        <p:spPr>
          <a:xfrm>
            <a:off x="4760351" y="3166562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0x5 ERROR_ACCESS_DENIED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442A7B-4550-2B37-F3C9-15E9B3F5C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322" y="5335729"/>
            <a:ext cx="640514" cy="6405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EDD0B58-DDDF-77AB-7345-8EA8FC043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530" y="5359689"/>
            <a:ext cx="640514" cy="64051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84E483C-7416-D6A5-E27B-C6495E1B9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207" y="5550299"/>
            <a:ext cx="640513" cy="640513"/>
          </a:xfrm>
          <a:prstGeom prst="rect">
            <a:avLst/>
          </a:prstGeom>
        </p:spPr>
      </p:pic>
      <p:sp>
        <p:nvSpPr>
          <p:cNvPr id="19" name="Стрелка: штриховая вправо 18">
            <a:extLst>
              <a:ext uri="{FF2B5EF4-FFF2-40B4-BE49-F238E27FC236}">
                <a16:creationId xmlns:a16="http://schemas.microsoft.com/office/drawing/2014/main" id="{D789A7C0-7BD5-C387-92C3-6BB852A3AE90}"/>
              </a:ext>
            </a:extLst>
          </p:cNvPr>
          <p:cNvSpPr/>
          <p:nvPr/>
        </p:nvSpPr>
        <p:spPr>
          <a:xfrm>
            <a:off x="3431368" y="5550299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39C0511-DBE0-715B-4080-395E787B7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998" y="5518491"/>
            <a:ext cx="640513" cy="64051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226BC70-56B2-4B93-5C30-150EE2DCD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432" y="5201418"/>
            <a:ext cx="1687452" cy="112496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E902951-F65D-6640-5433-921F79F06C55}"/>
              </a:ext>
            </a:extLst>
          </p:cNvPr>
          <p:cNvSpPr txBox="1"/>
          <p:nvPr/>
        </p:nvSpPr>
        <p:spPr>
          <a:xfrm>
            <a:off x="3442212" y="5242522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Read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41" name="Стрелка: штриховая вправо 40">
            <a:extLst>
              <a:ext uri="{FF2B5EF4-FFF2-40B4-BE49-F238E27FC236}">
                <a16:creationId xmlns:a16="http://schemas.microsoft.com/office/drawing/2014/main" id="{0137355D-FD53-E910-0C28-5F75E370226C}"/>
              </a:ext>
            </a:extLst>
          </p:cNvPr>
          <p:cNvSpPr/>
          <p:nvPr/>
        </p:nvSpPr>
        <p:spPr>
          <a:xfrm>
            <a:off x="5548602" y="5595563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F807FF-3252-8D20-32AE-670840086683}"/>
              </a:ext>
            </a:extLst>
          </p:cNvPr>
          <p:cNvSpPr txBox="1"/>
          <p:nvPr/>
        </p:nvSpPr>
        <p:spPr>
          <a:xfrm>
            <a:off x="5526591" y="5242521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Write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953BC5-63B4-096E-D3E1-BFD07F23B61B}"/>
              </a:ext>
            </a:extLst>
          </p:cNvPr>
          <p:cNvSpPr txBox="1"/>
          <p:nvPr/>
        </p:nvSpPr>
        <p:spPr>
          <a:xfrm>
            <a:off x="6048576" y="6306245"/>
            <a:ext cx="2047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C:\Temp\notsecret.exe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44" name="Стрелка: штриховая вправо 43">
            <a:extLst>
              <a:ext uri="{FF2B5EF4-FFF2-40B4-BE49-F238E27FC236}">
                <a16:creationId xmlns:a16="http://schemas.microsoft.com/office/drawing/2014/main" id="{8C1DB525-1D44-D415-2D3D-462CE0ED4139}"/>
              </a:ext>
            </a:extLst>
          </p:cNvPr>
          <p:cNvSpPr/>
          <p:nvPr/>
        </p:nvSpPr>
        <p:spPr>
          <a:xfrm rot="9416330">
            <a:off x="739341" y="4703880"/>
            <a:ext cx="3001630" cy="195098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E14E87F-D3BD-4432-F474-2FD170A34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67" y="5473224"/>
            <a:ext cx="640514" cy="64051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AB421E7-8B13-CA00-605D-3058E0EB0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43" y="5655986"/>
            <a:ext cx="640513" cy="64051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CC81080-A0D1-FA26-E5D7-1E7F2B4A93DD}"/>
              </a:ext>
            </a:extLst>
          </p:cNvPr>
          <p:cNvSpPr txBox="1"/>
          <p:nvPr/>
        </p:nvSpPr>
        <p:spPr>
          <a:xfrm>
            <a:off x="1791971" y="4303292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Create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944CE7-EFCA-CF40-C5F4-B324B2FD59EE}"/>
              </a:ext>
            </a:extLst>
          </p:cNvPr>
          <p:cNvSpPr txBox="1"/>
          <p:nvPr/>
        </p:nvSpPr>
        <p:spPr>
          <a:xfrm>
            <a:off x="55403" y="6355259"/>
            <a:ext cx="2047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C:\Temp\notsecret.exe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4A01DF-8A7B-0A69-E31F-D900FDD35065}"/>
              </a:ext>
            </a:extLst>
          </p:cNvPr>
          <p:cNvSpPr txBox="1"/>
          <p:nvPr/>
        </p:nvSpPr>
        <p:spPr>
          <a:xfrm>
            <a:off x="3279185" y="2315184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C:\private.txt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80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C5C6E-AEAF-1799-3922-EAAC09C0F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4C6799A-79BE-B04B-7F8F-74C8C67F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035061"/>
            <a:ext cx="11740016" cy="883545"/>
          </a:xfrm>
        </p:spPr>
        <p:txBody>
          <a:bodyPr>
            <a:normAutofit fontScale="90000"/>
          </a:bodyPr>
          <a:lstStyle/>
          <a:p>
            <a:r>
              <a:rPr lang="en-US" dirty="0"/>
              <a:t>Arbitrary File Overwrite/Move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65BA509-9BFA-F670-F276-70256C30E3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221" y="5124771"/>
            <a:ext cx="5391150" cy="635573"/>
          </a:xfrm>
        </p:spPr>
        <p:txBody>
          <a:bodyPr/>
          <a:lstStyle/>
          <a:p>
            <a:r>
              <a:rPr lang="ru-RU" dirty="0">
                <a:latin typeface="TT Interfaces" panose="02000503020000020004" pitchFamily="2" charset="0"/>
              </a:rPr>
              <a:t>Как крутить до </a:t>
            </a:r>
            <a:r>
              <a:rPr lang="en-US" dirty="0" err="1">
                <a:latin typeface="TT Interfaces" panose="02000503020000020004" pitchFamily="2" charset="0"/>
              </a:rPr>
              <a:t>EoP</a:t>
            </a:r>
            <a:endParaRPr lang="en-US" dirty="0">
              <a:latin typeface="TT Interfaces" panose="02000503020000020004" pitchFamily="2" charset="0"/>
            </a:endParaRPr>
          </a:p>
          <a:p>
            <a:r>
              <a:rPr lang="ru-RU" dirty="0">
                <a:latin typeface="TT Interfaces" panose="02000503020000020004" pitchFamily="2" charset="0"/>
              </a:rPr>
              <a:t>Трюк с переименованием</a:t>
            </a:r>
          </a:p>
          <a:p>
            <a:endParaRPr lang="en-US" dirty="0">
              <a:latin typeface="TT Interfaces" panose="02000503020000020004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16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4641C-BD2C-52E8-803E-14EA498BE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6A3405AF-D25B-5B78-6B27-1F64D920B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1. Знакомство с </a:t>
            </a:r>
            <a:r>
              <a:rPr lang="ru-RU" dirty="0" err="1"/>
              <a:t>симлинками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20216CE-7139-16D4-5EA6-3B33BA8C32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68178" y="2615894"/>
            <a:ext cx="5237163" cy="2228850"/>
          </a:xfrm>
        </p:spPr>
        <p:txBody>
          <a:bodyPr/>
          <a:lstStyle/>
          <a:p>
            <a:r>
              <a:rPr lang="ru-RU" dirty="0"/>
              <a:t>2. Разбор эксплойтов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5B948FD-0C3E-F4EB-0B61-7AC21738A6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0803" y="3888298"/>
            <a:ext cx="5237163" cy="2228850"/>
          </a:xfrm>
        </p:spPr>
        <p:txBody>
          <a:bodyPr/>
          <a:lstStyle/>
          <a:p>
            <a:r>
              <a:rPr lang="ru-RU" dirty="0"/>
              <a:t>3. Трюки и иной нестандартный подход к использованию </a:t>
            </a:r>
            <a:r>
              <a:rPr lang="ru-RU" dirty="0" err="1"/>
              <a:t>симлинок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84CC6ECA-84A7-A66A-3FF1-B798FBFA5C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3348" y="5698299"/>
            <a:ext cx="2093247" cy="886364"/>
          </a:xfrm>
        </p:spPr>
        <p:txBody>
          <a:bodyPr/>
          <a:lstStyle/>
          <a:p>
            <a:r>
              <a:rPr lang="ru-RU" dirty="0"/>
              <a:t>4. Защита </a:t>
            </a: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99E07994-03CE-F985-E05D-EB376EB7271B}"/>
              </a:ext>
            </a:extLst>
          </p:cNvPr>
          <p:cNvSpPr/>
          <p:nvPr/>
        </p:nvSpPr>
        <p:spPr>
          <a:xfrm>
            <a:off x="2137602" y="1866971"/>
            <a:ext cx="6251389" cy="1102732"/>
          </a:xfrm>
          <a:custGeom>
            <a:avLst/>
            <a:gdLst>
              <a:gd name="connsiteX0" fmla="*/ 0 w 2281805"/>
              <a:gd name="connsiteY0" fmla="*/ 0 h 1006912"/>
              <a:gd name="connsiteX1" fmla="*/ 1191237 w 2281805"/>
              <a:gd name="connsiteY1" fmla="*/ 1006679 h 1006912"/>
              <a:gd name="connsiteX2" fmla="*/ 2281805 w 2281805"/>
              <a:gd name="connsiteY2" fmla="*/ 67112 h 100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1805" h="1006912">
                <a:moveTo>
                  <a:pt x="0" y="0"/>
                </a:moveTo>
                <a:cubicBezTo>
                  <a:pt x="405468" y="497747"/>
                  <a:pt x="810936" y="995494"/>
                  <a:pt x="1191237" y="1006679"/>
                </a:cubicBezTo>
                <a:cubicBezTo>
                  <a:pt x="1571538" y="1017864"/>
                  <a:pt x="1992385" y="626378"/>
                  <a:pt x="2281805" y="67112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E2A4B5D-9ED3-5184-8704-8DA34F070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2153" y="6557658"/>
            <a:ext cx="319847" cy="3003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56303B7-8515-57DF-D200-6A7F7EA4CAE4}"/>
              </a:ext>
            </a:extLst>
          </p:cNvPr>
          <p:cNvSpPr txBox="1"/>
          <p:nvPr/>
        </p:nvSpPr>
        <p:spPr>
          <a:xfrm>
            <a:off x="10131411" y="6522178"/>
            <a:ext cx="157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T Interfaces" panose="02000503020000020004"/>
              </a:rPr>
              <a:t>@RedTeambro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44739E7-C717-FFF9-6C14-3BD8FB986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759" y="5109858"/>
            <a:ext cx="1466850" cy="1447800"/>
          </a:xfrm>
          <a:prstGeom prst="rect">
            <a:avLst/>
          </a:prstGeom>
        </p:spPr>
      </p:pic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0DA1D6CA-6550-B788-9A20-6A81C21AB839}"/>
              </a:ext>
            </a:extLst>
          </p:cNvPr>
          <p:cNvSpPr/>
          <p:nvPr/>
        </p:nvSpPr>
        <p:spPr>
          <a:xfrm>
            <a:off x="5142451" y="3499932"/>
            <a:ext cx="6980059" cy="2590475"/>
          </a:xfrm>
          <a:custGeom>
            <a:avLst/>
            <a:gdLst>
              <a:gd name="connsiteX0" fmla="*/ 0 w 6980059"/>
              <a:gd name="connsiteY0" fmla="*/ 2590475 h 2590475"/>
              <a:gd name="connsiteX1" fmla="*/ 1501630 w 6980059"/>
              <a:gd name="connsiteY1" fmla="*/ 1608963 h 2590475"/>
              <a:gd name="connsiteX2" fmla="*/ 3615655 w 6980059"/>
              <a:gd name="connsiteY2" fmla="*/ 2330417 h 2590475"/>
              <a:gd name="connsiteX3" fmla="*/ 4924338 w 6980059"/>
              <a:gd name="connsiteY3" fmla="*/ 23444 h 2590475"/>
              <a:gd name="connsiteX4" fmla="*/ 6979641 w 6980059"/>
              <a:gd name="connsiteY4" fmla="*/ 879121 h 259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0059" h="2590475">
                <a:moveTo>
                  <a:pt x="0" y="2590475"/>
                </a:moveTo>
                <a:cubicBezTo>
                  <a:pt x="449510" y="2121390"/>
                  <a:pt x="899021" y="1652306"/>
                  <a:pt x="1501630" y="1608963"/>
                </a:cubicBezTo>
                <a:cubicBezTo>
                  <a:pt x="2104239" y="1565620"/>
                  <a:pt x="3045204" y="2594670"/>
                  <a:pt x="3615655" y="2330417"/>
                </a:cubicBezTo>
                <a:cubicBezTo>
                  <a:pt x="4186106" y="2066164"/>
                  <a:pt x="4363674" y="265327"/>
                  <a:pt x="4924338" y="23444"/>
                </a:cubicBezTo>
                <a:cubicBezTo>
                  <a:pt x="5485002" y="-218439"/>
                  <a:pt x="7009002" y="1505499"/>
                  <a:pt x="6979641" y="879121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30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1BD97-9785-AFFA-A3E5-3247A6FD9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:a16="http://schemas.microsoft.com/office/drawing/2014/main" id="{7E896DD3-E1F7-6D48-ADBB-6B8D752BAF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0902" y="3643312"/>
            <a:ext cx="3508753" cy="469410"/>
          </a:xfrm>
        </p:spPr>
        <p:txBody>
          <a:bodyPr/>
          <a:lstStyle/>
          <a:p>
            <a:r>
              <a:rPr lang="ru-RU" dirty="0"/>
              <a:t>Создание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7831785-008C-684E-8153-A42514DC1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6619" y="4331899"/>
            <a:ext cx="4260167" cy="9284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Новый конфигурационный файл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Запись скриптов в общесистемную автозагрузку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DLL Redirection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….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494F023-B240-04F0-A034-1736438DF2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6619" y="5794609"/>
            <a:ext cx="2914423" cy="610218"/>
          </a:xfrm>
        </p:spPr>
        <p:txBody>
          <a:bodyPr/>
          <a:lstStyle/>
          <a:p>
            <a:r>
              <a:rPr lang="ru-RU" dirty="0"/>
              <a:t> Более общий кейс, нужно исследовать каждое приложение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4B6863F2-0B6E-7D21-29E9-D212B0A525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5852" y="3643313"/>
            <a:ext cx="5840962" cy="549865"/>
          </a:xfrm>
        </p:spPr>
        <p:txBody>
          <a:bodyPr/>
          <a:lstStyle/>
          <a:p>
            <a:r>
              <a:rPr lang="en-US" dirty="0" err="1">
                <a:solidFill>
                  <a:srgbClr val="12121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DiagHub</a:t>
            </a:r>
            <a:endParaRPr lang="ru-RU" dirty="0">
              <a:solidFill>
                <a:srgbClr val="121212"/>
              </a:solidFill>
            </a:endParaRP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B0174655-3681-91CE-586D-2D15D8E834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852" y="4343958"/>
            <a:ext cx="4729482" cy="9163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Загрузка </a:t>
            </a:r>
            <a:r>
              <a:rPr lang="ru-RU" dirty="0" err="1"/>
              <a:t>служой</a:t>
            </a:r>
            <a:r>
              <a:rPr lang="ru-RU" dirty="0"/>
              <a:t> </a:t>
            </a:r>
            <a:r>
              <a:rPr lang="en-US" dirty="0" err="1"/>
              <a:t>DiagHub</a:t>
            </a:r>
            <a:r>
              <a:rPr lang="ru-RU" dirty="0"/>
              <a:t> произвольной библиотеки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Библиотека должна быть в </a:t>
            </a:r>
            <a:r>
              <a:rPr lang="en-US" dirty="0"/>
              <a:t>C:\Windows\System32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A0365638-C11E-63D7-F8D1-E9812D5C1D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56197" y="5794610"/>
            <a:ext cx="3508753" cy="610217"/>
          </a:xfrm>
        </p:spPr>
        <p:txBody>
          <a:bodyPr/>
          <a:lstStyle/>
          <a:p>
            <a:pPr algn="ctr"/>
            <a:r>
              <a:rPr lang="ru-RU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Почитать еще про </a:t>
            </a:r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DiagHub</a:t>
            </a:r>
            <a:endParaRPr lang="ru-RU" dirty="0"/>
          </a:p>
          <a:p>
            <a:r>
              <a:rPr lang="ru-RU" dirty="0"/>
              <a:t>		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5F4CD3-F9F2-EEE5-2D8B-7991A8BF0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18" y="1323559"/>
            <a:ext cx="6781800" cy="1485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071A44-C493-5D7A-64B8-F266E870D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524" y="1000125"/>
            <a:ext cx="4438650" cy="2428875"/>
          </a:xfrm>
          <a:prstGeom prst="rect">
            <a:avLst/>
          </a:prstGeom>
        </p:spPr>
      </p:pic>
      <p:sp>
        <p:nvSpPr>
          <p:cNvPr id="2" name="Текст 11">
            <a:extLst>
              <a:ext uri="{FF2B5EF4-FFF2-40B4-BE49-F238E27FC236}">
                <a16:creationId xmlns:a16="http://schemas.microsoft.com/office/drawing/2014/main" id="{F6F11A55-8FFA-9FC4-6A3F-0973E5E00551}"/>
              </a:ext>
            </a:extLst>
          </p:cNvPr>
          <p:cNvSpPr txBox="1">
            <a:spLocks/>
          </p:cNvSpPr>
          <p:nvPr/>
        </p:nvSpPr>
        <p:spPr>
          <a:xfrm>
            <a:off x="2181809" y="535899"/>
            <a:ext cx="6709045" cy="9284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Neue Machin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Идентично </a:t>
            </a:r>
            <a:r>
              <a:rPr lang="en-US" dirty="0"/>
              <a:t>Create/Copy : 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478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5E20D-668E-05B6-F74F-2F8DD7CE4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D73CF0D6-4395-E563-7F28-DD5E9FB94B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01354" y="1900275"/>
            <a:ext cx="3949095" cy="586595"/>
          </a:xfrm>
        </p:spPr>
        <p:txBody>
          <a:bodyPr/>
          <a:lstStyle/>
          <a:p>
            <a:r>
              <a:rPr lang="ru-RU" dirty="0">
                <a:solidFill>
                  <a:srgbClr val="121212"/>
                </a:solidFill>
              </a:rPr>
              <a:t>Переименование</a:t>
            </a:r>
          </a:p>
          <a:p>
            <a:r>
              <a:rPr lang="ru-RU" dirty="0">
                <a:solidFill>
                  <a:srgbClr val="121212"/>
                </a:solidFill>
              </a:rPr>
              <a:t>к перемещению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940A1F7-7D92-7F2E-A101-BA9F274D6F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0923" y="3212362"/>
            <a:ext cx="3278063" cy="2059466"/>
          </a:xfrm>
        </p:spPr>
        <p:txBody>
          <a:bodyPr/>
          <a:lstStyle/>
          <a:p>
            <a:r>
              <a:rPr lang="ru-RU" dirty="0"/>
              <a:t>Привилегированная служба </a:t>
            </a:r>
            <a:r>
              <a:rPr lang="ru-RU" dirty="0" err="1"/>
              <a:t>осуществлеяет</a:t>
            </a:r>
            <a:r>
              <a:rPr lang="ru-RU" dirty="0"/>
              <a:t> переименование файла</a:t>
            </a:r>
          </a:p>
          <a:p>
            <a:endParaRPr lang="ru-RU" dirty="0"/>
          </a:p>
          <a:p>
            <a:r>
              <a:rPr lang="ru-RU" dirty="0"/>
              <a:t>Мы контролируем исходный и конечный файлы</a:t>
            </a:r>
          </a:p>
          <a:p>
            <a:endParaRPr lang="ru-RU" dirty="0"/>
          </a:p>
          <a:p>
            <a:r>
              <a:rPr lang="ru-RU" dirty="0"/>
              <a:t>Типовой пример</a:t>
            </a:r>
            <a:r>
              <a:rPr lang="en-US" dirty="0"/>
              <a:t>: abc.log -&gt; </a:t>
            </a:r>
            <a:r>
              <a:rPr lang="en-US" dirty="0" err="1"/>
              <a:t>abc.log.old</a:t>
            </a:r>
            <a:endParaRPr lang="ru-RU" dirty="0"/>
          </a:p>
        </p:txBody>
      </p:sp>
      <p:sp>
        <p:nvSpPr>
          <p:cNvPr id="2" name="Текст 11">
            <a:extLst>
              <a:ext uri="{FF2B5EF4-FFF2-40B4-BE49-F238E27FC236}">
                <a16:creationId xmlns:a16="http://schemas.microsoft.com/office/drawing/2014/main" id="{7B0025EC-82E5-01BD-0F9B-5C2B13C9C1F6}"/>
              </a:ext>
            </a:extLst>
          </p:cNvPr>
          <p:cNvSpPr txBox="1">
            <a:spLocks/>
          </p:cNvSpPr>
          <p:nvPr/>
        </p:nvSpPr>
        <p:spPr>
          <a:xfrm>
            <a:off x="10843556" y="6431514"/>
            <a:ext cx="1270860" cy="3384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rgbClr val="121212"/>
                </a:solidFill>
                <a:hlinkClick r:id="rId2"/>
              </a:rPr>
              <a:t>ресерч</a:t>
            </a:r>
            <a:endParaRPr lang="ru-RU" dirty="0">
              <a:solidFill>
                <a:srgbClr val="121212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A7E22AD-E270-366D-6351-7CD4448B2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669" y="1069152"/>
            <a:ext cx="640514" cy="64051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51F9802-48F9-C525-2FCE-E1174B8B1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346" y="1259762"/>
            <a:ext cx="640513" cy="640513"/>
          </a:xfrm>
          <a:prstGeom prst="rect">
            <a:avLst/>
          </a:prstGeom>
        </p:spPr>
      </p:pic>
      <p:sp>
        <p:nvSpPr>
          <p:cNvPr id="33" name="Стрелка: штриховая вправо 32">
            <a:extLst>
              <a:ext uri="{FF2B5EF4-FFF2-40B4-BE49-F238E27FC236}">
                <a16:creationId xmlns:a16="http://schemas.microsoft.com/office/drawing/2014/main" id="{97FA93A8-D18E-5D9E-9203-FF4BF5E15444}"/>
              </a:ext>
            </a:extLst>
          </p:cNvPr>
          <p:cNvSpPr/>
          <p:nvPr/>
        </p:nvSpPr>
        <p:spPr>
          <a:xfrm>
            <a:off x="2153197" y="1405576"/>
            <a:ext cx="1104215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7BF76-EDC6-0156-F3C7-1C4AD3EBD55B}"/>
              </a:ext>
            </a:extLst>
          </p:cNvPr>
          <p:cNvSpPr txBox="1"/>
          <p:nvPr/>
        </p:nvSpPr>
        <p:spPr>
          <a:xfrm>
            <a:off x="2036366" y="1182451"/>
            <a:ext cx="14718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Rename into </a:t>
            </a:r>
          </a:p>
          <a:p>
            <a:endParaRPr lang="en-US" sz="1400" dirty="0">
              <a:latin typeface="TT Interfaces" panose="02000503020000020004" pitchFamily="2" charset="0"/>
            </a:endParaRPr>
          </a:p>
          <a:p>
            <a:r>
              <a:rPr lang="en-US" sz="1400" dirty="0">
                <a:latin typeface="TT Interfaces" panose="02000503020000020004" pitchFamily="2" charset="0"/>
              </a:rPr>
              <a:t>C:\xyz\public.txt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6" name="Стрелка: штриховая вправо 5">
            <a:extLst>
              <a:ext uri="{FF2B5EF4-FFF2-40B4-BE49-F238E27FC236}">
                <a16:creationId xmlns:a16="http://schemas.microsoft.com/office/drawing/2014/main" id="{F3215C34-4D49-1E30-FC5C-4ADD7032C0E9}"/>
              </a:ext>
            </a:extLst>
          </p:cNvPr>
          <p:cNvSpPr/>
          <p:nvPr/>
        </p:nvSpPr>
        <p:spPr>
          <a:xfrm>
            <a:off x="5162481" y="1452751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65AEF0-15B9-9E8C-932B-E55200AF2A0B}"/>
              </a:ext>
            </a:extLst>
          </p:cNvPr>
          <p:cNvSpPr txBox="1"/>
          <p:nvPr/>
        </p:nvSpPr>
        <p:spPr>
          <a:xfrm>
            <a:off x="3446993" y="2046232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C:\abc\private.txt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7B03C133-F74B-D3CB-B12D-1DE9A30C72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00923" y="2748136"/>
            <a:ext cx="3508753" cy="928452"/>
          </a:xfrm>
        </p:spPr>
        <p:txBody>
          <a:bodyPr/>
          <a:lstStyle/>
          <a:p>
            <a:r>
              <a:rPr lang="ru-RU" dirty="0"/>
              <a:t>Реализуем </a:t>
            </a:r>
            <a:r>
              <a:rPr lang="en-US" dirty="0"/>
              <a:t>Arbitrary move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7F2773C-8C55-885E-DE4E-D35F48E66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89" y="1114245"/>
            <a:ext cx="1088529" cy="96990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5331DF3-2B58-BA7B-7257-EB0DE2415A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4722" y="1086433"/>
            <a:ext cx="695967" cy="9307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38E6A46-34E5-1D3B-8F41-F18E217AD9B1}"/>
              </a:ext>
            </a:extLst>
          </p:cNvPr>
          <p:cNvSpPr txBox="1"/>
          <p:nvPr/>
        </p:nvSpPr>
        <p:spPr>
          <a:xfrm>
            <a:off x="6277040" y="2084152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C:\hack\pwn.dll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FEAD224-AE27-66C2-0DA2-51D2A6DB2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669" y="3152474"/>
            <a:ext cx="640514" cy="64051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F0CFE52-FC5F-6E8E-A206-091178B1F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346" y="3343084"/>
            <a:ext cx="640513" cy="640513"/>
          </a:xfrm>
          <a:prstGeom prst="rect">
            <a:avLst/>
          </a:prstGeom>
        </p:spPr>
      </p:pic>
      <p:sp>
        <p:nvSpPr>
          <p:cNvPr id="26" name="Стрелка: штриховая вправо 25">
            <a:extLst>
              <a:ext uri="{FF2B5EF4-FFF2-40B4-BE49-F238E27FC236}">
                <a16:creationId xmlns:a16="http://schemas.microsoft.com/office/drawing/2014/main" id="{91079A7F-E9CC-886A-C6BE-6E89758B50EE}"/>
              </a:ext>
            </a:extLst>
          </p:cNvPr>
          <p:cNvSpPr/>
          <p:nvPr/>
        </p:nvSpPr>
        <p:spPr>
          <a:xfrm>
            <a:off x="4885883" y="3552005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5CD3C4-CD09-AEA5-A29D-F31FF4F621AA}"/>
              </a:ext>
            </a:extLst>
          </p:cNvPr>
          <p:cNvSpPr txBox="1"/>
          <p:nvPr/>
        </p:nvSpPr>
        <p:spPr>
          <a:xfrm>
            <a:off x="3446993" y="4129554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C:\xyz\public.txt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494343D-CCCD-FBEB-3CC7-63FA44AD6B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865" y="3143256"/>
            <a:ext cx="695967" cy="93070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EA34C07-5DE0-7296-7B48-CF055463E464}"/>
              </a:ext>
            </a:extLst>
          </p:cNvPr>
          <p:cNvSpPr txBox="1"/>
          <p:nvPr/>
        </p:nvSpPr>
        <p:spPr>
          <a:xfrm>
            <a:off x="5573568" y="4150193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C:\LegitService\Legit.dll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434D4E0-0835-6ABA-DA32-B2D237651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783" y="5158941"/>
            <a:ext cx="1088529" cy="96990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B6AF2CB-ED23-6304-3760-73859E0C618D}"/>
              </a:ext>
            </a:extLst>
          </p:cNvPr>
          <p:cNvSpPr txBox="1"/>
          <p:nvPr/>
        </p:nvSpPr>
        <p:spPr>
          <a:xfrm>
            <a:off x="1708808" y="5239477"/>
            <a:ext cx="21194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Rename C:\hack\pwn.dll</a:t>
            </a:r>
          </a:p>
          <a:p>
            <a:endParaRPr lang="en-US" sz="1400" dirty="0">
              <a:latin typeface="TT Interfaces" panose="02000503020000020004" pitchFamily="2" charset="0"/>
            </a:endParaRPr>
          </a:p>
          <a:p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51" name="Стрелка: штриховая вправо 50">
            <a:extLst>
              <a:ext uri="{FF2B5EF4-FFF2-40B4-BE49-F238E27FC236}">
                <a16:creationId xmlns:a16="http://schemas.microsoft.com/office/drawing/2014/main" id="{70AE52FD-37CE-6840-1A0F-8009217A59FA}"/>
              </a:ext>
            </a:extLst>
          </p:cNvPr>
          <p:cNvSpPr/>
          <p:nvPr/>
        </p:nvSpPr>
        <p:spPr>
          <a:xfrm>
            <a:off x="1990458" y="5547749"/>
            <a:ext cx="1556192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42B397A-8E30-D9E9-C611-4BF6253B4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6529" y="5082398"/>
            <a:ext cx="695967" cy="93070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DE5883F3-5EA4-8EA5-C785-96509C235EE2}"/>
              </a:ext>
            </a:extLst>
          </p:cNvPr>
          <p:cNvSpPr txBox="1"/>
          <p:nvPr/>
        </p:nvSpPr>
        <p:spPr>
          <a:xfrm>
            <a:off x="3638847" y="6080117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C:\hack\pwn.dll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17879B9-7234-E432-1874-F4C24D280DC7}"/>
              </a:ext>
            </a:extLst>
          </p:cNvPr>
          <p:cNvSpPr txBox="1"/>
          <p:nvPr/>
        </p:nvSpPr>
        <p:spPr>
          <a:xfrm>
            <a:off x="4860726" y="5290465"/>
            <a:ext cx="24705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Into C:\LegitService\Legit.dll</a:t>
            </a:r>
          </a:p>
          <a:p>
            <a:endParaRPr lang="en-US" sz="1400" dirty="0">
              <a:latin typeface="TT Interfaces" panose="02000503020000020004" pitchFamily="2" charset="0"/>
            </a:endParaRPr>
          </a:p>
          <a:p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55" name="Стрелка: штриховая вправо 54">
            <a:extLst>
              <a:ext uri="{FF2B5EF4-FFF2-40B4-BE49-F238E27FC236}">
                <a16:creationId xmlns:a16="http://schemas.microsoft.com/office/drawing/2014/main" id="{384645AD-10AB-7C66-93BF-228F8735F5D4}"/>
              </a:ext>
            </a:extLst>
          </p:cNvPr>
          <p:cNvSpPr/>
          <p:nvPr/>
        </p:nvSpPr>
        <p:spPr>
          <a:xfrm>
            <a:off x="5142376" y="5598737"/>
            <a:ext cx="1556192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AA3152C-C535-6B6E-3A91-B8189E41F3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320" y="5223126"/>
            <a:ext cx="695967" cy="93070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3A728D0-B687-9E0B-EC63-4E94385BD8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2157" y="1044986"/>
            <a:ext cx="465569" cy="46411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976CEC8-EF5D-D472-0920-E964E84164D8}"/>
              </a:ext>
            </a:extLst>
          </p:cNvPr>
          <p:cNvSpPr txBox="1"/>
          <p:nvPr/>
        </p:nvSpPr>
        <p:spPr>
          <a:xfrm>
            <a:off x="6553826" y="6221166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C:\LegitService\Legit.dll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085DD39-A63F-11B9-83AE-FBCB3F9C0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5157" y="4991069"/>
            <a:ext cx="465569" cy="4641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332E28A-10D2-F946-8CA6-42F3D4998D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7303" y="5205191"/>
            <a:ext cx="465569" cy="4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33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A2EBC-CE54-9DA5-A115-57F729B8F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EB9D6FD-0142-F5C5-C78B-861ABB01F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035061"/>
            <a:ext cx="11740016" cy="883545"/>
          </a:xfrm>
        </p:spPr>
        <p:txBody>
          <a:bodyPr>
            <a:normAutofit fontScale="90000"/>
          </a:bodyPr>
          <a:lstStyle/>
          <a:p>
            <a:r>
              <a:rPr lang="ru-RU" dirty="0"/>
              <a:t>А ещё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6787337-8811-E5BC-7867-317382609B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221" y="5124771"/>
            <a:ext cx="5391150" cy="635573"/>
          </a:xfrm>
        </p:spPr>
        <p:txBody>
          <a:bodyPr/>
          <a:lstStyle/>
          <a:p>
            <a:r>
              <a:rPr lang="en-US" dirty="0">
                <a:latin typeface="TT Interfaces" panose="02000503020000020004" pitchFamily="2" charset="0"/>
              </a:rPr>
              <a:t>Arbitrary Directory Creation</a:t>
            </a:r>
          </a:p>
          <a:p>
            <a:r>
              <a:rPr lang="en-US" dirty="0">
                <a:latin typeface="TT Interfaces" panose="02000503020000020004" pitchFamily="2" charset="0"/>
              </a:rPr>
              <a:t>UAC Bypass</a:t>
            </a:r>
            <a:endParaRPr lang="ru-RU" dirty="0">
              <a:latin typeface="TT Interfaces" panose="02000503020000020004" pitchFamily="2" charset="0"/>
            </a:endParaRPr>
          </a:p>
          <a:p>
            <a:endParaRPr lang="en-US" dirty="0">
              <a:latin typeface="TT Interfaces" panose="02000503020000020004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559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EA6F7-23A2-932B-1AA7-906E92FCA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8AECD3C-67B0-EBA2-B268-5BC1A62FA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45" y="4908568"/>
            <a:ext cx="1755469" cy="111510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C953C2-A77C-C3CE-4339-313AEAC33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825" y="2664640"/>
            <a:ext cx="1755469" cy="1115109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E3D2728-F5E5-3CA2-296C-E2E4AD7211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01354" y="1900275"/>
            <a:ext cx="3949095" cy="586595"/>
          </a:xfrm>
        </p:spPr>
        <p:txBody>
          <a:bodyPr/>
          <a:lstStyle/>
          <a:p>
            <a:r>
              <a:rPr lang="ru-RU" dirty="0">
                <a:solidFill>
                  <a:srgbClr val="121212"/>
                </a:solidFill>
              </a:rPr>
              <a:t>От </a:t>
            </a:r>
            <a:r>
              <a:rPr lang="ru-RU" dirty="0" err="1">
                <a:solidFill>
                  <a:srgbClr val="121212"/>
                </a:solidFill>
              </a:rPr>
              <a:t>диры</a:t>
            </a:r>
            <a:r>
              <a:rPr lang="ru-RU" dirty="0">
                <a:solidFill>
                  <a:srgbClr val="121212"/>
                </a:solidFill>
              </a:rPr>
              <a:t> к чтению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E9D3B3BD-8721-FD90-7AB6-0CF8B35F03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0923" y="3212362"/>
            <a:ext cx="3278063" cy="2916486"/>
          </a:xfrm>
        </p:spPr>
        <p:txBody>
          <a:bodyPr/>
          <a:lstStyle/>
          <a:p>
            <a:r>
              <a:rPr lang="ru-RU" dirty="0"/>
              <a:t>Создаем специальную папку </a:t>
            </a:r>
            <a:r>
              <a:rPr lang="en-US" dirty="0"/>
              <a:t>c_1337.nls</a:t>
            </a:r>
            <a:endParaRPr lang="ru-RU" dirty="0"/>
          </a:p>
          <a:p>
            <a:r>
              <a:rPr lang="ru-RU" dirty="0"/>
              <a:t>Преобразуем ее в </a:t>
            </a:r>
            <a:r>
              <a:rPr lang="en-US" dirty="0"/>
              <a:t>NTFS Mount Point</a:t>
            </a:r>
            <a:r>
              <a:rPr lang="ru-RU" dirty="0"/>
              <a:t> на файл</a:t>
            </a:r>
          </a:p>
          <a:p>
            <a:r>
              <a:rPr lang="ru-RU" dirty="0" err="1"/>
              <a:t>Триггерим</a:t>
            </a:r>
            <a:r>
              <a:rPr lang="ru-RU" dirty="0"/>
              <a:t> службу </a:t>
            </a:r>
            <a:r>
              <a:rPr lang="en-US" dirty="0"/>
              <a:t>National Language Support</a:t>
            </a:r>
            <a:endParaRPr lang="ru-RU" dirty="0"/>
          </a:p>
          <a:p>
            <a:r>
              <a:rPr lang="ru-RU" dirty="0"/>
              <a:t>Служба использует </a:t>
            </a:r>
            <a:r>
              <a:rPr lang="ru-RU" dirty="0" err="1"/>
              <a:t>сисколл</a:t>
            </a:r>
            <a:r>
              <a:rPr lang="ru-RU" dirty="0"/>
              <a:t> для чтения файла, поэтому мы можем создавать </a:t>
            </a:r>
            <a:r>
              <a:rPr lang="en-US" dirty="0"/>
              <a:t>NTFS Mount Point</a:t>
            </a:r>
            <a:r>
              <a:rPr lang="ru-RU" dirty="0"/>
              <a:t> на файл</a:t>
            </a:r>
          </a:p>
          <a:p>
            <a:r>
              <a:rPr lang="ru-RU" dirty="0"/>
              <a:t>Файл отображается в общую память</a:t>
            </a:r>
          </a:p>
          <a:p>
            <a:r>
              <a:rPr lang="ru-RU" dirty="0"/>
              <a:t>Обнаруживаем его отображение</a:t>
            </a:r>
          </a:p>
        </p:txBody>
      </p:sp>
      <p:sp>
        <p:nvSpPr>
          <p:cNvPr id="2" name="Текст 11">
            <a:extLst>
              <a:ext uri="{FF2B5EF4-FFF2-40B4-BE49-F238E27FC236}">
                <a16:creationId xmlns:a16="http://schemas.microsoft.com/office/drawing/2014/main" id="{FA93DEF9-F1E3-D29D-DC6E-6C5DF9B2902F}"/>
              </a:ext>
            </a:extLst>
          </p:cNvPr>
          <p:cNvSpPr txBox="1">
            <a:spLocks/>
          </p:cNvSpPr>
          <p:nvPr/>
        </p:nvSpPr>
        <p:spPr>
          <a:xfrm>
            <a:off x="10843556" y="6431514"/>
            <a:ext cx="1270860" cy="3384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rgbClr val="121212"/>
                </a:solidFill>
                <a:hlinkClick r:id="rId3"/>
              </a:rPr>
              <a:t>ресерч</a:t>
            </a:r>
            <a:endParaRPr lang="ru-RU" dirty="0">
              <a:solidFill>
                <a:srgbClr val="121212"/>
              </a:solidFill>
            </a:endParaRP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6A8A5A58-BEA8-B7D7-BD74-CD256D4BDB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00923" y="2497313"/>
            <a:ext cx="3508753" cy="928452"/>
          </a:xfrm>
        </p:spPr>
        <p:txBody>
          <a:bodyPr/>
          <a:lstStyle/>
          <a:p>
            <a:r>
              <a:rPr lang="ru-RU" dirty="0"/>
              <a:t>Преобразуем создание папки в примитив чтения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A12BFF7-94E3-311B-60FF-A0A55192F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460" y="917474"/>
            <a:ext cx="640514" cy="64051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4A4D7C6-24E4-A432-ACB9-BF6D6F7DA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137" y="1108084"/>
            <a:ext cx="640513" cy="640513"/>
          </a:xfrm>
          <a:prstGeom prst="rect">
            <a:avLst/>
          </a:prstGeom>
        </p:spPr>
      </p:pic>
      <p:sp>
        <p:nvSpPr>
          <p:cNvPr id="26" name="Стрелка: штриховая вправо 25">
            <a:extLst>
              <a:ext uri="{FF2B5EF4-FFF2-40B4-BE49-F238E27FC236}">
                <a16:creationId xmlns:a16="http://schemas.microsoft.com/office/drawing/2014/main" id="{94268877-D750-403F-8F91-61FB013D9019}"/>
              </a:ext>
            </a:extLst>
          </p:cNvPr>
          <p:cNvSpPr/>
          <p:nvPr/>
        </p:nvSpPr>
        <p:spPr>
          <a:xfrm>
            <a:off x="1885845" y="1175839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5E0AD2-1728-FCD6-3836-E1BEEFBAEFF9}"/>
              </a:ext>
            </a:extLst>
          </p:cNvPr>
          <p:cNvSpPr txBox="1"/>
          <p:nvPr/>
        </p:nvSpPr>
        <p:spPr>
          <a:xfrm>
            <a:off x="1990458" y="1772334"/>
            <a:ext cx="2807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C:\windows\system32\c_1337.nls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51" name="Стрелка: штриховая вправо 50">
            <a:extLst>
              <a:ext uri="{FF2B5EF4-FFF2-40B4-BE49-F238E27FC236}">
                <a16:creationId xmlns:a16="http://schemas.microsoft.com/office/drawing/2014/main" id="{313E1D53-21E1-DD8E-300F-1000AF1FFA2D}"/>
              </a:ext>
            </a:extLst>
          </p:cNvPr>
          <p:cNvSpPr/>
          <p:nvPr/>
        </p:nvSpPr>
        <p:spPr>
          <a:xfrm>
            <a:off x="4390522" y="1201936"/>
            <a:ext cx="667304" cy="248895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97B4B7-850A-B444-284F-4662FD1F8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676" y="957250"/>
            <a:ext cx="943025" cy="9430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126E6B-EA60-0AD6-E287-DBB3CF70B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883" y="1042965"/>
            <a:ext cx="640513" cy="640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4153B4-B6A3-F4F3-D72E-3B23B33300B6}"/>
              </a:ext>
            </a:extLst>
          </p:cNvPr>
          <p:cNvSpPr txBox="1"/>
          <p:nvPr/>
        </p:nvSpPr>
        <p:spPr>
          <a:xfrm>
            <a:off x="4807892" y="3651180"/>
            <a:ext cx="2807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C:\windows\system32\c_1337.nls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9F664B-FF34-9C0B-6773-8FD1EB51D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9376" y="2880050"/>
            <a:ext cx="800352" cy="8236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1F4DC8-9158-8C40-F80B-4C0F4E64F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80" y="2817339"/>
            <a:ext cx="943025" cy="943025"/>
          </a:xfrm>
          <a:prstGeom prst="rect">
            <a:avLst/>
          </a:prstGeom>
        </p:spPr>
      </p:pic>
      <p:sp>
        <p:nvSpPr>
          <p:cNvPr id="12" name="Стрелка: штриховая вправо 11">
            <a:extLst>
              <a:ext uri="{FF2B5EF4-FFF2-40B4-BE49-F238E27FC236}">
                <a16:creationId xmlns:a16="http://schemas.microsoft.com/office/drawing/2014/main" id="{B6417C8B-2426-488C-B86E-A4702E3D5748}"/>
              </a:ext>
            </a:extLst>
          </p:cNvPr>
          <p:cNvSpPr/>
          <p:nvPr/>
        </p:nvSpPr>
        <p:spPr>
          <a:xfrm>
            <a:off x="1811463" y="3130331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F05A53-D680-6D28-EF00-4FCEB9AE44A2}"/>
              </a:ext>
            </a:extLst>
          </p:cNvPr>
          <p:cNvSpPr txBox="1"/>
          <p:nvPr/>
        </p:nvSpPr>
        <p:spPr>
          <a:xfrm>
            <a:off x="2225276" y="3703706"/>
            <a:ext cx="2351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National Language support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EBF9F6-C295-6C4F-FE00-4F812AD639AA}"/>
              </a:ext>
            </a:extLst>
          </p:cNvPr>
          <p:cNvSpPr txBox="1"/>
          <p:nvPr/>
        </p:nvSpPr>
        <p:spPr>
          <a:xfrm>
            <a:off x="10843556" y="6128021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T Interfaces" panose="02000503020000020004" pitchFamily="2" charset="0"/>
                <a:hlinkClick r:id="rId8"/>
              </a:rPr>
              <a:t>poc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18" name="Стрелка: штриховая вправо 17">
            <a:extLst>
              <a:ext uri="{FF2B5EF4-FFF2-40B4-BE49-F238E27FC236}">
                <a16:creationId xmlns:a16="http://schemas.microsoft.com/office/drawing/2014/main" id="{94F0E459-5CCB-1FB5-0B19-149FC9143876}"/>
              </a:ext>
            </a:extLst>
          </p:cNvPr>
          <p:cNvSpPr/>
          <p:nvPr/>
        </p:nvSpPr>
        <p:spPr>
          <a:xfrm>
            <a:off x="4241675" y="3116561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053793-073E-AA5C-8359-A6A3FEF1376B}"/>
              </a:ext>
            </a:extLst>
          </p:cNvPr>
          <p:cNvSpPr txBox="1"/>
          <p:nvPr/>
        </p:nvSpPr>
        <p:spPr>
          <a:xfrm>
            <a:off x="5195933" y="1777036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C:\secret\1.txt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53CA727-44A8-63C1-8EC5-1A2B0A713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80" y="4655712"/>
            <a:ext cx="943025" cy="943025"/>
          </a:xfrm>
          <a:prstGeom prst="rect">
            <a:avLst/>
          </a:prstGeom>
        </p:spPr>
      </p:pic>
      <p:sp>
        <p:nvSpPr>
          <p:cNvPr id="31" name="Стрелка: штриховая вправо 30">
            <a:extLst>
              <a:ext uri="{FF2B5EF4-FFF2-40B4-BE49-F238E27FC236}">
                <a16:creationId xmlns:a16="http://schemas.microsoft.com/office/drawing/2014/main" id="{1169DBC9-EA1E-7DE2-6996-1E84BDAFA3FB}"/>
              </a:ext>
            </a:extLst>
          </p:cNvPr>
          <p:cNvSpPr/>
          <p:nvPr/>
        </p:nvSpPr>
        <p:spPr>
          <a:xfrm>
            <a:off x="1798731" y="4964485"/>
            <a:ext cx="2029568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9821E6-FB91-182E-1851-EA2414E50E44}"/>
              </a:ext>
            </a:extLst>
          </p:cNvPr>
          <p:cNvSpPr txBox="1"/>
          <p:nvPr/>
        </p:nvSpPr>
        <p:spPr>
          <a:xfrm>
            <a:off x="1662567" y="2846517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Map pls…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ABE945-377D-A70D-90CA-6EF7E57D065C}"/>
              </a:ext>
            </a:extLst>
          </p:cNvPr>
          <p:cNvSpPr txBox="1"/>
          <p:nvPr/>
        </p:nvSpPr>
        <p:spPr>
          <a:xfrm>
            <a:off x="1524603" y="889076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Create </a:t>
            </a:r>
            <a:r>
              <a:rPr lang="en-US" sz="1400" dirty="0" err="1">
                <a:latin typeface="TT Interfaces" panose="02000503020000020004" pitchFamily="2" charset="0"/>
              </a:rPr>
              <a:t>symlink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CFD628-5E7D-2640-13A3-DA8643A4AE0C}"/>
              </a:ext>
            </a:extLst>
          </p:cNvPr>
          <p:cNvSpPr txBox="1"/>
          <p:nvPr/>
        </p:nvSpPr>
        <p:spPr>
          <a:xfrm>
            <a:off x="1647325" y="4650069"/>
            <a:ext cx="2345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Find section in the memory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E82531B-68FD-5839-8684-ECC0A8258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254" y="4673416"/>
            <a:ext cx="1755469" cy="111510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75D2742-F48C-DCCE-D188-703F7F2DF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253" y="4384599"/>
            <a:ext cx="1755469" cy="111510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04923D0-B131-2DAD-7529-B7C8950C5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531" y="4670605"/>
            <a:ext cx="640513" cy="640513"/>
          </a:xfrm>
          <a:prstGeom prst="rect">
            <a:avLst/>
          </a:prstGeom>
        </p:spPr>
      </p:pic>
      <p:sp>
        <p:nvSpPr>
          <p:cNvPr id="43" name="Стрелка: штриховая вправо 42">
            <a:extLst>
              <a:ext uri="{FF2B5EF4-FFF2-40B4-BE49-F238E27FC236}">
                <a16:creationId xmlns:a16="http://schemas.microsoft.com/office/drawing/2014/main" id="{69840BDB-4293-0671-8D77-9EE5CFCF5A4F}"/>
              </a:ext>
            </a:extLst>
          </p:cNvPr>
          <p:cNvSpPr/>
          <p:nvPr/>
        </p:nvSpPr>
        <p:spPr>
          <a:xfrm>
            <a:off x="5901862" y="4908568"/>
            <a:ext cx="667304" cy="248895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97F0CF-7CA6-5FBC-FA0C-EF54FA3A2179}"/>
              </a:ext>
            </a:extLst>
          </p:cNvPr>
          <p:cNvSpPr txBox="1"/>
          <p:nvPr/>
        </p:nvSpPr>
        <p:spPr>
          <a:xfrm>
            <a:off x="6409041" y="5373655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C:\secret\1.txt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24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F377C-A9FE-3FBC-FFE3-A24E6002D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1337BB82-5184-2457-9D53-DD8ADAC1A9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04712" y="1954799"/>
            <a:ext cx="3949095" cy="586595"/>
          </a:xfrm>
        </p:spPr>
        <p:txBody>
          <a:bodyPr/>
          <a:lstStyle/>
          <a:p>
            <a:r>
              <a:rPr lang="en-US" dirty="0">
                <a:solidFill>
                  <a:srgbClr val="121212"/>
                </a:solidFill>
              </a:rPr>
              <a:t>UAC Bypass</a:t>
            </a:r>
            <a:endParaRPr lang="ru-RU" dirty="0">
              <a:solidFill>
                <a:srgbClr val="121212"/>
              </a:solidFill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AB9279D1-83EA-A225-BF17-D06CE2AD42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54131" y="3455714"/>
            <a:ext cx="3037869" cy="1744249"/>
          </a:xfrm>
        </p:spPr>
        <p:txBody>
          <a:bodyPr/>
          <a:lstStyle/>
          <a:p>
            <a:r>
              <a:rPr lang="ru-RU" dirty="0"/>
              <a:t>Обнаруживаем папку </a:t>
            </a:r>
            <a:r>
              <a:rPr lang="en-US" dirty="0" err="1"/>
              <a:t>ShaderCache</a:t>
            </a:r>
            <a:endParaRPr lang="en-US" dirty="0"/>
          </a:p>
          <a:p>
            <a:r>
              <a:rPr lang="ru-RU" dirty="0"/>
              <a:t>Удаляем все файлы оттуда</a:t>
            </a:r>
          </a:p>
          <a:p>
            <a:r>
              <a:rPr lang="ru-RU" dirty="0"/>
              <a:t>Создаем </a:t>
            </a:r>
            <a:r>
              <a:rPr lang="en-US" dirty="0"/>
              <a:t>NTFS Mount Point</a:t>
            </a:r>
          </a:p>
          <a:p>
            <a:r>
              <a:rPr lang="en-US" dirty="0"/>
              <a:t>Arbitrary Overwrite</a:t>
            </a:r>
          </a:p>
          <a:p>
            <a:r>
              <a:rPr lang="ru-RU" dirty="0"/>
              <a:t>Пишем </a:t>
            </a:r>
            <a:r>
              <a:rPr lang="en-US" dirty="0"/>
              <a:t>DLL</a:t>
            </a:r>
            <a:r>
              <a:rPr lang="ru-RU" dirty="0"/>
              <a:t> с </a:t>
            </a:r>
            <a:r>
              <a:rPr lang="en-US" dirty="0"/>
              <a:t>cmd.exe</a:t>
            </a:r>
            <a:endParaRPr lang="ru-RU" dirty="0"/>
          </a:p>
        </p:txBody>
      </p:sp>
      <p:sp>
        <p:nvSpPr>
          <p:cNvPr id="2" name="Текст 11">
            <a:extLst>
              <a:ext uri="{FF2B5EF4-FFF2-40B4-BE49-F238E27FC236}">
                <a16:creationId xmlns:a16="http://schemas.microsoft.com/office/drawing/2014/main" id="{CBBBD831-9717-211B-F63B-34D576D4C9E6}"/>
              </a:ext>
            </a:extLst>
          </p:cNvPr>
          <p:cNvSpPr txBox="1">
            <a:spLocks/>
          </p:cNvSpPr>
          <p:nvPr/>
        </p:nvSpPr>
        <p:spPr>
          <a:xfrm>
            <a:off x="10843556" y="6431514"/>
            <a:ext cx="1270860" cy="3384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rgbClr val="121212"/>
                </a:solidFill>
                <a:hlinkClick r:id="rId2"/>
              </a:rPr>
              <a:t>ресерч</a:t>
            </a:r>
            <a:endParaRPr lang="ru-RU" dirty="0">
              <a:solidFill>
                <a:srgbClr val="121212"/>
              </a:solidFill>
            </a:endParaRP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9B691110-42FC-5F10-D335-B26BC48E17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04712" y="2475521"/>
            <a:ext cx="3508753" cy="928452"/>
          </a:xfrm>
        </p:spPr>
        <p:txBody>
          <a:bodyPr/>
          <a:lstStyle/>
          <a:p>
            <a:r>
              <a:rPr lang="ru-RU" dirty="0"/>
              <a:t>От </a:t>
            </a:r>
            <a:r>
              <a:rPr lang="ru-RU" dirty="0" err="1"/>
              <a:t>симлинки</a:t>
            </a:r>
            <a:r>
              <a:rPr lang="ru-RU" dirty="0"/>
              <a:t> к </a:t>
            </a:r>
            <a:r>
              <a:rPr lang="en-US" dirty="0"/>
              <a:t>High IL</a:t>
            </a:r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AAA60CA-7076-44C9-08C4-90010BFAA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095" y="1130572"/>
            <a:ext cx="640514" cy="640514"/>
          </a:xfrm>
          <a:prstGeom prst="rect">
            <a:avLst/>
          </a:prstGeom>
        </p:spPr>
      </p:pic>
      <p:sp>
        <p:nvSpPr>
          <p:cNvPr id="26" name="Стрелка: штриховая вправо 25">
            <a:extLst>
              <a:ext uri="{FF2B5EF4-FFF2-40B4-BE49-F238E27FC236}">
                <a16:creationId xmlns:a16="http://schemas.microsoft.com/office/drawing/2014/main" id="{DFA6242C-D042-5684-941E-B017F60B1A63}"/>
              </a:ext>
            </a:extLst>
          </p:cNvPr>
          <p:cNvSpPr/>
          <p:nvPr/>
        </p:nvSpPr>
        <p:spPr>
          <a:xfrm>
            <a:off x="2437985" y="1326382"/>
            <a:ext cx="800516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7740EC-A732-4807-ECDA-6E0458C2E53C}"/>
              </a:ext>
            </a:extLst>
          </p:cNvPr>
          <p:cNvSpPr txBox="1"/>
          <p:nvPr/>
        </p:nvSpPr>
        <p:spPr>
          <a:xfrm>
            <a:off x="2275142" y="1864644"/>
            <a:ext cx="3496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%LOCALAPPDATA%\Intel\</a:t>
            </a:r>
            <a:r>
              <a:rPr lang="en-US" sz="1400" dirty="0" err="1">
                <a:latin typeface="TT Interfaces" panose="02000503020000020004" pitchFamily="2" charset="0"/>
              </a:rPr>
              <a:t>ShaderCache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51" name="Стрелка: штриховая вправо 50">
            <a:extLst>
              <a:ext uri="{FF2B5EF4-FFF2-40B4-BE49-F238E27FC236}">
                <a16:creationId xmlns:a16="http://schemas.microsoft.com/office/drawing/2014/main" id="{07A667AC-989C-2B3B-7A8A-38499F74A831}"/>
              </a:ext>
            </a:extLst>
          </p:cNvPr>
          <p:cNvSpPr/>
          <p:nvPr/>
        </p:nvSpPr>
        <p:spPr>
          <a:xfrm>
            <a:off x="2493234" y="4883205"/>
            <a:ext cx="667304" cy="248895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DD1B96-B907-4DA7-F872-06FA7D8F0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20" y="1103764"/>
            <a:ext cx="943025" cy="9430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149CF2-BBCB-7605-1A87-3F083053E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536" y="1130574"/>
            <a:ext cx="640513" cy="6405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F1A2B1-49E6-E567-5280-00B1B1BEA3FE}"/>
              </a:ext>
            </a:extLst>
          </p:cNvPr>
          <p:cNvSpPr txBox="1"/>
          <p:nvPr/>
        </p:nvSpPr>
        <p:spPr>
          <a:xfrm>
            <a:off x="10843556" y="6128021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T Interfaces" panose="02000503020000020004" pitchFamily="2" charset="0"/>
                <a:hlinkClick r:id="rId6"/>
              </a:rPr>
              <a:t>poc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30717A-CD96-4C9F-838B-AD96D9A89224}"/>
              </a:ext>
            </a:extLst>
          </p:cNvPr>
          <p:cNvSpPr txBox="1"/>
          <p:nvPr/>
        </p:nvSpPr>
        <p:spPr>
          <a:xfrm>
            <a:off x="6495586" y="1864645"/>
            <a:ext cx="2739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C:\Windows\System32\some.dll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676DAA-A039-DBDF-1AB6-77E78915EE4A}"/>
              </a:ext>
            </a:extLst>
          </p:cNvPr>
          <p:cNvSpPr txBox="1"/>
          <p:nvPr/>
        </p:nvSpPr>
        <p:spPr>
          <a:xfrm>
            <a:off x="2155203" y="1054948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Create </a:t>
            </a:r>
            <a:r>
              <a:rPr lang="en-US" sz="1400" dirty="0" err="1">
                <a:latin typeface="TT Interfaces" panose="02000503020000020004" pitchFamily="2" charset="0"/>
              </a:rPr>
              <a:t>symlink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A8DE3E-C24B-77C5-A0D7-6A14E45371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7901" y="4493321"/>
            <a:ext cx="695967" cy="9307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546492-128E-759E-EF5F-FE7F160C71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5049" y="909922"/>
            <a:ext cx="736705" cy="531834"/>
          </a:xfrm>
          <a:prstGeom prst="rect">
            <a:avLst/>
          </a:prstGeom>
        </p:spPr>
      </p:pic>
      <p:sp>
        <p:nvSpPr>
          <p:cNvPr id="19" name="Стрелка: штриховая вправо 18">
            <a:extLst>
              <a:ext uri="{FF2B5EF4-FFF2-40B4-BE49-F238E27FC236}">
                <a16:creationId xmlns:a16="http://schemas.microsoft.com/office/drawing/2014/main" id="{8567F2BC-CCDA-2332-8847-D5847799FF59}"/>
              </a:ext>
            </a:extLst>
          </p:cNvPr>
          <p:cNvSpPr/>
          <p:nvPr/>
        </p:nvSpPr>
        <p:spPr>
          <a:xfrm>
            <a:off x="2288448" y="3282549"/>
            <a:ext cx="1132529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штриховая вправо 21">
            <a:extLst>
              <a:ext uri="{FF2B5EF4-FFF2-40B4-BE49-F238E27FC236}">
                <a16:creationId xmlns:a16="http://schemas.microsoft.com/office/drawing/2014/main" id="{3FB96D3E-3FC5-F353-418A-247853B23C0F}"/>
              </a:ext>
            </a:extLst>
          </p:cNvPr>
          <p:cNvSpPr/>
          <p:nvPr/>
        </p:nvSpPr>
        <p:spPr>
          <a:xfrm>
            <a:off x="5715390" y="3282549"/>
            <a:ext cx="667304" cy="248895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9E458BC-AFA8-4AE7-FC29-02C72E70F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62" y="3059931"/>
            <a:ext cx="943025" cy="94302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F18871B-9BE8-28FB-EDC1-B546264B6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578" y="3086741"/>
            <a:ext cx="640513" cy="64051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34054DB-8507-7B4B-412C-D382322386BC}"/>
              </a:ext>
            </a:extLst>
          </p:cNvPr>
          <p:cNvSpPr txBox="1"/>
          <p:nvPr/>
        </p:nvSpPr>
        <p:spPr>
          <a:xfrm>
            <a:off x="6448628" y="3820812"/>
            <a:ext cx="273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C:\Windows\System32\some.dll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B71DB6-2844-3B67-6AAC-B2506C7B64CF}"/>
              </a:ext>
            </a:extLst>
          </p:cNvPr>
          <p:cNvSpPr txBox="1"/>
          <p:nvPr/>
        </p:nvSpPr>
        <p:spPr>
          <a:xfrm>
            <a:off x="2108245" y="3011115"/>
            <a:ext cx="1366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Launch High IL </a:t>
            </a:r>
          </a:p>
          <a:p>
            <a:endParaRPr lang="en-US" sz="1400" dirty="0">
              <a:latin typeface="TT Interfaces" panose="02000503020000020004" pitchFamily="2" charset="0"/>
            </a:endParaRPr>
          </a:p>
          <a:p>
            <a:r>
              <a:rPr lang="en-US" sz="1400" dirty="0">
                <a:latin typeface="TT Interfaces" panose="02000503020000020004" pitchFamily="2" charset="0"/>
              </a:rPr>
              <a:t>      process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B36283C-D175-7803-6639-21751D158C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9009" y="2919019"/>
            <a:ext cx="1088529" cy="96990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ED052A6-60C6-215C-C0A8-4C7DA4DF88C1}"/>
              </a:ext>
            </a:extLst>
          </p:cNvPr>
          <p:cNvSpPr txBox="1"/>
          <p:nvPr/>
        </p:nvSpPr>
        <p:spPr>
          <a:xfrm>
            <a:off x="5476534" y="3036262"/>
            <a:ext cx="3496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     Write</a:t>
            </a:r>
          </a:p>
          <a:p>
            <a:endParaRPr lang="en-US" sz="1400" dirty="0">
              <a:latin typeface="TT Interfaces" panose="02000503020000020004" pitchFamily="2" charset="0"/>
            </a:endParaRPr>
          </a:p>
          <a:p>
            <a:r>
              <a:rPr lang="en-US" sz="1400" dirty="0">
                <a:latin typeface="TT Interfaces" panose="02000503020000020004" pitchFamily="2" charset="0"/>
              </a:rPr>
              <a:t>Dummy file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5316B9E-1B1B-4408-DDBF-A0B007F62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10" y="4544585"/>
            <a:ext cx="943025" cy="94302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F155A68-3F39-E190-73E1-40CE41278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7271" y="4544585"/>
            <a:ext cx="852086" cy="85208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CB18ADC-7B80-5C23-CDA0-8073EAA42DFB}"/>
              </a:ext>
            </a:extLst>
          </p:cNvPr>
          <p:cNvSpPr txBox="1"/>
          <p:nvPr/>
        </p:nvSpPr>
        <p:spPr>
          <a:xfrm>
            <a:off x="3114878" y="5487610"/>
            <a:ext cx="273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C:\Windows\System32\some.dll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3BEC05-8168-4C31-098F-F3C8C9F2DF6C}"/>
              </a:ext>
            </a:extLst>
          </p:cNvPr>
          <p:cNvSpPr txBox="1"/>
          <p:nvPr/>
        </p:nvSpPr>
        <p:spPr>
          <a:xfrm>
            <a:off x="6101529" y="5469202"/>
            <a:ext cx="273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C:\Windows\System32\some.dll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DD392E0-23AB-6270-CA05-AFCDF2E5EC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1199" y="4565091"/>
            <a:ext cx="465569" cy="464114"/>
          </a:xfrm>
          <a:prstGeom prst="rect">
            <a:avLst/>
          </a:prstGeom>
        </p:spPr>
      </p:pic>
      <p:sp>
        <p:nvSpPr>
          <p:cNvPr id="52" name="Стрелка: штриховая вправо 51">
            <a:extLst>
              <a:ext uri="{FF2B5EF4-FFF2-40B4-BE49-F238E27FC236}">
                <a16:creationId xmlns:a16="http://schemas.microsoft.com/office/drawing/2014/main" id="{B217D717-BDBA-A9BD-5A77-60B9E7421C1B}"/>
              </a:ext>
            </a:extLst>
          </p:cNvPr>
          <p:cNvSpPr/>
          <p:nvPr/>
        </p:nvSpPr>
        <p:spPr>
          <a:xfrm>
            <a:off x="5524434" y="4776590"/>
            <a:ext cx="667304" cy="248895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: штриховая вправо 52">
            <a:extLst>
              <a:ext uri="{FF2B5EF4-FFF2-40B4-BE49-F238E27FC236}">
                <a16:creationId xmlns:a16="http://schemas.microsoft.com/office/drawing/2014/main" id="{D222D18A-E7F2-A18A-7D3C-55F0C53DB25A}"/>
              </a:ext>
            </a:extLst>
          </p:cNvPr>
          <p:cNvSpPr/>
          <p:nvPr/>
        </p:nvSpPr>
        <p:spPr>
          <a:xfrm>
            <a:off x="5858086" y="1326381"/>
            <a:ext cx="667304" cy="248895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39C9743-5AC3-A9FA-D859-3E0C07D568EF}"/>
              </a:ext>
            </a:extLst>
          </p:cNvPr>
          <p:cNvSpPr txBox="1"/>
          <p:nvPr/>
        </p:nvSpPr>
        <p:spPr>
          <a:xfrm>
            <a:off x="2173913" y="4615041"/>
            <a:ext cx="1366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Rewrite with</a:t>
            </a:r>
          </a:p>
          <a:p>
            <a:endParaRPr lang="en-US" sz="1400" dirty="0">
              <a:latin typeface="TT Interfaces" panose="02000503020000020004" pitchFamily="2" charset="0"/>
            </a:endParaRPr>
          </a:p>
          <a:p>
            <a:r>
              <a:rPr lang="en-US" sz="1400" dirty="0">
                <a:latin typeface="TT Interfaces" panose="02000503020000020004" pitchFamily="2" charset="0"/>
              </a:rPr>
              <a:t>our DLL</a:t>
            </a:r>
          </a:p>
        </p:txBody>
      </p:sp>
    </p:spTree>
    <p:extLst>
      <p:ext uri="{BB962C8B-B14F-4D97-AF65-F5344CB8AC3E}">
        <p14:creationId xmlns:p14="http://schemas.microsoft.com/office/powerpoint/2010/main" val="2991213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B966A-1EE6-4B5C-C0F7-7E5E0460C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53EA1EA-45B2-0DE7-C49B-DA5031A8F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035061"/>
            <a:ext cx="11740016" cy="883545"/>
          </a:xfrm>
        </p:spPr>
        <p:txBody>
          <a:bodyPr>
            <a:normAutofit fontScale="90000"/>
          </a:bodyPr>
          <a:lstStyle/>
          <a:p>
            <a:r>
              <a:rPr lang="ru-RU" dirty="0"/>
              <a:t>Защита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CCBB7CE-E0FD-ACDD-A3AC-C04714D17C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221" y="5124771"/>
            <a:ext cx="5391150" cy="635573"/>
          </a:xfrm>
        </p:spPr>
        <p:txBody>
          <a:bodyPr/>
          <a:lstStyle/>
          <a:p>
            <a:r>
              <a:rPr lang="en-US" dirty="0">
                <a:latin typeface="TT Interfaces" panose="02000503020000020004" pitchFamily="2" charset="0"/>
              </a:rPr>
              <a:t>Redirection Trust</a:t>
            </a:r>
          </a:p>
          <a:p>
            <a:r>
              <a:rPr lang="ru-RU" dirty="0" err="1">
                <a:latin typeface="TT Interfaces" panose="02000503020000020004" pitchFamily="2" charset="0"/>
              </a:rPr>
              <a:t>Имперсонация</a:t>
            </a:r>
            <a:endParaRPr lang="ru-RU" dirty="0">
              <a:latin typeface="TT Interfaces" panose="02000503020000020004" pitchFamily="2" charset="0"/>
            </a:endParaRPr>
          </a:p>
          <a:p>
            <a:endParaRPr lang="en-US" dirty="0">
              <a:latin typeface="TT Interfaces" panose="02000503020000020004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724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537AF-5384-F98C-F00F-FF2E07F72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ACB8E9-1924-AB3B-2B21-B324F66F98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382" r="19382"/>
          <a:stretch/>
        </p:blipFill>
        <p:spPr/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BCF138-A7C8-D9CB-6ACA-FD6353A6C59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22703" b="22703"/>
          <a:stretch/>
        </p:blipFill>
        <p:spPr/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C2BCDFD4-0E1B-4FE4-7464-FE5D979BF4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RedirectionTrust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6DE3D69-7A5D-304F-0553-35E2E299CF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Если бы было принудительно, то уязвимости бы не существовало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1415308C-93AD-93C4-2857-99BDBD3EA0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5044601"/>
            <a:ext cx="3508753" cy="757175"/>
          </a:xfrm>
        </p:spPr>
        <p:txBody>
          <a:bodyPr/>
          <a:lstStyle/>
          <a:p>
            <a:r>
              <a:rPr lang="ru-RU" dirty="0"/>
              <a:t>Система не переходит по </a:t>
            </a:r>
            <a:r>
              <a:rPr lang="ru-RU" dirty="0" err="1"/>
              <a:t>симлинкам</a:t>
            </a:r>
            <a:r>
              <a:rPr lang="ru-RU" dirty="0"/>
              <a:t>, которые созданы пользователем с более низким уровнем целостности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14DA836A-7FA6-5DB4-18B3-BD78D32F54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err="1"/>
              <a:t>Имперсонация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C951BE7F-6038-693E-A47A-AA3BC91BD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Выдавать себя за пользователя, с чьими файлами происходит работа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978439ED-C295-392A-623D-0E4C7E49B1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1413" y="5001605"/>
            <a:ext cx="3306308" cy="841982"/>
          </a:xfrm>
        </p:spPr>
        <p:txBody>
          <a:bodyPr/>
          <a:lstStyle/>
          <a:p>
            <a:r>
              <a:rPr lang="ru-RU" dirty="0"/>
              <a:t>Для этого можно использовать функции </a:t>
            </a:r>
            <a:r>
              <a:rPr lang="ru-RU" dirty="0" err="1"/>
              <a:t>имперсонации</a:t>
            </a:r>
            <a:r>
              <a:rPr lang="ru-RU" dirty="0"/>
              <a:t>, например, </a:t>
            </a:r>
            <a:r>
              <a:rPr lang="en-US" dirty="0" err="1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ImpersonateLoggedOnUser</a:t>
            </a:r>
            <a:r>
              <a:rPr lang="en-US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()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Текст 12">
            <a:extLst>
              <a:ext uri="{FF2B5EF4-FFF2-40B4-BE49-F238E27FC236}">
                <a16:creationId xmlns:a16="http://schemas.microsoft.com/office/drawing/2014/main" id="{FE4F93CD-7EF1-BCA0-2F46-37C44A97AFCF}"/>
              </a:ext>
            </a:extLst>
          </p:cNvPr>
          <p:cNvSpPr txBox="1">
            <a:spLocks/>
          </p:cNvSpPr>
          <p:nvPr/>
        </p:nvSpPr>
        <p:spPr>
          <a:xfrm>
            <a:off x="334962" y="5973053"/>
            <a:ext cx="3508753" cy="9284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12121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Изучение включения</a:t>
            </a:r>
            <a:endParaRPr lang="ru-RU" dirty="0">
              <a:solidFill>
                <a:srgbClr val="121212"/>
              </a:solidFill>
            </a:endParaRPr>
          </a:p>
          <a:p>
            <a:endParaRPr lang="ru-RU" dirty="0">
              <a:solidFill>
                <a:srgbClr val="121212"/>
              </a:solidFill>
            </a:endParaRPr>
          </a:p>
          <a:p>
            <a:r>
              <a:rPr lang="ru-RU" dirty="0">
                <a:solidFill>
                  <a:srgbClr val="12121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Блокировщик </a:t>
            </a:r>
            <a:r>
              <a:rPr lang="en-US" dirty="0" err="1">
                <a:solidFill>
                  <a:srgbClr val="12121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Symlink</a:t>
            </a:r>
            <a:r>
              <a:rPr lang="ru-RU" dirty="0">
                <a:solidFill>
                  <a:srgbClr val="12121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эксплойтов</a:t>
            </a:r>
            <a:endParaRPr lang="ru-RU" dirty="0">
              <a:solidFill>
                <a:srgbClr val="121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09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3E3FF-3F14-9C4E-FB24-CCEC4D03D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45FEE8A-40B9-75BD-163C-9926E89D6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035061"/>
            <a:ext cx="11740016" cy="883545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Конец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44C7E60-59A4-6F9A-5C95-9230C18478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221" y="5124771"/>
            <a:ext cx="5391150" cy="635573"/>
          </a:xfrm>
        </p:spPr>
        <p:txBody>
          <a:bodyPr/>
          <a:lstStyle/>
          <a:p>
            <a:r>
              <a:rPr lang="ru-RU" dirty="0">
                <a:latin typeface="TT Interfaces" panose="02000503020000020004" pitchFamily="2" charset="0"/>
              </a:rPr>
              <a:t>Вопросы</a:t>
            </a:r>
            <a:r>
              <a:rPr lang="en-US" dirty="0">
                <a:latin typeface="TT Interfaces" panose="02000503020000020004" pitchFamily="2" charset="0"/>
              </a:rPr>
              <a:t>? : )</a:t>
            </a:r>
            <a:endParaRPr lang="ru-RU" dirty="0">
              <a:latin typeface="TT Interfaces" panose="02000503020000020004" pitchFamily="2" charset="0"/>
            </a:endParaRPr>
          </a:p>
          <a:p>
            <a:endParaRPr lang="en-US" dirty="0">
              <a:latin typeface="TT Interfaces" panose="02000503020000020004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ECC5F0-04A4-FB92-702E-4A4FBB4AF556}"/>
              </a:ext>
            </a:extLst>
          </p:cNvPr>
          <p:cNvSpPr txBox="1"/>
          <p:nvPr/>
        </p:nvSpPr>
        <p:spPr>
          <a:xfrm>
            <a:off x="10325988" y="6486729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T Interfaces" panose="02000503020000020004"/>
              </a:rPr>
              <a:t>@Michaelzhm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5370F-BF82-9DAC-F29C-5C4FE2853E63}"/>
              </a:ext>
            </a:extLst>
          </p:cNvPr>
          <p:cNvSpPr txBox="1"/>
          <p:nvPr/>
        </p:nvSpPr>
        <p:spPr>
          <a:xfrm>
            <a:off x="10291747" y="6119336"/>
            <a:ext cx="157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T Interfaces" panose="02000503020000020004"/>
              </a:rPr>
              <a:t>@RedTeambro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7AF23E-9B9D-223A-BF9B-14C8EA35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929" y="4718657"/>
            <a:ext cx="1466850" cy="1447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D71193-F2CF-A714-95CE-78E7A4EF18FA}"/>
              </a:ext>
            </a:extLst>
          </p:cNvPr>
          <p:cNvSpPr txBox="1"/>
          <p:nvPr/>
        </p:nvSpPr>
        <p:spPr>
          <a:xfrm rot="20008592">
            <a:off x="7303562" y="4785507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T Interfaces" panose="02000503020000020004"/>
              </a:rPr>
              <a:t>Выездные корпоративы, свадьбы, выпускные</a:t>
            </a:r>
            <a:endParaRPr lang="en-US" sz="1400" dirty="0">
              <a:latin typeface="TT Interfaces" panose="02000503020000020004"/>
            </a:endParaRPr>
          </a:p>
        </p:txBody>
      </p:sp>
      <p:cxnSp>
        <p:nvCxnSpPr>
          <p:cNvPr id="15" name="Соединитель: изогнутый 14">
            <a:extLst>
              <a:ext uri="{FF2B5EF4-FFF2-40B4-BE49-F238E27FC236}">
                <a16:creationId xmlns:a16="http://schemas.microsoft.com/office/drawing/2014/main" id="{554430FE-638E-63CD-3354-80B726B285B7}"/>
              </a:ext>
            </a:extLst>
          </p:cNvPr>
          <p:cNvCxnSpPr/>
          <p:nvPr/>
        </p:nvCxnSpPr>
        <p:spPr>
          <a:xfrm rot="5400000" flipV="1">
            <a:off x="9235980" y="5439780"/>
            <a:ext cx="900000" cy="1080000"/>
          </a:xfrm>
          <a:prstGeom prst="curvedConnector2">
            <a:avLst/>
          </a:prstGeom>
          <a:solidFill>
            <a:srgbClr val="FFFFFF">
              <a:alpha val="5000"/>
            </a:srgbClr>
          </a:solidFill>
          <a:ln w="90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806130EF-FC34-80A8-B2E8-E143167219C5}"/>
                  </a:ext>
                </a:extLst>
              </p14:cNvPr>
              <p14:cNvContentPartPr/>
              <p14:nvPr/>
            </p14:nvContentPartPr>
            <p14:xfrm>
              <a:off x="9731906" y="358753"/>
              <a:ext cx="360" cy="360"/>
            </p14:xfrm>
          </p:contentPart>
        </mc:Choice>
        <mc:Fallback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806130EF-FC34-80A8-B2E8-E143167219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7586" y="354433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14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035BB1B-0059-6443-95A7-021690E3F8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40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E1C32EF-2F72-AF4C-B1D0-CC32E9154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6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9504981-3291-8C4B-9943-D2AFADDED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035062"/>
            <a:ext cx="11157954" cy="837186"/>
          </a:xfrm>
        </p:spPr>
        <p:txBody>
          <a:bodyPr>
            <a:normAutofit fontScale="90000"/>
          </a:bodyPr>
          <a:lstStyle/>
          <a:p>
            <a:r>
              <a:rPr lang="ru-RU" dirty="0"/>
              <a:t>Знакомство с </a:t>
            </a:r>
            <a:r>
              <a:rPr lang="ru-RU" dirty="0" err="1"/>
              <a:t>симлинками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10967910-E902-5B43-AB6D-269CA31A47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1549" y="5100279"/>
            <a:ext cx="5391150" cy="635573"/>
          </a:xfrm>
        </p:spPr>
        <p:txBody>
          <a:bodyPr/>
          <a:lstStyle/>
          <a:p>
            <a:r>
              <a:rPr lang="ru-RU" dirty="0">
                <a:latin typeface="TT Interfaces" panose="02000503020000020004" pitchFamily="2" charset="0"/>
              </a:rPr>
              <a:t>Виды символических ссылок</a:t>
            </a:r>
          </a:p>
          <a:p>
            <a:r>
              <a:rPr lang="ru-RU" dirty="0">
                <a:latin typeface="TT Interfaces" panose="02000503020000020004" pitchFamily="2" charset="0"/>
              </a:rPr>
              <a:t>Особенности создания</a:t>
            </a:r>
            <a:endParaRPr lang="en-US" dirty="0">
              <a:latin typeface="TT Interfaces" panose="02000503020000020004" pitchFamily="2" charset="0"/>
            </a:endParaRPr>
          </a:p>
          <a:p>
            <a:r>
              <a:rPr lang="ru-RU" dirty="0">
                <a:latin typeface="TT Interfaces" panose="02000503020000020004" pitchFamily="2" charset="0"/>
              </a:rPr>
              <a:t>Связанные уязвимости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990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A81E2B19-ECFA-914B-86C8-C2CD723A24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3C5BF2D-050C-B346-B741-D99FEF62F9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DBF82C47-CAA6-AB45-AF3F-23C16AEC77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678CF0-C8B4-0540-A83A-C2A943B438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95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E2614169-7099-AC41-96F5-BB37998E04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51794CB-FADD-1A40-ABA8-D1F1BED10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06EE6CC-8CE6-C947-BA17-56D9F34C9B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EA66217-8FF7-EA40-8E3D-8F5850918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6039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529A5330-4C5B-E541-B4CF-1B51701CF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7F7E933-444E-E34B-8A25-DE4C9767A9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EA38550-786E-7548-9237-614A7AF517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7A4E2F3-0C73-6E4A-9E59-26CBD0E5A2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BD3B83F-E8D2-F445-B75B-8ECE17B819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8AF47E37-CC03-284B-BC42-7E746F9335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04A67D41-A2F0-C447-87A6-88260D5614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5F4283C7-6ECE-434A-9A2C-8E161B3D19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85BD0A0-DDA1-3F45-B1D3-5C3F1E7761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534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E1EF1271-017F-C346-8D45-5E1538560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2DF6008-889E-7D4E-812E-AF34265C2F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A5D44870-58B9-F847-89B0-CCEE7EAC8A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61C317D7-9273-5043-9000-B93DC36785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49C33025-7516-9F4F-91C5-E5E7A2C793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113F6998-0C64-6541-A854-FA91B68519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1AF0F501-ECD1-4241-B026-95E78954AC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EAFE74-C199-B34E-BF22-F5ABC13BAD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C0A7322F-7815-154B-BA14-D44488DCC5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20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2F588BF-A147-8144-B0AD-3F77D37C55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58082798-91A4-7147-9FCA-B3A8703A85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0B1E23-F01B-3E4E-BCDA-2F67CFFFBC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FB816D66-85C2-7440-A77A-BAB55C8822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EAF6F180-86BD-604B-AD64-CA722D08AB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97C50D72-E091-4447-946C-0C1D04C46B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3FB19BC-8DD2-9446-B186-56720BFE80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364C9EAE-372C-B746-8CA7-0789C65638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216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3527954C-461D-A74F-A2D4-54F5B241C5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5A39C870-90CB-CC43-8C1F-DD6357FF1C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A37CB030-2838-3540-B2A1-DD5C44CB1E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47D6306-A952-9940-82DE-D99CBB89A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000E73DF-CCDA-F44D-96DF-9D19A6CF40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31DB35A0-9C17-0943-ABBB-011707CB43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6B04EC4A-4651-D64D-BDA5-665E0C33AB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EDC0755-C151-6348-B501-0A93EAF5C8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49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B3266639-28F4-624B-B714-6A1A08542E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96FAC3B-FC5A-CF47-B098-601577A1AC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E5AF0B8-AF6B-B849-B458-3644037B63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71B14528-BCCA-F74C-87ED-60BCEC9CAB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695868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79ED92C5-2E5A-014B-80F7-42EF3F58E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1B58E77B-E6D6-C14C-88CA-FDD0E26D22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D7600DF1-FD04-7D4E-B6C2-08A62BA035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286B0DC9-9477-574C-8908-2C0F654222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677543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85652B1F-7073-6542-9B87-7A1E2CB847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1DA4F595-77FD-5148-B2A2-AC1A601F96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CB95FDC-2A8C-AF45-9196-0A5584E570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B990AD6C-D74A-FC46-BA0E-D7EADE3EF1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E35BEAE0-FE3D-004A-AF7E-2FB5053891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D4490B1-3E8D-BB44-A57E-6269B0391A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8453AB30-5D2A-5948-B298-179BF65C94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9BD2B310-C61E-844D-8EB4-395FBD6AF3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A2484392-008B-104B-81A9-56859CE4056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33420281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0C1F53F4-C546-8F40-A86B-D9C74793AE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95CF0E25-A5C7-6B4C-852E-FF1D383C9E9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167585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E1EF1271-017F-C346-8D45-5E1538560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NTFS (Soft)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2DF6008-889E-7D4E-812E-AF34265C2F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Права админа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SeCreateSymbolicLinkPrivilege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Windows Developer Mode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A5D44870-58B9-F847-89B0-CCEE7EAC8A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402" y="4819920"/>
            <a:ext cx="3062384" cy="1530707"/>
          </a:xfrm>
        </p:spPr>
        <p:txBody>
          <a:bodyPr/>
          <a:lstStyle/>
          <a:p>
            <a:endParaRPr lang="en-US" dirty="0"/>
          </a:p>
          <a:p>
            <a:r>
              <a:rPr lang="en-US" sz="1600" dirty="0" err="1"/>
              <a:t>mklink</a:t>
            </a:r>
            <a:r>
              <a:rPr lang="en-US" sz="1600" dirty="0"/>
              <a:t> link.txt orig.txt</a:t>
            </a:r>
          </a:p>
          <a:p>
            <a:endParaRPr lang="en-US" sz="1600" dirty="0"/>
          </a:p>
          <a:p>
            <a:r>
              <a:rPr lang="en-US" sz="16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CreateSymbolicLink</a:t>
            </a:r>
            <a:r>
              <a:rPr lang="en-US" sz="1600" dirty="0"/>
              <a:t>()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61C317D7-9273-5043-9000-B93DC36785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Hard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49C33025-7516-9F4F-91C5-E5E7A2C793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Права админа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Только на файлы, на каталоги нельзя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Тот же диск </a:t>
            </a:r>
            <a:r>
              <a:rPr lang="en-US" dirty="0"/>
              <a:t>C: -&gt; C: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113F6998-0C64-6541-A854-FA91B68519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07638" y="4798148"/>
            <a:ext cx="3426662" cy="1552479"/>
          </a:xfrm>
        </p:spPr>
        <p:txBody>
          <a:bodyPr/>
          <a:lstStyle/>
          <a:p>
            <a:endParaRPr lang="en-US" dirty="0"/>
          </a:p>
          <a:p>
            <a:r>
              <a:rPr lang="en-US" sz="1600" dirty="0" err="1"/>
              <a:t>mklink</a:t>
            </a:r>
            <a:r>
              <a:rPr lang="en-US" sz="1600" dirty="0"/>
              <a:t> /H link.txt orig.exe</a:t>
            </a:r>
          </a:p>
          <a:p>
            <a:endParaRPr lang="en-US" dirty="0"/>
          </a:p>
          <a:p>
            <a:r>
              <a:rPr lang="en-US" sz="16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CreateHardLink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() </a:t>
            </a:r>
            <a:r>
              <a:rPr lang="en-US" sz="1600" dirty="0"/>
              <a:t>&lt;- Google Project Zero</a:t>
            </a:r>
            <a:endParaRPr lang="ru-RU" sz="160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1AF0F501-ECD1-4241-B026-95E78954AC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98069" y="2938048"/>
            <a:ext cx="3508753" cy="469410"/>
          </a:xfrm>
        </p:spPr>
        <p:txBody>
          <a:bodyPr/>
          <a:lstStyle/>
          <a:p>
            <a:r>
              <a:rPr lang="en-US" dirty="0"/>
              <a:t>Registry</a:t>
            </a:r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EAFE74-C199-B34E-BF22-F5ABC13BAD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Иерархия ключей реестра (нельзя создать от </a:t>
            </a:r>
            <a:r>
              <a:rPr lang="en-US" dirty="0"/>
              <a:t>low </a:t>
            </a:r>
            <a:r>
              <a:rPr lang="en-US" dirty="0" err="1"/>
              <a:t>priv</a:t>
            </a:r>
            <a:r>
              <a:rPr lang="ru-RU" dirty="0"/>
              <a:t> ключ в </a:t>
            </a:r>
            <a:r>
              <a:rPr lang="en-US" dirty="0"/>
              <a:t>HKLM</a:t>
            </a:r>
            <a:r>
              <a:rPr lang="ru-RU" dirty="0"/>
              <a:t>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555C18-3E57-4AF8-8FFE-3B4A0CDA3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93" y="1323194"/>
            <a:ext cx="640514" cy="64051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5AE8404-A182-BBD9-24DC-0657B0FE6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349" y="1323194"/>
            <a:ext cx="640514" cy="6405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8697AF-D471-01CA-191A-B9D8A82BB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08" y="1554429"/>
            <a:ext cx="640513" cy="64051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0DA74C8-6C49-69C2-242A-48ACCD241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263" y="1548227"/>
            <a:ext cx="640513" cy="6405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C31EC94-A6FF-8943-5E4E-EFFC85C5D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638" y="1316992"/>
            <a:ext cx="640514" cy="6405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4C1DF7A-76A7-981E-55DE-ACE7C99A3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994" y="1316992"/>
            <a:ext cx="640514" cy="6405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3A2E1BA-56C5-334B-7701-EC891084A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553" y="1548227"/>
            <a:ext cx="640513" cy="6405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52C1940-E06C-574A-2D15-67A8B7AB6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908" y="1542025"/>
            <a:ext cx="640513" cy="640513"/>
          </a:xfrm>
          <a:prstGeom prst="rect">
            <a:avLst/>
          </a:prstGeom>
        </p:spPr>
      </p:pic>
      <p:sp>
        <p:nvSpPr>
          <p:cNvPr id="6" name="Стрелка: штриховая вправо 5">
            <a:extLst>
              <a:ext uri="{FF2B5EF4-FFF2-40B4-BE49-F238E27FC236}">
                <a16:creationId xmlns:a16="http://schemas.microsoft.com/office/drawing/2014/main" id="{454653E1-D2FF-B6D0-BFC9-D03173B1394B}"/>
              </a:ext>
            </a:extLst>
          </p:cNvPr>
          <p:cNvSpPr/>
          <p:nvPr/>
        </p:nvSpPr>
        <p:spPr>
          <a:xfrm>
            <a:off x="1333326" y="1632700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4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штриховая вправо 25">
            <a:extLst>
              <a:ext uri="{FF2B5EF4-FFF2-40B4-BE49-F238E27FC236}">
                <a16:creationId xmlns:a16="http://schemas.microsoft.com/office/drawing/2014/main" id="{72C18ABB-4FAD-4426-87DD-1A8B5F6794C0}"/>
              </a:ext>
            </a:extLst>
          </p:cNvPr>
          <p:cNvSpPr/>
          <p:nvPr/>
        </p:nvSpPr>
        <p:spPr>
          <a:xfrm>
            <a:off x="5314566" y="1598040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4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D1CFA-9B35-5A2E-93D7-3AD58E5567B9}"/>
              </a:ext>
            </a:extLst>
          </p:cNvPr>
          <p:cNvSpPr txBox="1"/>
          <p:nvPr/>
        </p:nvSpPr>
        <p:spPr>
          <a:xfrm>
            <a:off x="414009" y="2260739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link.txt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419776-EB20-A5DF-3F70-56B9DBE63134}"/>
              </a:ext>
            </a:extLst>
          </p:cNvPr>
          <p:cNvSpPr txBox="1"/>
          <p:nvPr/>
        </p:nvSpPr>
        <p:spPr>
          <a:xfrm>
            <a:off x="2279340" y="2260739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orig.txt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A0E7A6-C6B6-EE5E-75A8-706C4139CDDA}"/>
              </a:ext>
            </a:extLst>
          </p:cNvPr>
          <p:cNvSpPr txBox="1"/>
          <p:nvPr/>
        </p:nvSpPr>
        <p:spPr>
          <a:xfrm>
            <a:off x="4421630" y="2260739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link.txt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A96C5D-7506-C775-8031-A9DC1B98DD69}"/>
              </a:ext>
            </a:extLst>
          </p:cNvPr>
          <p:cNvSpPr txBox="1"/>
          <p:nvPr/>
        </p:nvSpPr>
        <p:spPr>
          <a:xfrm>
            <a:off x="6253504" y="2242435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orig.txt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30" name="Текст 15">
            <a:extLst>
              <a:ext uri="{FF2B5EF4-FFF2-40B4-BE49-F238E27FC236}">
                <a16:creationId xmlns:a16="http://schemas.microsoft.com/office/drawing/2014/main" id="{7AE5015C-5F13-A3B9-7278-FEAA5D169320}"/>
              </a:ext>
            </a:extLst>
          </p:cNvPr>
          <p:cNvSpPr txBox="1">
            <a:spLocks/>
          </p:cNvSpPr>
          <p:nvPr/>
        </p:nvSpPr>
        <p:spPr>
          <a:xfrm>
            <a:off x="8380160" y="4798147"/>
            <a:ext cx="3426662" cy="1552479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1600" dirty="0" err="1"/>
              <a:t>NtCreateKey</a:t>
            </a:r>
            <a:r>
              <a:rPr lang="en-US" sz="1600" dirty="0"/>
              <a:t>()</a:t>
            </a:r>
          </a:p>
          <a:p>
            <a:endParaRPr lang="en-US" dirty="0"/>
          </a:p>
          <a:p>
            <a:r>
              <a:rPr lang="en-US" sz="16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CreateRegSymlink</a:t>
            </a:r>
            <a:r>
              <a:rPr lang="en-US" sz="1600" dirty="0"/>
              <a:t>() &lt;- Google Project Zero</a:t>
            </a:r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D614D8-7380-659F-A02C-8F5DDE92F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0262" y="1164348"/>
            <a:ext cx="1412382" cy="1307761"/>
          </a:xfrm>
          <a:prstGeom prst="rect">
            <a:avLst/>
          </a:prstGeom>
        </p:spPr>
      </p:pic>
      <p:sp>
        <p:nvSpPr>
          <p:cNvPr id="31" name="Стрелка: штриховая вправо 30">
            <a:extLst>
              <a:ext uri="{FF2B5EF4-FFF2-40B4-BE49-F238E27FC236}">
                <a16:creationId xmlns:a16="http://schemas.microsoft.com/office/drawing/2014/main" id="{98D0E238-4A7A-CBE0-7A28-A93EBA2DF81F}"/>
              </a:ext>
            </a:extLst>
          </p:cNvPr>
          <p:cNvSpPr/>
          <p:nvPr/>
        </p:nvSpPr>
        <p:spPr>
          <a:xfrm>
            <a:off x="9461852" y="1709636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4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1EBF7BC-D0DD-6F1D-ED3A-502B71ABD9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5143" y="1116315"/>
            <a:ext cx="1412382" cy="130776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F46592A-433E-DCAC-DCFD-870FC9515721}"/>
              </a:ext>
            </a:extLst>
          </p:cNvPr>
          <p:cNvSpPr txBox="1"/>
          <p:nvPr/>
        </p:nvSpPr>
        <p:spPr>
          <a:xfrm>
            <a:off x="8380160" y="2260739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HKCU\XXX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12619B-2499-56BF-14F5-1057FCC9D1FA}"/>
              </a:ext>
            </a:extLst>
          </p:cNvPr>
          <p:cNvSpPr txBox="1"/>
          <p:nvPr/>
        </p:nvSpPr>
        <p:spPr>
          <a:xfrm>
            <a:off x="10138443" y="2240433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HKCU\XXX</a:t>
            </a:r>
            <a:endParaRPr lang="ru-RU" sz="1400" dirty="0">
              <a:latin typeface="TT Interfaces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994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9228EBF1-970B-894B-9B73-17F8D90BC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D30F59F9-37A0-B941-8F8D-107FBA2E70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9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E1EF1271-017F-C346-8D45-5E1538560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NTFS (Soft)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2DF6008-889E-7D4E-812E-AF34265C2F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</a:rPr>
              <a:t>Права админа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SeCreateSymbolicLinkPrivilege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Windows Developer Mode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A5D44870-58B9-F847-89B0-CCEE7EAC8A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402" y="4819920"/>
            <a:ext cx="3062384" cy="1530707"/>
          </a:xfrm>
        </p:spPr>
        <p:txBody>
          <a:bodyPr/>
          <a:lstStyle/>
          <a:p>
            <a:endParaRPr lang="en-US" dirty="0"/>
          </a:p>
          <a:p>
            <a:r>
              <a:rPr lang="en-US" sz="1600" dirty="0" err="1"/>
              <a:t>mklink</a:t>
            </a:r>
            <a:r>
              <a:rPr lang="en-US" sz="1600" dirty="0"/>
              <a:t> link.txt orig.txt</a:t>
            </a:r>
          </a:p>
          <a:p>
            <a:endParaRPr lang="en-US" sz="1600" dirty="0"/>
          </a:p>
          <a:p>
            <a:r>
              <a:rPr lang="en-US" sz="16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CreateSymbolicLink</a:t>
            </a:r>
            <a:r>
              <a:rPr lang="en-US" sz="1600" dirty="0"/>
              <a:t>()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61C317D7-9273-5043-9000-B93DC36785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Hard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49C33025-7516-9F4F-91C5-E5E7A2C793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</a:rPr>
              <a:t>Права админа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Только на файлы, на каталоги нельзя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Тот же диск </a:t>
            </a:r>
            <a:r>
              <a:rPr lang="en-US" dirty="0"/>
              <a:t>C: -&gt; C: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113F6998-0C64-6541-A854-FA91B68519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07638" y="4798148"/>
            <a:ext cx="3426662" cy="1552479"/>
          </a:xfrm>
        </p:spPr>
        <p:txBody>
          <a:bodyPr/>
          <a:lstStyle/>
          <a:p>
            <a:endParaRPr lang="en-US" dirty="0"/>
          </a:p>
          <a:p>
            <a:r>
              <a:rPr lang="en-US" sz="1600" dirty="0" err="1"/>
              <a:t>mklink</a:t>
            </a:r>
            <a:r>
              <a:rPr lang="en-US" sz="1600" dirty="0"/>
              <a:t> /H link.txt orig.exe</a:t>
            </a:r>
          </a:p>
          <a:p>
            <a:endParaRPr lang="en-US" dirty="0"/>
          </a:p>
          <a:p>
            <a:r>
              <a:rPr lang="en-US" sz="16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CreateHardLink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() </a:t>
            </a:r>
            <a:r>
              <a:rPr lang="en-US" sz="1600" dirty="0"/>
              <a:t>&lt;- Google Project Zero</a:t>
            </a:r>
            <a:endParaRPr lang="ru-RU" sz="160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1AF0F501-ECD1-4241-B026-95E78954AC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98069" y="2938048"/>
            <a:ext cx="3508753" cy="469410"/>
          </a:xfrm>
        </p:spPr>
        <p:txBody>
          <a:bodyPr/>
          <a:lstStyle/>
          <a:p>
            <a:r>
              <a:rPr lang="en-US" dirty="0"/>
              <a:t>Registry</a:t>
            </a:r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EAFE74-C199-B34E-BF22-F5ABC13BAD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Иерархия ключей реестра (</a:t>
            </a:r>
            <a:r>
              <a:rPr lang="ru-RU" sz="2400" dirty="0">
                <a:solidFill>
                  <a:srgbClr val="FF0000"/>
                </a:solidFill>
              </a:rPr>
              <a:t>нельзя создать от </a:t>
            </a:r>
            <a:r>
              <a:rPr lang="en-US" sz="2400" dirty="0">
                <a:solidFill>
                  <a:srgbClr val="FF0000"/>
                </a:solidFill>
              </a:rPr>
              <a:t>low </a:t>
            </a:r>
            <a:r>
              <a:rPr lang="en-US" sz="2400" dirty="0" err="1">
                <a:solidFill>
                  <a:srgbClr val="FF0000"/>
                </a:solidFill>
              </a:rPr>
              <a:t>priv</a:t>
            </a:r>
            <a:r>
              <a:rPr lang="ru-RU" sz="2400" dirty="0">
                <a:solidFill>
                  <a:srgbClr val="FF0000"/>
                </a:solidFill>
              </a:rPr>
              <a:t> ключ в </a:t>
            </a:r>
            <a:r>
              <a:rPr lang="en-US" sz="2400" dirty="0">
                <a:solidFill>
                  <a:srgbClr val="FF0000"/>
                </a:solidFill>
              </a:rPr>
              <a:t>HKLM</a:t>
            </a:r>
            <a:r>
              <a:rPr lang="ru-RU" dirty="0"/>
              <a:t>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555C18-3E57-4AF8-8FFE-3B4A0CDA3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93" y="1323194"/>
            <a:ext cx="640514" cy="64051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5AE8404-A182-BBD9-24DC-0657B0FE6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349" y="1323194"/>
            <a:ext cx="640514" cy="6405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8697AF-D471-01CA-191A-B9D8A82BB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08" y="1554429"/>
            <a:ext cx="640513" cy="64051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0DA74C8-6C49-69C2-242A-48ACCD241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263" y="1548227"/>
            <a:ext cx="640513" cy="6405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C31EC94-A6FF-8943-5E4E-EFFC85C5D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638" y="1316992"/>
            <a:ext cx="640514" cy="6405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4C1DF7A-76A7-981E-55DE-ACE7C99A3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994" y="1316992"/>
            <a:ext cx="640514" cy="6405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3A2E1BA-56C5-334B-7701-EC891084A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553" y="1548227"/>
            <a:ext cx="640513" cy="6405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52C1940-E06C-574A-2D15-67A8B7AB6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908" y="1542025"/>
            <a:ext cx="640513" cy="640513"/>
          </a:xfrm>
          <a:prstGeom prst="rect">
            <a:avLst/>
          </a:prstGeom>
        </p:spPr>
      </p:pic>
      <p:sp>
        <p:nvSpPr>
          <p:cNvPr id="6" name="Стрелка: штриховая вправо 5">
            <a:extLst>
              <a:ext uri="{FF2B5EF4-FFF2-40B4-BE49-F238E27FC236}">
                <a16:creationId xmlns:a16="http://schemas.microsoft.com/office/drawing/2014/main" id="{454653E1-D2FF-B6D0-BFC9-D03173B1394B}"/>
              </a:ext>
            </a:extLst>
          </p:cNvPr>
          <p:cNvSpPr/>
          <p:nvPr/>
        </p:nvSpPr>
        <p:spPr>
          <a:xfrm>
            <a:off x="1333326" y="1632700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4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штриховая вправо 25">
            <a:extLst>
              <a:ext uri="{FF2B5EF4-FFF2-40B4-BE49-F238E27FC236}">
                <a16:creationId xmlns:a16="http://schemas.microsoft.com/office/drawing/2014/main" id="{72C18ABB-4FAD-4426-87DD-1A8B5F6794C0}"/>
              </a:ext>
            </a:extLst>
          </p:cNvPr>
          <p:cNvSpPr/>
          <p:nvPr/>
        </p:nvSpPr>
        <p:spPr>
          <a:xfrm>
            <a:off x="5314566" y="1598040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4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D1CFA-9B35-5A2E-93D7-3AD58E5567B9}"/>
              </a:ext>
            </a:extLst>
          </p:cNvPr>
          <p:cNvSpPr txBox="1"/>
          <p:nvPr/>
        </p:nvSpPr>
        <p:spPr>
          <a:xfrm>
            <a:off x="414009" y="2260739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link.txt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419776-EB20-A5DF-3F70-56B9DBE63134}"/>
              </a:ext>
            </a:extLst>
          </p:cNvPr>
          <p:cNvSpPr txBox="1"/>
          <p:nvPr/>
        </p:nvSpPr>
        <p:spPr>
          <a:xfrm>
            <a:off x="2279340" y="2260739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orig.txt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A0E7A6-C6B6-EE5E-75A8-706C4139CDDA}"/>
              </a:ext>
            </a:extLst>
          </p:cNvPr>
          <p:cNvSpPr txBox="1"/>
          <p:nvPr/>
        </p:nvSpPr>
        <p:spPr>
          <a:xfrm>
            <a:off x="4421630" y="2260739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link.txt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A96C5D-7506-C775-8031-A9DC1B98DD69}"/>
              </a:ext>
            </a:extLst>
          </p:cNvPr>
          <p:cNvSpPr txBox="1"/>
          <p:nvPr/>
        </p:nvSpPr>
        <p:spPr>
          <a:xfrm>
            <a:off x="6253504" y="2242435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orig.txt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30" name="Текст 15">
            <a:extLst>
              <a:ext uri="{FF2B5EF4-FFF2-40B4-BE49-F238E27FC236}">
                <a16:creationId xmlns:a16="http://schemas.microsoft.com/office/drawing/2014/main" id="{7AE5015C-5F13-A3B9-7278-FEAA5D169320}"/>
              </a:ext>
            </a:extLst>
          </p:cNvPr>
          <p:cNvSpPr txBox="1">
            <a:spLocks/>
          </p:cNvSpPr>
          <p:nvPr/>
        </p:nvSpPr>
        <p:spPr>
          <a:xfrm>
            <a:off x="8380160" y="4798147"/>
            <a:ext cx="3426662" cy="1552479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1600" dirty="0" err="1"/>
              <a:t>NtCreateKey</a:t>
            </a:r>
            <a:r>
              <a:rPr lang="en-US" sz="1600" dirty="0"/>
              <a:t>()</a:t>
            </a:r>
          </a:p>
          <a:p>
            <a:endParaRPr lang="en-US" dirty="0"/>
          </a:p>
          <a:p>
            <a:r>
              <a:rPr lang="en-US" sz="16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CreateRegSymlink</a:t>
            </a:r>
            <a:r>
              <a:rPr lang="en-US" sz="1600" dirty="0"/>
              <a:t>() &lt;- Google Project Zero</a:t>
            </a:r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D614D8-7380-659F-A02C-8F5DDE92F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0262" y="1164348"/>
            <a:ext cx="1412382" cy="1307761"/>
          </a:xfrm>
          <a:prstGeom prst="rect">
            <a:avLst/>
          </a:prstGeom>
        </p:spPr>
      </p:pic>
      <p:sp>
        <p:nvSpPr>
          <p:cNvPr id="31" name="Стрелка: штриховая вправо 30">
            <a:extLst>
              <a:ext uri="{FF2B5EF4-FFF2-40B4-BE49-F238E27FC236}">
                <a16:creationId xmlns:a16="http://schemas.microsoft.com/office/drawing/2014/main" id="{98D0E238-4A7A-CBE0-7A28-A93EBA2DF81F}"/>
              </a:ext>
            </a:extLst>
          </p:cNvPr>
          <p:cNvSpPr/>
          <p:nvPr/>
        </p:nvSpPr>
        <p:spPr>
          <a:xfrm>
            <a:off x="9461852" y="1709636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4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1EBF7BC-D0DD-6F1D-ED3A-502B71ABD9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5143" y="1116315"/>
            <a:ext cx="1412382" cy="130776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F46592A-433E-DCAC-DCFD-870FC9515721}"/>
              </a:ext>
            </a:extLst>
          </p:cNvPr>
          <p:cNvSpPr txBox="1"/>
          <p:nvPr/>
        </p:nvSpPr>
        <p:spPr>
          <a:xfrm>
            <a:off x="8380160" y="2260739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HKCU\XXX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12619B-2499-56BF-14F5-1057FCC9D1FA}"/>
              </a:ext>
            </a:extLst>
          </p:cNvPr>
          <p:cNvSpPr txBox="1"/>
          <p:nvPr/>
        </p:nvSpPr>
        <p:spPr>
          <a:xfrm>
            <a:off x="10138443" y="2240433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HKCU\XXX</a:t>
            </a:r>
            <a:endParaRPr lang="ru-RU" sz="1400" dirty="0">
              <a:latin typeface="TT Interfaces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2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035BB1B-0059-6443-95A7-021690E3F8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Спасибо!</a:t>
            </a:r>
          </a:p>
          <a:p>
            <a:r>
              <a:rPr lang="ru-RU" dirty="0"/>
              <a:t>Вопросы</a:t>
            </a:r>
            <a:r>
              <a:rPr lang="en-US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67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90AAEF-1D9F-7489-00AF-DF44F8615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957" y="783534"/>
            <a:ext cx="5935436" cy="529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3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E1EF1271-017F-C346-8D45-5E1538560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9166" y="3090412"/>
            <a:ext cx="3699198" cy="469410"/>
          </a:xfrm>
        </p:spPr>
        <p:txBody>
          <a:bodyPr/>
          <a:lstStyle/>
          <a:p>
            <a:r>
              <a:rPr lang="en-US" dirty="0"/>
              <a:t>NTFS Mount Point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2DF6008-889E-7D4E-812E-AF34265C2F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9166" y="3791056"/>
            <a:ext cx="3955012" cy="9879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</a:t>
            </a:r>
            <a:r>
              <a:rPr lang="en-US" dirty="0" err="1"/>
              <a:t>priv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Dir-link</a:t>
            </a:r>
            <a:r>
              <a:rPr lang="ru-RU" dirty="0"/>
              <a:t> должен быть пустым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Должны иметь права на запись в </a:t>
            </a:r>
            <a:r>
              <a:rPr lang="en-US" dirty="0"/>
              <a:t>Dir-link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A5D44870-58B9-F847-89B0-CCEE7EAC8A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7444" y="4866001"/>
            <a:ext cx="3062384" cy="1530707"/>
          </a:xfrm>
        </p:spPr>
        <p:txBody>
          <a:bodyPr/>
          <a:lstStyle/>
          <a:p>
            <a:endParaRPr lang="en-US" dirty="0"/>
          </a:p>
          <a:p>
            <a:r>
              <a:rPr lang="en-US" sz="1600" dirty="0" err="1"/>
              <a:t>mklink</a:t>
            </a:r>
            <a:r>
              <a:rPr lang="en-US" sz="1600" dirty="0"/>
              <a:t> /J Dir-link Directory</a:t>
            </a:r>
          </a:p>
          <a:p>
            <a:endParaRPr lang="en-US" sz="1600" dirty="0"/>
          </a:p>
          <a:p>
            <a:r>
              <a:rPr lang="en-US" sz="16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CreateMountPoint</a:t>
            </a:r>
            <a:r>
              <a:rPr lang="ru-RU" sz="1600" dirty="0"/>
              <a:t>()</a:t>
            </a:r>
            <a:r>
              <a:rPr lang="en-US" sz="1600" dirty="0"/>
              <a:t> &lt;- GPZ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1AF0F501-ECD1-4241-B026-95E78954AC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27824" y="3139912"/>
            <a:ext cx="3508753" cy="469410"/>
          </a:xfrm>
        </p:spPr>
        <p:txBody>
          <a:bodyPr/>
          <a:lstStyle/>
          <a:p>
            <a:r>
              <a:rPr lang="en-US" dirty="0"/>
              <a:t>Object Manager</a:t>
            </a:r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EAFE74-C199-B34E-BF22-F5ABC13BAD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27824" y="3794573"/>
            <a:ext cx="3637093" cy="10201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Большая папка с объектами </a:t>
            </a:r>
            <a:r>
              <a:rPr lang="en-US" dirty="0"/>
              <a:t>Windows</a:t>
            </a:r>
            <a:r>
              <a:rPr lang="ru-RU" dirty="0"/>
              <a:t> (</a:t>
            </a:r>
            <a:r>
              <a:rPr lang="en-US" dirty="0"/>
              <a:t>C: -&gt; \Device\HarddiskVolume2</a:t>
            </a:r>
            <a:r>
              <a:rPr lang="ru-RU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Priv (\RPC Control , \</a:t>
            </a:r>
            <a:r>
              <a:rPr lang="en-US" dirty="0" err="1"/>
              <a:t>BaseNamedObjects</a:t>
            </a:r>
            <a:r>
              <a:rPr lang="en-US" dirty="0"/>
              <a:t>\Restricted)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555C18-3E57-4AF8-8FFE-3B4A0CDA3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757" y="1454016"/>
            <a:ext cx="640514" cy="64051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5AE8404-A182-BBD9-24DC-0657B0FE6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13" y="1454016"/>
            <a:ext cx="640514" cy="64051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0DA74C8-6C49-69C2-242A-48ACCD241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027" y="1679049"/>
            <a:ext cx="640513" cy="640513"/>
          </a:xfrm>
          <a:prstGeom prst="rect">
            <a:avLst/>
          </a:prstGeom>
        </p:spPr>
      </p:pic>
      <p:sp>
        <p:nvSpPr>
          <p:cNvPr id="6" name="Стрелка: штриховая вправо 5">
            <a:extLst>
              <a:ext uri="{FF2B5EF4-FFF2-40B4-BE49-F238E27FC236}">
                <a16:creationId xmlns:a16="http://schemas.microsoft.com/office/drawing/2014/main" id="{454653E1-D2FF-B6D0-BFC9-D03173B1394B}"/>
              </a:ext>
            </a:extLst>
          </p:cNvPr>
          <p:cNvSpPr/>
          <p:nvPr/>
        </p:nvSpPr>
        <p:spPr>
          <a:xfrm>
            <a:off x="2103090" y="1763522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4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D1CFA-9B35-5A2E-93D7-3AD58E5567B9}"/>
              </a:ext>
            </a:extLst>
          </p:cNvPr>
          <p:cNvSpPr txBox="1"/>
          <p:nvPr/>
        </p:nvSpPr>
        <p:spPr>
          <a:xfrm>
            <a:off x="1167444" y="2392271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Dir-link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419776-EB20-A5DF-3F70-56B9DBE63134}"/>
              </a:ext>
            </a:extLst>
          </p:cNvPr>
          <p:cNvSpPr txBox="1"/>
          <p:nvPr/>
        </p:nvSpPr>
        <p:spPr>
          <a:xfrm>
            <a:off x="2966251" y="2390706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Directory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30" name="Текст 15">
            <a:extLst>
              <a:ext uri="{FF2B5EF4-FFF2-40B4-BE49-F238E27FC236}">
                <a16:creationId xmlns:a16="http://schemas.microsoft.com/office/drawing/2014/main" id="{7AE5015C-5F13-A3B9-7278-FEAA5D169320}"/>
              </a:ext>
            </a:extLst>
          </p:cNvPr>
          <p:cNvSpPr txBox="1">
            <a:spLocks/>
          </p:cNvSpPr>
          <p:nvPr/>
        </p:nvSpPr>
        <p:spPr>
          <a:xfrm>
            <a:off x="7168869" y="4964846"/>
            <a:ext cx="3467708" cy="1617686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TT Interfaces" panose="02000503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16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NtCreateSymbolicLinkObject</a:t>
            </a:r>
            <a:r>
              <a:rPr lang="en-US" sz="1600" dirty="0"/>
              <a:t>()</a:t>
            </a:r>
          </a:p>
          <a:p>
            <a:endParaRPr lang="en-US" dirty="0"/>
          </a:p>
          <a:p>
            <a:r>
              <a:rPr lang="en-US" sz="16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CreateDosDeviceSymlink</a:t>
            </a:r>
            <a:r>
              <a:rPr lang="en-US" sz="1600" dirty="0"/>
              <a:t>() &lt;- GPZ</a:t>
            </a:r>
            <a:endParaRPr lang="ru-RU" sz="16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23D822B-BC62-66D1-37F4-84C99BBC2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834" y="1679048"/>
            <a:ext cx="640514" cy="64051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D89DC16-CFCE-56F4-FFDB-AAA8BA151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190" y="1679048"/>
            <a:ext cx="640514" cy="64051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3ACFB38-0C58-7637-7E09-D482D9C66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104" y="1904081"/>
            <a:ext cx="640513" cy="640513"/>
          </a:xfrm>
          <a:prstGeom prst="rect">
            <a:avLst/>
          </a:prstGeom>
        </p:spPr>
      </p:pic>
      <p:sp>
        <p:nvSpPr>
          <p:cNvPr id="39" name="Стрелка: штриховая вправо 38">
            <a:extLst>
              <a:ext uri="{FF2B5EF4-FFF2-40B4-BE49-F238E27FC236}">
                <a16:creationId xmlns:a16="http://schemas.microsoft.com/office/drawing/2014/main" id="{2A1E4E7E-6587-0316-F07A-D004A22827F3}"/>
              </a:ext>
            </a:extLst>
          </p:cNvPr>
          <p:cNvSpPr/>
          <p:nvPr/>
        </p:nvSpPr>
        <p:spPr>
          <a:xfrm>
            <a:off x="8280167" y="1988554"/>
            <a:ext cx="640514" cy="274992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4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13C5E2-41AF-82F3-78CC-988F475A1ADD}"/>
              </a:ext>
            </a:extLst>
          </p:cNvPr>
          <p:cNvSpPr txBox="1"/>
          <p:nvPr/>
        </p:nvSpPr>
        <p:spPr>
          <a:xfrm>
            <a:off x="7344521" y="261730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Object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BC669B-0D3E-4442-8335-2AEFA50F8CBF}"/>
              </a:ext>
            </a:extLst>
          </p:cNvPr>
          <p:cNvSpPr txBox="1"/>
          <p:nvPr/>
        </p:nvSpPr>
        <p:spPr>
          <a:xfrm>
            <a:off x="9374963" y="261730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T Interfaces" panose="02000503020000020004" pitchFamily="2" charset="0"/>
              </a:rPr>
              <a:t>File</a:t>
            </a:r>
            <a:endParaRPr lang="ru-RU" sz="1400" dirty="0">
              <a:latin typeface="TT Interfaces" panose="02000503020000020004" pitchFamily="2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41C12F0-5D47-1119-4A82-232FF089B8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6892" y="2001840"/>
            <a:ext cx="430212" cy="4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78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_слайд_фигура_1">
  <a:themeElements>
    <a:clrScheme name="CyberWave">
      <a:dk1>
        <a:srgbClr val="121212"/>
      </a:dk1>
      <a:lt1>
        <a:srgbClr val="FFFFFF"/>
      </a:lt1>
      <a:dk2>
        <a:srgbClr val="121212"/>
      </a:dk2>
      <a:lt2>
        <a:srgbClr val="FEFFFF"/>
      </a:lt2>
      <a:accent1>
        <a:srgbClr val="FF4138"/>
      </a:accent1>
      <a:accent2>
        <a:srgbClr val="692FA5"/>
      </a:accent2>
      <a:accent3>
        <a:srgbClr val="FF6070"/>
      </a:accent3>
      <a:accent4>
        <a:srgbClr val="6500CB"/>
      </a:accent4>
      <a:accent5>
        <a:srgbClr val="A02B93"/>
      </a:accent5>
      <a:accent6>
        <a:srgbClr val="F2F3F6"/>
      </a:accent6>
      <a:hlink>
        <a:srgbClr val="0432FF"/>
      </a:hlink>
      <a:folHlink>
        <a:srgbClr val="000000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Презентация2" id="{0C36EB92-3845-C045-914D-1EB944E283D2}" vid="{0C8C5A7D-DE83-6C42-8689-762C34CDAE4B}"/>
    </a:ext>
  </a:extLst>
</a:theme>
</file>

<file path=ppt/theme/theme10.xml><?xml version="1.0" encoding="utf-8"?>
<a:theme xmlns:a="http://schemas.openxmlformats.org/drawingml/2006/main" name="Слайд_с_графиками_белый_фон">
  <a:themeElements>
    <a:clrScheme name="CyberWave">
      <a:dk1>
        <a:srgbClr val="121212"/>
      </a:dk1>
      <a:lt1>
        <a:srgbClr val="FFFFFF"/>
      </a:lt1>
      <a:dk2>
        <a:srgbClr val="121212"/>
      </a:dk2>
      <a:lt2>
        <a:srgbClr val="FEFFFF"/>
      </a:lt2>
      <a:accent1>
        <a:srgbClr val="FF4138"/>
      </a:accent1>
      <a:accent2>
        <a:srgbClr val="692FA5"/>
      </a:accent2>
      <a:accent3>
        <a:srgbClr val="FF6070"/>
      </a:accent3>
      <a:accent4>
        <a:srgbClr val="6500CB"/>
      </a:accent4>
      <a:accent5>
        <a:srgbClr val="A02B93"/>
      </a:accent5>
      <a:accent6>
        <a:srgbClr val="F2F3F6"/>
      </a:accent6>
      <a:hlink>
        <a:srgbClr val="0432FF"/>
      </a:hlink>
      <a:folHlink>
        <a:srgbClr val="000000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Презентация2" id="{0C36EB92-3845-C045-914D-1EB944E283D2}" vid="{B6465292-9CA1-D14C-92F1-1FAA3C911E50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Слайд_тезис">
  <a:themeElements>
    <a:clrScheme name="CyberWave">
      <a:dk1>
        <a:srgbClr val="121212"/>
      </a:dk1>
      <a:lt1>
        <a:srgbClr val="FFFFFF"/>
      </a:lt1>
      <a:dk2>
        <a:srgbClr val="121212"/>
      </a:dk2>
      <a:lt2>
        <a:srgbClr val="FEFFFF"/>
      </a:lt2>
      <a:accent1>
        <a:srgbClr val="FF4138"/>
      </a:accent1>
      <a:accent2>
        <a:srgbClr val="692FA5"/>
      </a:accent2>
      <a:accent3>
        <a:srgbClr val="FF6070"/>
      </a:accent3>
      <a:accent4>
        <a:srgbClr val="6500CB"/>
      </a:accent4>
      <a:accent5>
        <a:srgbClr val="A02B93"/>
      </a:accent5>
      <a:accent6>
        <a:srgbClr val="F2F3F6"/>
      </a:accent6>
      <a:hlink>
        <a:srgbClr val="0432FF"/>
      </a:hlink>
      <a:folHlink>
        <a:srgbClr val="000000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Презентация2" id="{0C36EB92-3845-C045-914D-1EB944E283D2}" vid="{96CE2A34-53B0-204C-9C0F-112F72E50D59}"/>
    </a:ext>
  </a:extLst>
</a:theme>
</file>

<file path=ppt/theme/theme3.xml><?xml version="1.0" encoding="utf-8"?>
<a:theme xmlns:a="http://schemas.openxmlformats.org/drawingml/2006/main" name="Текст_3_столбца">
  <a:themeElements>
    <a:clrScheme name="CyberWave">
      <a:dk1>
        <a:srgbClr val="121212"/>
      </a:dk1>
      <a:lt1>
        <a:srgbClr val="FFFFFF"/>
      </a:lt1>
      <a:dk2>
        <a:srgbClr val="121212"/>
      </a:dk2>
      <a:lt2>
        <a:srgbClr val="FEFFFF"/>
      </a:lt2>
      <a:accent1>
        <a:srgbClr val="FF4138"/>
      </a:accent1>
      <a:accent2>
        <a:srgbClr val="692FA5"/>
      </a:accent2>
      <a:accent3>
        <a:srgbClr val="FF6070"/>
      </a:accent3>
      <a:accent4>
        <a:srgbClr val="6500CB"/>
      </a:accent4>
      <a:accent5>
        <a:srgbClr val="A02B93"/>
      </a:accent5>
      <a:accent6>
        <a:srgbClr val="F2F3F6"/>
      </a:accent6>
      <a:hlink>
        <a:srgbClr val="0432FF"/>
      </a:hlink>
      <a:folHlink>
        <a:srgbClr val="000000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Презентация2" id="{0C36EB92-3845-C045-914D-1EB944E283D2}" vid="{E7F896E9-1194-2249-8431-3191826F65C7}"/>
    </a:ext>
  </a:extLst>
</a:theme>
</file>

<file path=ppt/theme/theme4.xml><?xml version="1.0" encoding="utf-8"?>
<a:theme xmlns:a="http://schemas.openxmlformats.org/drawingml/2006/main" name="Бенто_сетка">
  <a:themeElements>
    <a:clrScheme name="CyberWave">
      <a:dk1>
        <a:srgbClr val="121212"/>
      </a:dk1>
      <a:lt1>
        <a:srgbClr val="FFFFFF"/>
      </a:lt1>
      <a:dk2>
        <a:srgbClr val="121212"/>
      </a:dk2>
      <a:lt2>
        <a:srgbClr val="FEFFFF"/>
      </a:lt2>
      <a:accent1>
        <a:srgbClr val="FF4138"/>
      </a:accent1>
      <a:accent2>
        <a:srgbClr val="692FA5"/>
      </a:accent2>
      <a:accent3>
        <a:srgbClr val="FF6070"/>
      </a:accent3>
      <a:accent4>
        <a:srgbClr val="6500CB"/>
      </a:accent4>
      <a:accent5>
        <a:srgbClr val="A02B93"/>
      </a:accent5>
      <a:accent6>
        <a:srgbClr val="F2F3F6"/>
      </a:accent6>
      <a:hlink>
        <a:srgbClr val="0432FF"/>
      </a:hlink>
      <a:folHlink>
        <a:srgbClr val="000000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Презентация2" id="{0C36EB92-3845-C045-914D-1EB944E283D2}" vid="{357F4D9D-4144-7140-B4F7-E27A50930CE9}"/>
    </a:ext>
  </a:extLst>
</a:theme>
</file>

<file path=ppt/theme/theme5.xml><?xml version="1.0" encoding="utf-8"?>
<a:theme xmlns:a="http://schemas.openxmlformats.org/drawingml/2006/main" name="Титульный_слайд_фигура_2">
  <a:themeElements>
    <a:clrScheme name="CyberWave">
      <a:dk1>
        <a:srgbClr val="121212"/>
      </a:dk1>
      <a:lt1>
        <a:srgbClr val="FFFFFF"/>
      </a:lt1>
      <a:dk2>
        <a:srgbClr val="121212"/>
      </a:dk2>
      <a:lt2>
        <a:srgbClr val="FEFFFF"/>
      </a:lt2>
      <a:accent1>
        <a:srgbClr val="FF4138"/>
      </a:accent1>
      <a:accent2>
        <a:srgbClr val="692FA5"/>
      </a:accent2>
      <a:accent3>
        <a:srgbClr val="FF6070"/>
      </a:accent3>
      <a:accent4>
        <a:srgbClr val="6500CB"/>
      </a:accent4>
      <a:accent5>
        <a:srgbClr val="A02B93"/>
      </a:accent5>
      <a:accent6>
        <a:srgbClr val="F2F3F6"/>
      </a:accent6>
      <a:hlink>
        <a:srgbClr val="0432FF"/>
      </a:hlink>
      <a:folHlink>
        <a:srgbClr val="000000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Презентация2" id="{0C36EB92-3845-C045-914D-1EB944E283D2}" vid="{F9982F69-67B1-3846-9257-2AA477EA10A2}"/>
    </a:ext>
  </a:extLst>
</a:theme>
</file>

<file path=ppt/theme/theme6.xml><?xml version="1.0" encoding="utf-8"?>
<a:theme xmlns:a="http://schemas.openxmlformats.org/drawingml/2006/main" name="Титульный_слайд_яркий_градиент">
  <a:themeElements>
    <a:clrScheme name="CyberWave">
      <a:dk1>
        <a:srgbClr val="121212"/>
      </a:dk1>
      <a:lt1>
        <a:srgbClr val="FFFFFF"/>
      </a:lt1>
      <a:dk2>
        <a:srgbClr val="121212"/>
      </a:dk2>
      <a:lt2>
        <a:srgbClr val="FEFFFF"/>
      </a:lt2>
      <a:accent1>
        <a:srgbClr val="FF4138"/>
      </a:accent1>
      <a:accent2>
        <a:srgbClr val="692FA5"/>
      </a:accent2>
      <a:accent3>
        <a:srgbClr val="FF6070"/>
      </a:accent3>
      <a:accent4>
        <a:srgbClr val="6500CB"/>
      </a:accent4>
      <a:accent5>
        <a:srgbClr val="A02B93"/>
      </a:accent5>
      <a:accent6>
        <a:srgbClr val="F2F3F6"/>
      </a:accent6>
      <a:hlink>
        <a:srgbClr val="0432FF"/>
      </a:hlink>
      <a:folHlink>
        <a:srgbClr val="000000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Презентация2" id="{0C36EB92-3845-C045-914D-1EB944E283D2}" vid="{277B190C-972A-184A-9075-6152D21CFED3}"/>
    </a:ext>
  </a:extLst>
</a:theme>
</file>

<file path=ppt/theme/theme7.xml><?xml version="1.0" encoding="utf-8"?>
<a:theme xmlns:a="http://schemas.openxmlformats.org/drawingml/2006/main" name="Слайд_с_фото">
  <a:themeElements>
    <a:clrScheme name="CyberWave">
      <a:dk1>
        <a:srgbClr val="121212"/>
      </a:dk1>
      <a:lt1>
        <a:srgbClr val="FFFFFF"/>
      </a:lt1>
      <a:dk2>
        <a:srgbClr val="121212"/>
      </a:dk2>
      <a:lt2>
        <a:srgbClr val="FEFFFF"/>
      </a:lt2>
      <a:accent1>
        <a:srgbClr val="FF4138"/>
      </a:accent1>
      <a:accent2>
        <a:srgbClr val="692FA5"/>
      </a:accent2>
      <a:accent3>
        <a:srgbClr val="FF6070"/>
      </a:accent3>
      <a:accent4>
        <a:srgbClr val="6500CB"/>
      </a:accent4>
      <a:accent5>
        <a:srgbClr val="A02B93"/>
      </a:accent5>
      <a:accent6>
        <a:srgbClr val="F2F3F6"/>
      </a:accent6>
      <a:hlink>
        <a:srgbClr val="0432FF"/>
      </a:hlink>
      <a:folHlink>
        <a:srgbClr val="000000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Презентация2" id="{0C36EB92-3845-C045-914D-1EB944E283D2}" vid="{68B544D6-301D-E746-812C-5EAB0FDB18C3}"/>
    </a:ext>
  </a:extLst>
</a:theme>
</file>

<file path=ppt/theme/theme8.xml><?xml version="1.0" encoding="utf-8"?>
<a:theme xmlns:a="http://schemas.openxmlformats.org/drawingml/2006/main" name="Слайд_с_текстом">
  <a:themeElements>
    <a:clrScheme name="CyberWave">
      <a:dk1>
        <a:srgbClr val="121212"/>
      </a:dk1>
      <a:lt1>
        <a:srgbClr val="FFFFFF"/>
      </a:lt1>
      <a:dk2>
        <a:srgbClr val="121212"/>
      </a:dk2>
      <a:lt2>
        <a:srgbClr val="FEFFFF"/>
      </a:lt2>
      <a:accent1>
        <a:srgbClr val="FF4138"/>
      </a:accent1>
      <a:accent2>
        <a:srgbClr val="692FA5"/>
      </a:accent2>
      <a:accent3>
        <a:srgbClr val="FF6070"/>
      </a:accent3>
      <a:accent4>
        <a:srgbClr val="6500CB"/>
      </a:accent4>
      <a:accent5>
        <a:srgbClr val="A02B93"/>
      </a:accent5>
      <a:accent6>
        <a:srgbClr val="F2F3F6"/>
      </a:accent6>
      <a:hlink>
        <a:srgbClr val="0432FF"/>
      </a:hlink>
      <a:folHlink>
        <a:srgbClr val="000000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Презентация2" id="{0C36EB92-3845-C045-914D-1EB944E283D2}" vid="{174A0B19-E357-C24F-B572-B1F4B4FA1C90}"/>
    </a:ext>
  </a:extLst>
</a:theme>
</file>

<file path=ppt/theme/theme9.xml><?xml version="1.0" encoding="utf-8"?>
<a:theme xmlns:a="http://schemas.openxmlformats.org/drawingml/2006/main" name="Слайд_с_графиками_темный_фон">
  <a:themeElements>
    <a:clrScheme name="CyberWave">
      <a:dk1>
        <a:srgbClr val="121212"/>
      </a:dk1>
      <a:lt1>
        <a:srgbClr val="FFFFFF"/>
      </a:lt1>
      <a:dk2>
        <a:srgbClr val="121212"/>
      </a:dk2>
      <a:lt2>
        <a:srgbClr val="FEFFFF"/>
      </a:lt2>
      <a:accent1>
        <a:srgbClr val="FF4138"/>
      </a:accent1>
      <a:accent2>
        <a:srgbClr val="692FA5"/>
      </a:accent2>
      <a:accent3>
        <a:srgbClr val="FF6070"/>
      </a:accent3>
      <a:accent4>
        <a:srgbClr val="6500CB"/>
      </a:accent4>
      <a:accent5>
        <a:srgbClr val="A02B93"/>
      </a:accent5>
      <a:accent6>
        <a:srgbClr val="F2F3F6"/>
      </a:accent6>
      <a:hlink>
        <a:srgbClr val="0432FF"/>
      </a:hlink>
      <a:folHlink>
        <a:srgbClr val="000000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Презентация2" id="{0C36EB92-3845-C045-914D-1EB944E283D2}" vid="{648CD740-C0AB-3E4E-AF97-531D8AE427D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Титульный_слайд_фигура_1</Template>
  <TotalTime>638</TotalTime>
  <Words>1379</Words>
  <Application>Microsoft Office PowerPoint</Application>
  <PresentationFormat>Широкоэкранный</PresentationFormat>
  <Paragraphs>365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50</vt:i4>
      </vt:variant>
    </vt:vector>
  </HeadingPairs>
  <TitlesOfParts>
    <vt:vector size="64" baseType="lpstr">
      <vt:lpstr>Aptos</vt:lpstr>
      <vt:lpstr>Arial</vt:lpstr>
      <vt:lpstr>Neue Machina</vt:lpstr>
      <vt:lpstr>TT Interfaces</vt:lpstr>
      <vt:lpstr>Титульный_слайд_фигура_1</vt:lpstr>
      <vt:lpstr>Слайд_тезис</vt:lpstr>
      <vt:lpstr>Текст_3_столбца</vt:lpstr>
      <vt:lpstr>Бенто_сетка</vt:lpstr>
      <vt:lpstr>Титульный_слайд_фигура_2</vt:lpstr>
      <vt:lpstr>Титульный_слайд_яркий_градиент</vt:lpstr>
      <vt:lpstr>Слайд_с_фото</vt:lpstr>
      <vt:lpstr>Слайд_с_текстом</vt:lpstr>
      <vt:lpstr>Слайд_с_графиками_темный_фон</vt:lpstr>
      <vt:lpstr>Слайд_с_графиками_белый_фон</vt:lpstr>
      <vt:lpstr>Переход не туда  Как злоупотребление симлинками ведет к LPE в Windows </vt:lpstr>
      <vt:lpstr>Презентация PowerPoint</vt:lpstr>
      <vt:lpstr>Презентация PowerPoint</vt:lpstr>
      <vt:lpstr>Знакомство с симлинками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Обнаружение уязвимости</vt:lpstr>
      <vt:lpstr>Презентация PowerPoint</vt:lpstr>
      <vt:lpstr>Презентация PowerPoint</vt:lpstr>
      <vt:lpstr>Презентация PowerPoint</vt:lpstr>
      <vt:lpstr>Arbitrary File Delete</vt:lpstr>
      <vt:lpstr>Презентация PowerPoint</vt:lpstr>
      <vt:lpstr>Презентация PowerPoint</vt:lpstr>
      <vt:lpstr>ИНТЕРАКТИВЧИК</vt:lpstr>
      <vt:lpstr>Презентация PowerPoint</vt:lpstr>
      <vt:lpstr>Презентация PowerPoint</vt:lpstr>
      <vt:lpstr>Презентация PowerPoint</vt:lpstr>
      <vt:lpstr>ИНТЕРАКТИВЧИК</vt:lpstr>
      <vt:lpstr>Arbitrary File Create/Copy</vt:lpstr>
      <vt:lpstr>Презентация PowerPoint</vt:lpstr>
      <vt:lpstr>Презентация PowerPoint</vt:lpstr>
      <vt:lpstr>Презентация PowerPoint</vt:lpstr>
      <vt:lpstr>Arbitrary File Overwrite/Move</vt:lpstr>
      <vt:lpstr>Презентация PowerPoint</vt:lpstr>
      <vt:lpstr>Презентация PowerPoint</vt:lpstr>
      <vt:lpstr>А ещё?</vt:lpstr>
      <vt:lpstr>Презентация PowerPoint</vt:lpstr>
      <vt:lpstr>Презентация PowerPoint</vt:lpstr>
      <vt:lpstr>Защита</vt:lpstr>
      <vt:lpstr>Презентация PowerPoint</vt:lpstr>
      <vt:lpstr>Конец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Michael Zhmaylo</cp:lastModifiedBy>
  <cp:revision>139</cp:revision>
  <dcterms:created xsi:type="dcterms:W3CDTF">2025-04-23T09:24:26Z</dcterms:created>
  <dcterms:modified xsi:type="dcterms:W3CDTF">2025-04-26T19:16:18Z</dcterms:modified>
</cp:coreProperties>
</file>