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3" r:id="rId2"/>
    <p:sldId id="445" r:id="rId3"/>
    <p:sldId id="446" r:id="rId4"/>
    <p:sldId id="470" r:id="rId5"/>
    <p:sldId id="460" r:id="rId6"/>
    <p:sldId id="471" r:id="rId7"/>
    <p:sldId id="461" r:id="rId8"/>
    <p:sldId id="473" r:id="rId9"/>
    <p:sldId id="474" r:id="rId10"/>
    <p:sldId id="476" r:id="rId11"/>
    <p:sldId id="455" r:id="rId12"/>
    <p:sldId id="475" r:id="rId13"/>
    <p:sldId id="456" r:id="rId14"/>
    <p:sldId id="457" r:id="rId15"/>
    <p:sldId id="45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FF33"/>
    <a:srgbClr val="FF9999"/>
    <a:srgbClr val="0066FF"/>
    <a:srgbClr val="FF3300"/>
    <a:srgbClr val="33CC33"/>
    <a:srgbClr val="00FF00"/>
    <a:srgbClr val="CC6600"/>
    <a:srgbClr val="FF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627" autoAdjust="0"/>
  </p:normalViewPr>
  <p:slideViewPr>
    <p:cSldViewPr>
      <p:cViewPr varScale="1">
        <p:scale>
          <a:sx n="70" d="100"/>
          <a:sy n="70" d="100"/>
        </p:scale>
        <p:origin x="-13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20414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75462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4857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45671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210034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836B37-11F0-48A0-BFD8-C3103386AC86}" type="datetimeFigureOut">
              <a:rPr lang="ru-RU" smtClean="0"/>
              <a:t>24.04.2025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215206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836B37-11F0-48A0-BFD8-C3103386AC86}" type="datetimeFigureOut">
              <a:rPr lang="ru-RU" smtClean="0"/>
              <a:t>24.04.2025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12048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836B37-11F0-48A0-BFD8-C3103386AC86}" type="datetimeFigureOut">
              <a:rPr lang="ru-RU" smtClean="0"/>
              <a:t>24.04.2025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1907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836B37-11F0-48A0-BFD8-C3103386AC86}" type="datetimeFigureOut">
              <a:rPr lang="ru-RU" smtClean="0"/>
              <a:t>24.04.2025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9567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836B37-11F0-48A0-BFD8-C3103386AC86}" type="datetimeFigureOut">
              <a:rPr lang="ru-RU" smtClean="0"/>
              <a:t>24.04.2025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981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836B37-11F0-48A0-BFD8-C3103386AC86}" type="datetimeFigureOut">
              <a:rPr lang="ru-RU" smtClean="0"/>
              <a:t>24.04.2025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7E9ADB-AFD3-4862-928A-47BF0334E3A9}" type="slidenum">
              <a:rPr lang="ru-RU" smtClean="0"/>
              <a:t>‹#›</a:t>
            </a:fld>
            <a:endParaRPr lang="ru-RU"/>
          </a:p>
        </p:txBody>
      </p:sp>
    </p:spTree>
    <p:extLst>
      <p:ext uri="{BB962C8B-B14F-4D97-AF65-F5344CB8AC3E}">
        <p14:creationId xmlns:p14="http://schemas.microsoft.com/office/powerpoint/2010/main" val="376392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36B37-11F0-48A0-BFD8-C3103386AC86}" type="datetimeFigureOut">
              <a:rPr lang="ru-RU" smtClean="0"/>
              <a:t>24.04.2025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E9ADB-AFD3-4862-928A-47BF0334E3A9}" type="slidenum">
              <a:rPr lang="ru-RU" smtClean="0"/>
              <a:t>‹#›</a:t>
            </a:fld>
            <a:endParaRPr lang="ru-RU"/>
          </a:p>
        </p:txBody>
      </p:sp>
    </p:spTree>
    <p:extLst>
      <p:ext uri="{BB962C8B-B14F-4D97-AF65-F5344CB8AC3E}">
        <p14:creationId xmlns:p14="http://schemas.microsoft.com/office/powerpoint/2010/main" val="121109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old.eduportal.uz/"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doxee.com/" TargetMode="External"/><Relationship Id="rId3" Type="http://schemas.openxmlformats.org/officeDocument/2006/relationships/hyperlink" Target="http://www.icanpreneur.com/" TargetMode="External"/><Relationship Id="rId7" Type="http://schemas.openxmlformats.org/officeDocument/2006/relationships/hyperlink" Target="http://www.blog.ipleaders.in/" TargetMode="External"/><Relationship Id="rId2" Type="http://schemas.openxmlformats.org/officeDocument/2006/relationships/hyperlink" Target="http://www.norma.uz/" TargetMode="External"/><Relationship Id="rId1" Type="http://schemas.openxmlformats.org/officeDocument/2006/relationships/slideLayout" Target="../slideLayouts/slideLayout2.xml"/><Relationship Id="rId6" Type="http://schemas.openxmlformats.org/officeDocument/2006/relationships/hyperlink" Target="http://www.x.com/" TargetMode="External"/><Relationship Id="rId5" Type="http://schemas.openxmlformats.org/officeDocument/2006/relationships/hyperlink" Target="http://www.wikipedia.org/" TargetMode="External"/><Relationship Id="rId10" Type="http://schemas.openxmlformats.org/officeDocument/2006/relationships/hyperlink" Target="http://www.old.eduportal.uz/" TargetMode="External"/><Relationship Id="rId4" Type="http://schemas.openxmlformats.org/officeDocument/2006/relationships/hyperlink" Target="http://www.gazeta.uz/" TargetMode="External"/><Relationship Id="rId9" Type="http://schemas.openxmlformats.org/officeDocument/2006/relationships/hyperlink" Target="http://www.acceptmission.co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t.me/geography_meth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en-US" dirty="0" smtClean="0"/>
          </a:p>
          <a:p>
            <a:endParaRPr lang="en-US" dirty="0"/>
          </a:p>
          <a:p>
            <a:r>
              <a:rPr lang="en-US" dirty="0" smtClean="0"/>
              <a:t>@</a:t>
            </a:r>
            <a:r>
              <a:rPr lang="en-US" dirty="0" err="1"/>
              <a:t>geography_method</a:t>
            </a:r>
            <a:endParaRPr lang="ru-RU" dirty="0"/>
          </a:p>
        </p:txBody>
      </p:sp>
      <p:sp>
        <p:nvSpPr>
          <p:cNvPr id="2" name="Заголовок 1"/>
          <p:cNvSpPr>
            <a:spLocks noGrp="1"/>
          </p:cNvSpPr>
          <p:nvPr>
            <p:ph type="ctr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r>
              <a:rPr lang="en-US" sz="4200" b="1" dirty="0" smtClean="0">
                <a:solidFill>
                  <a:srgbClr val="00B0F0"/>
                </a:solidFill>
                <a:latin typeface="Times New Roman" pitchFamily="18" charset="0"/>
                <a:cs typeface="Times New Roman" pitchFamily="18" charset="0"/>
              </a:rPr>
              <a:t>ASSALOMU ALAYKUM !</a:t>
            </a:r>
            <a:endParaRPr lang="ru-RU" sz="4200" dirty="0">
              <a:solidFill>
                <a:srgbClr val="00B0F0"/>
              </a:solidFill>
              <a:latin typeface="Times New Roman" pitchFamily="18" charset="0"/>
              <a:cs typeface="Times New Roman" pitchFamily="18" charset="0"/>
            </a:endParaRPr>
          </a:p>
        </p:txBody>
      </p:sp>
      <p:sp>
        <p:nvSpPr>
          <p:cNvPr id="5" name="Прямоугольник 4"/>
          <p:cNvSpPr/>
          <p:nvPr/>
        </p:nvSpPr>
        <p:spPr>
          <a:xfrm>
            <a:off x="683568" y="332656"/>
            <a:ext cx="79208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tx1"/>
                </a:solidFill>
              </a:rPr>
              <a:t>Бисмиллаҳир Роҳманир Роҳийм</a:t>
            </a:r>
            <a:endParaRPr lang="ru-RU" dirty="0">
              <a:solidFill>
                <a:schemeClr val="tx1"/>
              </a:solidFill>
            </a:endParaRPr>
          </a:p>
        </p:txBody>
      </p:sp>
      <p:sp>
        <p:nvSpPr>
          <p:cNvPr id="6" name="Прямоугольник 5"/>
          <p:cNvSpPr/>
          <p:nvPr/>
        </p:nvSpPr>
        <p:spPr>
          <a:xfrm>
            <a:off x="2051720" y="6453336"/>
            <a:ext cx="511256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104788959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353347"/>
          </a:xfrm>
        </p:spPr>
        <p:txBody>
          <a:bodyPr>
            <a:normAutofit/>
          </a:bodyPr>
          <a:lstStyle/>
          <a:p>
            <a:r>
              <a:rPr lang="en-US" sz="2400" dirty="0" smtClean="0"/>
              <a:t>4</a:t>
            </a:r>
            <a:r>
              <a:rPr lang="en-US" sz="2400" dirty="0"/>
              <a:t>) </a:t>
            </a:r>
            <a:r>
              <a:rPr lang="en-US" sz="2400" dirty="0" err="1"/>
              <a:t>faoliyat</a:t>
            </a:r>
            <a:r>
              <a:rPr lang="en-US" sz="2400" dirty="0"/>
              <a:t> </a:t>
            </a:r>
            <a:r>
              <a:rPr lang="en-US" sz="2400" dirty="0" err="1"/>
              <a:t>yo‘nalishingiz</a:t>
            </a:r>
            <a:r>
              <a:rPr lang="en-US" sz="2400" dirty="0"/>
              <a:t> </a:t>
            </a:r>
            <a:r>
              <a:rPr lang="en-US" sz="2400" dirty="0" err="1"/>
              <a:t>yoki</a:t>
            </a:r>
            <a:r>
              <a:rPr lang="en-US" sz="2400" dirty="0"/>
              <a:t> </a:t>
            </a:r>
            <a:r>
              <a:rPr lang="en-US" sz="2400" dirty="0" err="1"/>
              <a:t>mahsulot</a:t>
            </a:r>
            <a:r>
              <a:rPr lang="en-US" sz="2400" dirty="0"/>
              <a:t> </a:t>
            </a:r>
            <a:r>
              <a:rPr lang="en-US" sz="2400" dirty="0" err="1"/>
              <a:t>bozorida</a:t>
            </a:r>
            <a:r>
              <a:rPr lang="en-US" sz="2400" dirty="0"/>
              <a:t> </a:t>
            </a:r>
            <a:r>
              <a:rPr lang="en-US" sz="2400" dirty="0" err="1"/>
              <a:t>ro‘y</a:t>
            </a:r>
            <a:r>
              <a:rPr lang="en-US" sz="2400" dirty="0"/>
              <a:t> </a:t>
            </a:r>
            <a:r>
              <a:rPr lang="en-US" sz="2400" dirty="0" err="1"/>
              <a:t>beruvchi</a:t>
            </a:r>
            <a:r>
              <a:rPr lang="en-US" sz="2400" dirty="0"/>
              <a:t> </a:t>
            </a:r>
            <a:r>
              <a:rPr lang="en-US" sz="2400" dirty="0" err="1" smtClean="0"/>
              <a:t>favqulodda</a:t>
            </a:r>
            <a:r>
              <a:rPr lang="en-US" sz="2400" dirty="0"/>
              <a:t> </a:t>
            </a:r>
            <a:r>
              <a:rPr lang="en-US" sz="2400" dirty="0" err="1" smtClean="0"/>
              <a:t>o‘zgarishlar</a:t>
            </a:r>
            <a:r>
              <a:rPr lang="en-US" sz="2400" dirty="0"/>
              <a:t>;</a:t>
            </a:r>
          </a:p>
          <a:p>
            <a:r>
              <a:rPr lang="en-US" sz="2400" dirty="0"/>
              <a:t>5) </a:t>
            </a:r>
            <a:r>
              <a:rPr lang="en-US" sz="2400" dirty="0" err="1"/>
              <a:t>bilimdagi</a:t>
            </a:r>
            <a:r>
              <a:rPr lang="en-US" sz="2400" dirty="0"/>
              <a:t> </a:t>
            </a:r>
            <a:r>
              <a:rPr lang="en-US" sz="2400" dirty="0" err="1"/>
              <a:t>o‘zgarishlar</a:t>
            </a:r>
            <a:r>
              <a:rPr lang="en-US" sz="2400" dirty="0"/>
              <a:t>. </a:t>
            </a:r>
            <a:r>
              <a:rPr lang="en-US" sz="2400" dirty="0" err="1"/>
              <a:t>Sizning</a:t>
            </a:r>
            <a:r>
              <a:rPr lang="en-US" sz="2400" dirty="0"/>
              <a:t> </a:t>
            </a:r>
            <a:r>
              <a:rPr lang="en-US" sz="2400" dirty="0" err="1"/>
              <a:t>biron-bir</a:t>
            </a:r>
            <a:r>
              <a:rPr lang="en-US" sz="2400" dirty="0"/>
              <a:t> </a:t>
            </a:r>
            <a:r>
              <a:rPr lang="en-US" sz="2400" dirty="0" err="1"/>
              <a:t>mahsulot</a:t>
            </a:r>
            <a:r>
              <a:rPr lang="en-US" sz="2400" dirty="0"/>
              <a:t> </a:t>
            </a:r>
            <a:r>
              <a:rPr lang="en-US" sz="2400" dirty="0" err="1"/>
              <a:t>yoki</a:t>
            </a:r>
            <a:r>
              <a:rPr lang="en-US" sz="2400" dirty="0"/>
              <a:t> </a:t>
            </a:r>
            <a:r>
              <a:rPr lang="en-US" sz="2400" dirty="0" err="1" smtClean="0"/>
              <a:t>jarayon</a:t>
            </a:r>
            <a:r>
              <a:rPr lang="en-US" sz="2400" dirty="0"/>
              <a:t> </a:t>
            </a:r>
            <a:r>
              <a:rPr lang="en-US" sz="2400" dirty="0" err="1" smtClean="0"/>
              <a:t>to‘g‘risida</a:t>
            </a:r>
            <a:r>
              <a:rPr lang="en-US" sz="2400" dirty="0" smtClean="0"/>
              <a:t> </a:t>
            </a:r>
            <a:r>
              <a:rPr lang="en-US" sz="2400" dirty="0" err="1"/>
              <a:t>yangi</a:t>
            </a:r>
            <a:r>
              <a:rPr lang="en-US" sz="2400" dirty="0"/>
              <a:t> </a:t>
            </a:r>
            <a:r>
              <a:rPr lang="en-US" sz="2400" dirty="0" err="1"/>
              <a:t>ma’lumotga</a:t>
            </a:r>
            <a:r>
              <a:rPr lang="en-US" sz="2400" dirty="0"/>
              <a:t> </a:t>
            </a:r>
            <a:r>
              <a:rPr lang="en-US" sz="2400" dirty="0" err="1"/>
              <a:t>ega</a:t>
            </a:r>
            <a:r>
              <a:rPr lang="en-US" sz="2400" dirty="0"/>
              <a:t> </a:t>
            </a:r>
            <a:r>
              <a:rPr lang="en-US" sz="2400" dirty="0" err="1"/>
              <a:t>bo‘lishingiz</a:t>
            </a:r>
            <a:r>
              <a:rPr lang="en-US" sz="2400" dirty="0"/>
              <a:t> </a:t>
            </a:r>
            <a:r>
              <a:rPr lang="en-US" sz="2400" dirty="0" err="1"/>
              <a:t>darhol</a:t>
            </a:r>
            <a:r>
              <a:rPr lang="en-US" sz="2400" dirty="0"/>
              <a:t> </a:t>
            </a:r>
            <a:r>
              <a:rPr lang="en-US" sz="2400" dirty="0" err="1"/>
              <a:t>uni</a:t>
            </a:r>
            <a:r>
              <a:rPr lang="en-US" sz="2400" dirty="0"/>
              <a:t> </a:t>
            </a:r>
            <a:r>
              <a:rPr lang="en-US" sz="2400" dirty="0" err="1"/>
              <a:t>amaliyotga</a:t>
            </a:r>
            <a:r>
              <a:rPr lang="en-US" sz="2400" dirty="0"/>
              <a:t> </a:t>
            </a:r>
            <a:r>
              <a:rPr lang="en-US" sz="2400" dirty="0" err="1" smtClean="0"/>
              <a:t>joriy</a:t>
            </a:r>
            <a:r>
              <a:rPr lang="en-US" sz="2400" dirty="0"/>
              <a:t> </a:t>
            </a:r>
            <a:r>
              <a:rPr lang="en-US" sz="2400" dirty="0" err="1" smtClean="0"/>
              <a:t>etishga</a:t>
            </a:r>
            <a:r>
              <a:rPr lang="en-US" sz="2400" dirty="0" smtClean="0"/>
              <a:t> </a:t>
            </a:r>
            <a:r>
              <a:rPr lang="en-US" sz="2400" dirty="0" err="1"/>
              <a:t>undaydi</a:t>
            </a:r>
            <a:r>
              <a:rPr lang="en-US" sz="2400" dirty="0"/>
              <a:t>. Bu </a:t>
            </a:r>
            <a:r>
              <a:rPr lang="en-US" sz="2400" dirty="0" err="1"/>
              <a:t>esa</a:t>
            </a:r>
            <a:r>
              <a:rPr lang="en-US" sz="2400" dirty="0"/>
              <a:t> </a:t>
            </a:r>
            <a:r>
              <a:rPr lang="en-US" sz="2400" dirty="0" err="1"/>
              <a:t>yangi</a:t>
            </a:r>
            <a:r>
              <a:rPr lang="en-US" sz="2400" dirty="0"/>
              <a:t> </a:t>
            </a:r>
            <a:r>
              <a:rPr lang="en-US" sz="2400" dirty="0" err="1"/>
              <a:t>bilim</a:t>
            </a:r>
            <a:r>
              <a:rPr lang="en-US" sz="2400" dirty="0"/>
              <a:t> </a:t>
            </a:r>
            <a:r>
              <a:rPr lang="en-US" sz="2400" dirty="0" err="1"/>
              <a:t>asosida</a:t>
            </a:r>
            <a:r>
              <a:rPr lang="en-US" sz="2400" dirty="0"/>
              <a:t> </a:t>
            </a:r>
            <a:r>
              <a:rPr lang="en-US" sz="2400" dirty="0" err="1"/>
              <a:t>yangi</a:t>
            </a:r>
            <a:r>
              <a:rPr lang="en-US" sz="2400" dirty="0"/>
              <a:t> </a:t>
            </a:r>
            <a:r>
              <a:rPr lang="en-US" sz="2400" dirty="0" err="1"/>
              <a:t>mahsulot</a:t>
            </a:r>
            <a:r>
              <a:rPr lang="en-US" sz="2400" dirty="0"/>
              <a:t> </a:t>
            </a:r>
            <a:r>
              <a:rPr lang="en-US" sz="2400" dirty="0" err="1"/>
              <a:t>yoki</a:t>
            </a:r>
            <a:r>
              <a:rPr lang="en-US" sz="2400" dirty="0"/>
              <a:t> </a:t>
            </a:r>
            <a:r>
              <a:rPr lang="en-US" sz="2400" dirty="0" err="1" smtClean="0"/>
              <a:t>xizmatlarga</a:t>
            </a:r>
            <a:r>
              <a:rPr lang="en-US" sz="2400" dirty="0"/>
              <a:t> </a:t>
            </a:r>
            <a:r>
              <a:rPr lang="en-US" sz="2400" dirty="0" err="1" smtClean="0"/>
              <a:t>asos</a:t>
            </a:r>
            <a:r>
              <a:rPr lang="en-US" sz="2400" dirty="0" smtClean="0"/>
              <a:t> </a:t>
            </a:r>
            <a:r>
              <a:rPr lang="en-US" sz="2400" dirty="0" err="1"/>
              <a:t>solinishiga</a:t>
            </a:r>
            <a:r>
              <a:rPr lang="en-US" sz="2400" dirty="0"/>
              <a:t> </a:t>
            </a:r>
            <a:r>
              <a:rPr lang="en-US" sz="2400" dirty="0" err="1"/>
              <a:t>olib</a:t>
            </a:r>
            <a:r>
              <a:rPr lang="en-US" sz="2400" dirty="0"/>
              <a:t> </a:t>
            </a:r>
            <a:r>
              <a:rPr lang="en-US" sz="2400" dirty="0" err="1"/>
              <a:t>kelishi</a:t>
            </a:r>
            <a:r>
              <a:rPr lang="en-US" sz="2400" dirty="0"/>
              <a:t> </a:t>
            </a:r>
            <a:r>
              <a:rPr lang="en-US" sz="2400" dirty="0" err="1"/>
              <a:t>mumkin</a:t>
            </a:r>
            <a:r>
              <a:rPr lang="en-US" sz="2400" dirty="0"/>
              <a:t>.</a:t>
            </a:r>
            <a:endParaRPr lang="ru-RU" sz="2400" dirty="0"/>
          </a:p>
        </p:txBody>
      </p:sp>
      <p:sp>
        <p:nvSpPr>
          <p:cNvPr id="5" name="Заголовок 4"/>
          <p:cNvSpPr>
            <a:spLocks noGrp="1"/>
          </p:cNvSpPr>
          <p:nvPr>
            <p:ph type="title"/>
          </p:nvPr>
        </p:nvSpPr>
        <p:spPr>
          <a:xfrm>
            <a:off x="457200" y="274638"/>
            <a:ext cx="8229600" cy="1260000"/>
          </a:xfrm>
        </p:spPr>
        <p:txBody>
          <a:bodyPr>
            <a:noAutofit/>
          </a:bodyPr>
          <a:lstStyle/>
          <a:p>
            <a:r>
              <a:rPr lang="en-US" sz="2800" b="1" dirty="0"/>
              <a:t>INNOVATSIYA G‘OYALARI MANBALARI</a:t>
            </a:r>
            <a:endParaRPr lang="ru-RU"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221088"/>
            <a:ext cx="4248471" cy="238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418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2800" b="1" dirty="0" smtClean="0"/>
              <a:t>     BILIMINGIZNI </a:t>
            </a:r>
            <a:r>
              <a:rPr lang="en-US" sz="2800" b="1" dirty="0"/>
              <a:t>SINAB KO‘RING!</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4" y="332656"/>
            <a:ext cx="1584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700808"/>
            <a:ext cx="8229600" cy="4425356"/>
          </a:xfrm>
        </p:spPr>
        <p:txBody>
          <a:bodyPr>
            <a:noAutofit/>
          </a:bodyPr>
          <a:lstStyle/>
          <a:p>
            <a:r>
              <a:rPr lang="en-US" sz="2400" dirty="0"/>
              <a:t>1. </a:t>
            </a:r>
            <a:r>
              <a:rPr lang="en-US" sz="2400" dirty="0" err="1"/>
              <a:t>Mamlakatimizda</a:t>
            </a:r>
            <a:r>
              <a:rPr lang="en-US" sz="2400" dirty="0"/>
              <a:t> 2018-yilning «</a:t>
            </a:r>
            <a:r>
              <a:rPr lang="en-US" sz="2400" dirty="0" err="1"/>
              <a:t>Faol</a:t>
            </a:r>
            <a:r>
              <a:rPr lang="en-US" sz="2400" dirty="0"/>
              <a:t> </a:t>
            </a:r>
            <a:r>
              <a:rPr lang="en-US" sz="2400" dirty="0" err="1"/>
              <a:t>tadbirkorlik</a:t>
            </a:r>
            <a:r>
              <a:rPr lang="en-US" sz="2400" dirty="0"/>
              <a:t>, </a:t>
            </a:r>
            <a:r>
              <a:rPr lang="en-US" sz="2400" dirty="0" err="1"/>
              <a:t>innovatsion</a:t>
            </a:r>
            <a:r>
              <a:rPr lang="en-US" sz="2400" dirty="0"/>
              <a:t> </a:t>
            </a:r>
            <a:r>
              <a:rPr lang="en-US" sz="2400" dirty="0" err="1"/>
              <a:t>g‘oyalar</a:t>
            </a:r>
            <a:r>
              <a:rPr lang="en-US" sz="2400" dirty="0"/>
              <a:t> </a:t>
            </a:r>
            <a:r>
              <a:rPr lang="en-US" sz="2400" dirty="0" err="1" smtClean="0"/>
              <a:t>va</a:t>
            </a:r>
            <a:r>
              <a:rPr lang="en-US" sz="2400" dirty="0"/>
              <a:t> </a:t>
            </a:r>
            <a:r>
              <a:rPr lang="en-US" sz="2400" dirty="0" err="1" smtClean="0"/>
              <a:t>texnologiyalarni</a:t>
            </a:r>
            <a:r>
              <a:rPr lang="en-US" sz="2400" dirty="0" smtClean="0"/>
              <a:t> </a:t>
            </a:r>
            <a:r>
              <a:rPr lang="en-US" sz="2400" dirty="0" err="1"/>
              <a:t>qo‘llab-quvvatlash</a:t>
            </a:r>
            <a:r>
              <a:rPr lang="en-US" sz="2400" dirty="0"/>
              <a:t> </a:t>
            </a:r>
            <a:r>
              <a:rPr lang="en-US" sz="2400" dirty="0" err="1"/>
              <a:t>yili</a:t>
            </a:r>
            <a:r>
              <a:rPr lang="en-US" sz="2400" dirty="0"/>
              <a:t>» deb </a:t>
            </a:r>
            <a:r>
              <a:rPr lang="en-US" sz="2400" dirty="0" err="1"/>
              <a:t>nomlanishiga</a:t>
            </a:r>
            <a:r>
              <a:rPr lang="en-US" sz="2400" dirty="0"/>
              <a:t> </a:t>
            </a:r>
            <a:r>
              <a:rPr lang="en-US" sz="2400" dirty="0" err="1"/>
              <a:t>sabab</a:t>
            </a:r>
            <a:r>
              <a:rPr lang="en-US" sz="2400" dirty="0"/>
              <a:t> </a:t>
            </a:r>
            <a:r>
              <a:rPr lang="en-US" sz="2400" dirty="0" err="1"/>
              <a:t>nima</a:t>
            </a:r>
            <a:r>
              <a:rPr lang="en-US" sz="2400" dirty="0"/>
              <a:t>?</a:t>
            </a:r>
          </a:p>
          <a:p>
            <a:r>
              <a:rPr lang="en-US" sz="2400" dirty="0"/>
              <a:t>2. </a:t>
            </a:r>
            <a:r>
              <a:rPr lang="en-US" sz="2400" dirty="0" err="1"/>
              <a:t>Innovatsiya</a:t>
            </a:r>
            <a:r>
              <a:rPr lang="en-US" sz="2400" dirty="0"/>
              <a:t> </a:t>
            </a:r>
            <a:r>
              <a:rPr lang="en-US" sz="2400" dirty="0" err="1"/>
              <a:t>so‘zining</a:t>
            </a:r>
            <a:r>
              <a:rPr lang="en-US" sz="2400" dirty="0"/>
              <a:t> </a:t>
            </a:r>
            <a:r>
              <a:rPr lang="en-US" sz="2400" dirty="0" err="1"/>
              <a:t>ma’nosi</a:t>
            </a:r>
            <a:r>
              <a:rPr lang="en-US" sz="2400" dirty="0"/>
              <a:t> </a:t>
            </a:r>
            <a:r>
              <a:rPr lang="en-US" sz="2400" dirty="0" err="1"/>
              <a:t>nima</a:t>
            </a:r>
            <a:r>
              <a:rPr lang="en-US" sz="2400" dirty="0"/>
              <a:t>?</a:t>
            </a:r>
          </a:p>
          <a:p>
            <a:r>
              <a:rPr lang="en-US" sz="2400" dirty="0"/>
              <a:t>3. </a:t>
            </a:r>
            <a:r>
              <a:rPr lang="en-US" sz="2400" dirty="0" err="1"/>
              <a:t>Korxonaning</a:t>
            </a:r>
            <a:r>
              <a:rPr lang="en-US" sz="2400" dirty="0"/>
              <a:t> </a:t>
            </a:r>
            <a:r>
              <a:rPr lang="en-US" sz="2400" dirty="0" err="1"/>
              <a:t>innovatsion</a:t>
            </a:r>
            <a:r>
              <a:rPr lang="en-US" sz="2400" dirty="0"/>
              <a:t> </a:t>
            </a:r>
            <a:r>
              <a:rPr lang="en-US" sz="2400" dirty="0" err="1"/>
              <a:t>faoliyati</a:t>
            </a:r>
            <a:r>
              <a:rPr lang="en-US" sz="2400" dirty="0"/>
              <a:t> </a:t>
            </a:r>
            <a:r>
              <a:rPr lang="en-US" sz="2400" dirty="0" err="1"/>
              <a:t>nimani</a:t>
            </a:r>
            <a:r>
              <a:rPr lang="en-US" sz="2400" dirty="0"/>
              <a:t> </a:t>
            </a:r>
            <a:r>
              <a:rPr lang="en-US" sz="2400" dirty="0" err="1"/>
              <a:t>anglatadi</a:t>
            </a:r>
            <a:r>
              <a:rPr lang="en-US" sz="2400" dirty="0"/>
              <a:t>?</a:t>
            </a:r>
          </a:p>
          <a:p>
            <a:r>
              <a:rPr lang="en-US" sz="2400" dirty="0"/>
              <a:t>4. </a:t>
            </a:r>
            <a:r>
              <a:rPr lang="en-US" sz="2400" dirty="0" err="1"/>
              <a:t>Korxonada</a:t>
            </a:r>
            <a:r>
              <a:rPr lang="en-US" sz="2400" dirty="0"/>
              <a:t> </a:t>
            </a:r>
            <a:r>
              <a:rPr lang="en-US" sz="2400" dirty="0" err="1"/>
              <a:t>innovatsion</a:t>
            </a:r>
            <a:r>
              <a:rPr lang="en-US" sz="2400" dirty="0"/>
              <a:t> </a:t>
            </a:r>
            <a:r>
              <a:rPr lang="en-US" sz="2400" dirty="0" err="1"/>
              <a:t>faoliyatni</a:t>
            </a:r>
            <a:r>
              <a:rPr lang="en-US" sz="2400" dirty="0"/>
              <a:t> </a:t>
            </a:r>
            <a:r>
              <a:rPr lang="en-US" sz="2400" dirty="0" err="1"/>
              <a:t>amalga</a:t>
            </a:r>
            <a:r>
              <a:rPr lang="en-US" sz="2400" dirty="0"/>
              <a:t> </a:t>
            </a:r>
            <a:r>
              <a:rPr lang="en-US" sz="2400" dirty="0" err="1"/>
              <a:t>oshirish</a:t>
            </a:r>
            <a:r>
              <a:rPr lang="en-US" sz="2400" dirty="0"/>
              <a:t> </a:t>
            </a:r>
            <a:r>
              <a:rPr lang="en-US" sz="2400" dirty="0" err="1"/>
              <a:t>natijasini</a:t>
            </a:r>
            <a:r>
              <a:rPr lang="en-US" sz="2400" dirty="0"/>
              <a:t> </a:t>
            </a:r>
            <a:r>
              <a:rPr lang="en-US" sz="2400" dirty="0" err="1"/>
              <a:t>qanday</a:t>
            </a:r>
            <a:r>
              <a:rPr lang="en-US" sz="2400" dirty="0"/>
              <a:t> </a:t>
            </a:r>
            <a:r>
              <a:rPr lang="en-US" sz="2400" dirty="0" err="1" smtClean="0"/>
              <a:t>baholash</a:t>
            </a:r>
            <a:r>
              <a:rPr lang="en-US" sz="2400" dirty="0"/>
              <a:t> </a:t>
            </a:r>
            <a:r>
              <a:rPr lang="en-US" sz="2400" dirty="0" err="1" smtClean="0"/>
              <a:t>mumkin</a:t>
            </a:r>
            <a:r>
              <a:rPr lang="en-US" sz="2400" dirty="0"/>
              <a:t>?</a:t>
            </a:r>
          </a:p>
          <a:p>
            <a:r>
              <a:rPr lang="en-US" sz="2400" dirty="0"/>
              <a:t>5. </a:t>
            </a:r>
            <a:r>
              <a:rPr lang="en-US" sz="2400" dirty="0" err="1"/>
              <a:t>Korxonada</a:t>
            </a:r>
            <a:r>
              <a:rPr lang="en-US" sz="2400" dirty="0"/>
              <a:t> </a:t>
            </a:r>
            <a:r>
              <a:rPr lang="en-US" sz="2400" dirty="0" err="1"/>
              <a:t>innovatsion</a:t>
            </a:r>
            <a:r>
              <a:rPr lang="en-US" sz="2400" dirty="0"/>
              <a:t> </a:t>
            </a:r>
            <a:r>
              <a:rPr lang="en-US" sz="2400" dirty="0" err="1"/>
              <a:t>faoliyatni</a:t>
            </a:r>
            <a:r>
              <a:rPr lang="en-US" sz="2400" dirty="0"/>
              <a:t> </a:t>
            </a:r>
            <a:r>
              <a:rPr lang="en-US" sz="2400" dirty="0" err="1"/>
              <a:t>boshqarish</a:t>
            </a:r>
            <a:r>
              <a:rPr lang="en-US" sz="2400" dirty="0"/>
              <a:t> </a:t>
            </a:r>
            <a:r>
              <a:rPr lang="en-US" sz="2400" dirty="0" err="1"/>
              <a:t>qanday</a:t>
            </a:r>
            <a:r>
              <a:rPr lang="en-US" sz="2400" dirty="0"/>
              <a:t> </a:t>
            </a:r>
            <a:r>
              <a:rPr lang="en-US" sz="2400" dirty="0" err="1"/>
              <a:t>nomlanadi</a:t>
            </a:r>
            <a:r>
              <a:rPr lang="en-US" sz="2400" dirty="0"/>
              <a:t>?</a:t>
            </a:r>
          </a:p>
          <a:p>
            <a:r>
              <a:rPr lang="en-US" sz="2400" dirty="0"/>
              <a:t>6. </a:t>
            </a:r>
            <a:r>
              <a:rPr lang="en-US" sz="2400" dirty="0" err="1"/>
              <a:t>Innovatsiyalarning</a:t>
            </a:r>
            <a:r>
              <a:rPr lang="en-US" sz="2400" dirty="0"/>
              <a:t> </a:t>
            </a:r>
            <a:r>
              <a:rPr lang="en-US" sz="2400" dirty="0" err="1"/>
              <a:t>qanday</a:t>
            </a:r>
            <a:r>
              <a:rPr lang="en-US" sz="2400" dirty="0"/>
              <a:t> </a:t>
            </a:r>
            <a:r>
              <a:rPr lang="en-US" sz="2400" dirty="0" err="1"/>
              <a:t>turlari</a:t>
            </a:r>
            <a:r>
              <a:rPr lang="en-US" sz="2400" dirty="0"/>
              <a:t> </a:t>
            </a:r>
            <a:r>
              <a:rPr lang="en-US" sz="2400" dirty="0" err="1"/>
              <a:t>farqlanadi</a:t>
            </a:r>
            <a:r>
              <a:rPr lang="en-US" sz="2400" dirty="0"/>
              <a:t>?</a:t>
            </a:r>
          </a:p>
          <a:p>
            <a:r>
              <a:rPr lang="en-US" sz="2400" dirty="0"/>
              <a:t>7. </a:t>
            </a:r>
            <a:r>
              <a:rPr lang="en-US" sz="2400" dirty="0" err="1"/>
              <a:t>Innovatsiya</a:t>
            </a:r>
            <a:r>
              <a:rPr lang="en-US" sz="2400" dirty="0"/>
              <a:t> </a:t>
            </a:r>
            <a:r>
              <a:rPr lang="en-US" sz="2400" dirty="0" err="1"/>
              <a:t>g‘oyalari</a:t>
            </a:r>
            <a:r>
              <a:rPr lang="en-US" sz="2400" dirty="0"/>
              <a:t> </a:t>
            </a:r>
            <a:r>
              <a:rPr lang="en-US" sz="2400" dirty="0" err="1"/>
              <a:t>nima</a:t>
            </a:r>
            <a:r>
              <a:rPr lang="en-US" sz="2400" dirty="0"/>
              <a:t> </a:t>
            </a:r>
            <a:r>
              <a:rPr lang="en-US" sz="2400" dirty="0" err="1"/>
              <a:t>va</a:t>
            </a:r>
            <a:r>
              <a:rPr lang="en-US" sz="2400" dirty="0"/>
              <a:t> </a:t>
            </a:r>
            <a:r>
              <a:rPr lang="en-US" sz="2400" dirty="0" err="1"/>
              <a:t>ular</a:t>
            </a:r>
            <a:r>
              <a:rPr lang="en-US" sz="2400" dirty="0"/>
              <a:t> </a:t>
            </a:r>
            <a:r>
              <a:rPr lang="en-US" sz="2400" dirty="0" err="1"/>
              <a:t>qanday</a:t>
            </a:r>
            <a:r>
              <a:rPr lang="en-US" sz="2400" dirty="0"/>
              <a:t> </a:t>
            </a:r>
            <a:r>
              <a:rPr lang="en-US" sz="2400" dirty="0" err="1"/>
              <a:t>paydo</a:t>
            </a:r>
            <a:r>
              <a:rPr lang="en-US" sz="2400" dirty="0"/>
              <a:t> </a:t>
            </a:r>
            <a:r>
              <a:rPr lang="en-US" sz="2400" dirty="0" err="1"/>
              <a:t>bo‘ladi</a:t>
            </a:r>
            <a:r>
              <a:rPr lang="en-US" sz="2400" dirty="0"/>
              <a:t>?</a:t>
            </a:r>
          </a:p>
        </p:txBody>
      </p:sp>
    </p:spTree>
    <p:extLst>
      <p:ext uri="{BB962C8B-B14F-4D97-AF65-F5344CB8AC3E}">
        <p14:creationId xmlns:p14="http://schemas.microsoft.com/office/powerpoint/2010/main" val="416279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4" y="332656"/>
            <a:ext cx="164241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noAutofit/>
          </a:bodyPr>
          <a:lstStyle/>
          <a:p>
            <a:r>
              <a:rPr lang="en-US" sz="2800" b="1" dirty="0" smtClean="0"/>
              <a:t>                       MAVZU </a:t>
            </a:r>
            <a:r>
              <a:rPr lang="en-US" sz="2800" b="1" dirty="0"/>
              <a:t>YUZASIDAN AMALIY TOPSHIRIQ </a:t>
            </a:r>
            <a:r>
              <a:rPr lang="en-US" sz="2800" b="1" dirty="0" smtClean="0"/>
              <a:t>VA MASHQLAR</a:t>
            </a:r>
            <a:endParaRPr lang="ru-RU" sz="2800" dirty="0"/>
          </a:p>
        </p:txBody>
      </p:sp>
      <p:sp>
        <p:nvSpPr>
          <p:cNvPr id="3" name="Объект 2"/>
          <p:cNvSpPr>
            <a:spLocks noGrp="1"/>
          </p:cNvSpPr>
          <p:nvPr>
            <p:ph idx="1"/>
          </p:nvPr>
        </p:nvSpPr>
        <p:spPr>
          <a:xfrm>
            <a:off x="457200" y="1556792"/>
            <a:ext cx="8229600" cy="4569372"/>
          </a:xfrm>
        </p:spPr>
        <p:txBody>
          <a:bodyPr>
            <a:noAutofit/>
          </a:bodyPr>
          <a:lstStyle/>
          <a:p>
            <a:r>
              <a:rPr lang="en-US" sz="2000" dirty="0"/>
              <a:t>1. </a:t>
            </a:r>
            <a:r>
              <a:rPr lang="en-US" sz="2000" dirty="0" err="1"/>
              <a:t>Yosh</a:t>
            </a:r>
            <a:r>
              <a:rPr lang="en-US" sz="2000" dirty="0"/>
              <a:t> </a:t>
            </a:r>
            <a:r>
              <a:rPr lang="en-US" sz="2000" dirty="0" err="1"/>
              <a:t>tadbirkor</a:t>
            </a:r>
            <a:r>
              <a:rPr lang="en-US" sz="2000" dirty="0"/>
              <a:t> </a:t>
            </a:r>
            <a:r>
              <a:rPr lang="en-US" sz="2000" dirty="0" err="1"/>
              <a:t>Umida</a:t>
            </a:r>
            <a:r>
              <a:rPr lang="en-US" sz="2000" dirty="0"/>
              <a:t> </a:t>
            </a:r>
            <a:r>
              <a:rPr lang="en-US" sz="2000" dirty="0" err="1"/>
              <a:t>Yoqubjonova</a:t>
            </a:r>
            <a:r>
              <a:rPr lang="en-US" sz="2000" dirty="0"/>
              <a:t> «A» </a:t>
            </a:r>
            <a:r>
              <a:rPr lang="en-US" sz="2000" dirty="0" err="1"/>
              <a:t>turdagi</a:t>
            </a:r>
            <a:r>
              <a:rPr lang="en-US" sz="2000" dirty="0"/>
              <a:t> </a:t>
            </a:r>
            <a:r>
              <a:rPr lang="en-US" sz="2000" dirty="0" err="1"/>
              <a:t>mahsulot</a:t>
            </a:r>
            <a:r>
              <a:rPr lang="en-US" sz="2000" dirty="0"/>
              <a:t> </a:t>
            </a:r>
            <a:r>
              <a:rPr lang="en-US" sz="2000" dirty="0" err="1"/>
              <a:t>ishlab</a:t>
            </a:r>
            <a:endParaRPr lang="en-US" sz="2000" dirty="0"/>
          </a:p>
          <a:p>
            <a:r>
              <a:rPr lang="en-US" sz="2000" dirty="0" err="1"/>
              <a:t>chiqaradi</a:t>
            </a:r>
            <a:r>
              <a:rPr lang="en-US" sz="2000" dirty="0"/>
              <a:t>. </a:t>
            </a:r>
            <a:r>
              <a:rPr lang="en-US" sz="2000" dirty="0" err="1"/>
              <a:t>Uning</a:t>
            </a:r>
            <a:r>
              <a:rPr lang="en-US" sz="2000" dirty="0"/>
              <a:t> </a:t>
            </a:r>
            <a:r>
              <a:rPr lang="en-US" sz="2000" dirty="0" err="1"/>
              <a:t>bir</a:t>
            </a:r>
            <a:r>
              <a:rPr lang="en-US" sz="2000" dirty="0"/>
              <a:t> </a:t>
            </a:r>
            <a:r>
              <a:rPr lang="en-US" sz="2000" dirty="0" err="1"/>
              <a:t>oylik</a:t>
            </a:r>
            <a:r>
              <a:rPr lang="en-US" sz="2000" dirty="0"/>
              <a:t> </a:t>
            </a:r>
            <a:r>
              <a:rPr lang="en-US" sz="2000" dirty="0" err="1"/>
              <a:t>ishlab</a:t>
            </a:r>
            <a:r>
              <a:rPr lang="en-US" sz="2000" dirty="0"/>
              <a:t> </a:t>
            </a:r>
            <a:r>
              <a:rPr lang="en-US" sz="2000" dirty="0" err="1"/>
              <a:t>chiqarish</a:t>
            </a:r>
            <a:r>
              <a:rPr lang="en-US" sz="2000" dirty="0"/>
              <a:t> </a:t>
            </a:r>
            <a:r>
              <a:rPr lang="en-US" sz="2000" dirty="0" err="1"/>
              <a:t>hajmi</a:t>
            </a:r>
            <a:r>
              <a:rPr lang="en-US" sz="2000" dirty="0"/>
              <a:t> 32 000 </a:t>
            </a:r>
            <a:r>
              <a:rPr lang="en-US" sz="2000" dirty="0" err="1"/>
              <a:t>donani</a:t>
            </a:r>
            <a:r>
              <a:rPr lang="en-US" sz="2000" dirty="0"/>
              <a:t>, </a:t>
            </a:r>
            <a:r>
              <a:rPr lang="en-US" sz="2000" dirty="0" err="1"/>
              <a:t>umumiy</a:t>
            </a:r>
            <a:endParaRPr lang="en-US" sz="2000" dirty="0"/>
          </a:p>
          <a:p>
            <a:r>
              <a:rPr lang="en-US" sz="2000" dirty="0" err="1"/>
              <a:t>xarajatlar</a:t>
            </a:r>
            <a:r>
              <a:rPr lang="en-US" sz="2000" dirty="0"/>
              <a:t> 100 </a:t>
            </a:r>
            <a:r>
              <a:rPr lang="en-US" sz="2000" dirty="0" err="1"/>
              <a:t>mln</a:t>
            </a:r>
            <a:r>
              <a:rPr lang="en-US" sz="2000" dirty="0"/>
              <a:t>. </a:t>
            </a:r>
            <a:r>
              <a:rPr lang="en-US" sz="2000" dirty="0" err="1"/>
              <a:t>so‘mni</a:t>
            </a:r>
            <a:r>
              <a:rPr lang="en-US" sz="2000" dirty="0"/>
              <a:t>, </a:t>
            </a:r>
            <a:r>
              <a:rPr lang="en-US" sz="2000" dirty="0" err="1"/>
              <a:t>umumiy</a:t>
            </a:r>
            <a:r>
              <a:rPr lang="en-US" sz="2000" dirty="0"/>
              <a:t> </a:t>
            </a:r>
            <a:r>
              <a:rPr lang="en-US" sz="2000" dirty="0" err="1"/>
              <a:t>daromad</a:t>
            </a:r>
            <a:r>
              <a:rPr lang="en-US" sz="2000" dirty="0"/>
              <a:t> </a:t>
            </a:r>
            <a:r>
              <a:rPr lang="en-US" sz="2000" dirty="0" err="1"/>
              <a:t>esa</a:t>
            </a:r>
            <a:r>
              <a:rPr lang="en-US" sz="2000" dirty="0"/>
              <a:t> 120 </a:t>
            </a:r>
            <a:r>
              <a:rPr lang="en-US" sz="2000" dirty="0" err="1"/>
              <a:t>mln</a:t>
            </a:r>
            <a:r>
              <a:rPr lang="en-US" sz="2000" dirty="0"/>
              <a:t>. </a:t>
            </a:r>
            <a:r>
              <a:rPr lang="en-US" sz="2000" dirty="0" err="1"/>
              <a:t>so‘mni</a:t>
            </a:r>
            <a:endParaRPr lang="en-US" sz="2000" dirty="0"/>
          </a:p>
          <a:p>
            <a:r>
              <a:rPr lang="en-US" sz="2000" dirty="0" err="1"/>
              <a:t>tashkil</a:t>
            </a:r>
            <a:r>
              <a:rPr lang="en-US" sz="2000" dirty="0"/>
              <a:t> </a:t>
            </a:r>
            <a:r>
              <a:rPr lang="en-US" sz="2000" dirty="0" err="1"/>
              <a:t>etadi</a:t>
            </a:r>
            <a:r>
              <a:rPr lang="en-US" sz="2000" dirty="0"/>
              <a:t>. </a:t>
            </a:r>
            <a:r>
              <a:rPr lang="en-US" sz="2000" dirty="0" err="1"/>
              <a:t>Tadbirkor</a:t>
            </a:r>
            <a:r>
              <a:rPr lang="en-US" sz="2000" dirty="0"/>
              <a:t> </a:t>
            </a:r>
            <a:r>
              <a:rPr lang="en-US" sz="2000" dirty="0" err="1"/>
              <a:t>korxonada</a:t>
            </a:r>
            <a:r>
              <a:rPr lang="en-US" sz="2000" dirty="0"/>
              <a:t> </a:t>
            </a:r>
            <a:r>
              <a:rPr lang="en-US" sz="2000" dirty="0" err="1"/>
              <a:t>innovatsion</a:t>
            </a:r>
            <a:r>
              <a:rPr lang="en-US" sz="2000" dirty="0"/>
              <a:t> </a:t>
            </a:r>
            <a:r>
              <a:rPr lang="en-US" sz="2000" dirty="0" err="1"/>
              <a:t>faoliyatni</a:t>
            </a:r>
            <a:r>
              <a:rPr lang="en-US" sz="2000" dirty="0"/>
              <a:t> </a:t>
            </a:r>
            <a:r>
              <a:rPr lang="en-US" sz="2000" dirty="0" err="1"/>
              <a:t>amalga</a:t>
            </a:r>
            <a:r>
              <a:rPr lang="en-US" sz="2000" dirty="0"/>
              <a:t> </a:t>
            </a:r>
            <a:r>
              <a:rPr lang="en-US" sz="2000" dirty="0" err="1"/>
              <a:t>oshirib</a:t>
            </a:r>
            <a:r>
              <a:rPr lang="en-US" sz="2000" dirty="0"/>
              <a:t>,</a:t>
            </a:r>
          </a:p>
          <a:p>
            <a:r>
              <a:rPr lang="en-US" sz="2000" dirty="0" err="1"/>
              <a:t>ishlab</a:t>
            </a:r>
            <a:r>
              <a:rPr lang="en-US" sz="2000" dirty="0"/>
              <a:t> </a:t>
            </a:r>
            <a:r>
              <a:rPr lang="en-US" sz="2000" dirty="0" err="1"/>
              <a:t>chiqarish</a:t>
            </a:r>
            <a:r>
              <a:rPr lang="en-US" sz="2000" dirty="0"/>
              <a:t> </a:t>
            </a:r>
            <a:r>
              <a:rPr lang="en-US" sz="2000" dirty="0" err="1"/>
              <a:t>jarayoniga</a:t>
            </a:r>
            <a:r>
              <a:rPr lang="en-US" sz="2000" dirty="0"/>
              <a:t> </a:t>
            </a:r>
            <a:r>
              <a:rPr lang="en-US" sz="2000" dirty="0" err="1"/>
              <a:t>yangi</a:t>
            </a:r>
            <a:r>
              <a:rPr lang="en-US" sz="2000" dirty="0"/>
              <a:t> </a:t>
            </a:r>
            <a:r>
              <a:rPr lang="en-US" sz="2000" dirty="0" err="1"/>
              <a:t>texnologiyani</a:t>
            </a:r>
            <a:r>
              <a:rPr lang="en-US" sz="2000" dirty="0"/>
              <a:t> </a:t>
            </a:r>
            <a:r>
              <a:rPr lang="en-US" sz="2000" dirty="0" err="1"/>
              <a:t>joriy</a:t>
            </a:r>
            <a:r>
              <a:rPr lang="en-US" sz="2000" dirty="0"/>
              <a:t> </a:t>
            </a:r>
            <a:r>
              <a:rPr lang="en-US" sz="2000" dirty="0" err="1"/>
              <a:t>qildi</a:t>
            </a:r>
            <a:r>
              <a:rPr lang="en-US" sz="2000" dirty="0"/>
              <a:t> </a:t>
            </a:r>
            <a:r>
              <a:rPr lang="en-US" sz="2000" dirty="0" err="1"/>
              <a:t>va</a:t>
            </a:r>
            <a:r>
              <a:rPr lang="en-US" sz="2000" dirty="0"/>
              <a:t> </a:t>
            </a:r>
            <a:r>
              <a:rPr lang="en-US" sz="2000" dirty="0" err="1" smtClean="0"/>
              <a:t>tayyorlanayotgan</a:t>
            </a:r>
            <a:r>
              <a:rPr lang="en-US" sz="2000" dirty="0"/>
              <a:t> </a:t>
            </a:r>
            <a:r>
              <a:rPr lang="en-US" sz="2000" dirty="0" err="1" smtClean="0"/>
              <a:t>mahsulotning</a:t>
            </a:r>
            <a:r>
              <a:rPr lang="en-US" sz="2000" dirty="0" smtClean="0"/>
              <a:t> </a:t>
            </a:r>
            <a:r>
              <a:rPr lang="en-US" sz="2000" dirty="0" err="1"/>
              <a:t>xususiyatlarini</a:t>
            </a:r>
            <a:r>
              <a:rPr lang="en-US" sz="2000" dirty="0"/>
              <a:t> </a:t>
            </a:r>
            <a:r>
              <a:rPr lang="en-US" sz="2000" dirty="0" err="1"/>
              <a:t>takomillashtirdi</a:t>
            </a:r>
            <a:r>
              <a:rPr lang="en-US" sz="2000" dirty="0"/>
              <a:t>. </a:t>
            </a:r>
            <a:r>
              <a:rPr lang="en-US" sz="2000" dirty="0" err="1"/>
              <a:t>Natijada</a:t>
            </a:r>
            <a:r>
              <a:rPr lang="en-US" sz="2000" dirty="0"/>
              <a:t> u </a:t>
            </a:r>
            <a:r>
              <a:rPr lang="en-US" sz="2000" dirty="0" err="1"/>
              <a:t>endi</a:t>
            </a:r>
            <a:r>
              <a:rPr lang="en-US" sz="2000" dirty="0"/>
              <a:t> </a:t>
            </a:r>
            <a:r>
              <a:rPr lang="en-US" sz="2000" dirty="0" err="1" smtClean="0"/>
              <a:t>bir</a:t>
            </a:r>
            <a:r>
              <a:rPr lang="en-US" sz="2000" dirty="0"/>
              <a:t> </a:t>
            </a:r>
            <a:r>
              <a:rPr lang="en-US" sz="2000" dirty="0" err="1" smtClean="0"/>
              <a:t>oyda</a:t>
            </a:r>
            <a:r>
              <a:rPr lang="en-US" sz="2000" dirty="0" smtClean="0"/>
              <a:t> </a:t>
            </a:r>
            <a:r>
              <a:rPr lang="en-US" sz="2000" dirty="0"/>
              <a:t>50 000 </a:t>
            </a:r>
            <a:r>
              <a:rPr lang="en-US" sz="2000" dirty="0" err="1"/>
              <a:t>dona</a:t>
            </a:r>
            <a:r>
              <a:rPr lang="en-US" sz="2000" dirty="0"/>
              <a:t> </a:t>
            </a:r>
            <a:r>
              <a:rPr lang="en-US" sz="2000" dirty="0" err="1"/>
              <a:t>mahsulot</a:t>
            </a:r>
            <a:r>
              <a:rPr lang="en-US" sz="2000" dirty="0"/>
              <a:t> </a:t>
            </a:r>
            <a:r>
              <a:rPr lang="en-US" sz="2000" dirty="0" err="1"/>
              <a:t>ishlab</a:t>
            </a:r>
            <a:r>
              <a:rPr lang="en-US" sz="2000" dirty="0"/>
              <a:t> </a:t>
            </a:r>
            <a:r>
              <a:rPr lang="en-US" sz="2000" dirty="0" err="1"/>
              <a:t>chiqarib</a:t>
            </a:r>
            <a:r>
              <a:rPr lang="en-US" sz="2000" dirty="0"/>
              <a:t>, 200 </a:t>
            </a:r>
            <a:r>
              <a:rPr lang="en-US" sz="2000" dirty="0" err="1"/>
              <a:t>mln</a:t>
            </a:r>
            <a:r>
              <a:rPr lang="en-US" sz="2000" dirty="0"/>
              <a:t>. </a:t>
            </a:r>
            <a:r>
              <a:rPr lang="en-US" sz="2000" dirty="0" err="1"/>
              <a:t>so‘mlik</a:t>
            </a:r>
            <a:r>
              <a:rPr lang="en-US" sz="2000" dirty="0"/>
              <a:t> </a:t>
            </a:r>
            <a:r>
              <a:rPr lang="en-US" sz="2000" dirty="0" err="1" smtClean="0"/>
              <a:t>daromadga</a:t>
            </a:r>
            <a:r>
              <a:rPr lang="en-US" sz="2000" dirty="0"/>
              <a:t> </a:t>
            </a:r>
            <a:r>
              <a:rPr lang="en-US" sz="2000" dirty="0" err="1" smtClean="0"/>
              <a:t>erishdi</a:t>
            </a:r>
            <a:r>
              <a:rPr lang="en-US" sz="2000" dirty="0"/>
              <a:t>. </a:t>
            </a:r>
            <a:r>
              <a:rPr lang="en-US" sz="2000" dirty="0" err="1"/>
              <a:t>Bunda</a:t>
            </a:r>
            <a:r>
              <a:rPr lang="en-US" sz="2000" dirty="0"/>
              <a:t> </a:t>
            </a:r>
            <a:r>
              <a:rPr lang="en-US" sz="2000" dirty="0" err="1"/>
              <a:t>ishlab</a:t>
            </a:r>
            <a:r>
              <a:rPr lang="en-US" sz="2000" dirty="0"/>
              <a:t> </a:t>
            </a:r>
            <a:r>
              <a:rPr lang="en-US" sz="2000" dirty="0" err="1"/>
              <a:t>chiqarish</a:t>
            </a:r>
            <a:r>
              <a:rPr lang="en-US" sz="2000" dirty="0"/>
              <a:t> </a:t>
            </a:r>
            <a:r>
              <a:rPr lang="en-US" sz="2000" dirty="0" err="1"/>
              <a:t>xarajatlari</a:t>
            </a:r>
            <a:r>
              <a:rPr lang="en-US" sz="2000" dirty="0"/>
              <a:t> 125 </a:t>
            </a:r>
            <a:r>
              <a:rPr lang="en-US" sz="2000" dirty="0" err="1"/>
              <a:t>mln</a:t>
            </a:r>
            <a:r>
              <a:rPr lang="en-US" sz="2000" dirty="0"/>
              <a:t>. </a:t>
            </a:r>
            <a:r>
              <a:rPr lang="en-US" sz="2000" dirty="0" err="1"/>
              <a:t>so‘mni</a:t>
            </a:r>
            <a:r>
              <a:rPr lang="en-US" sz="2000" dirty="0"/>
              <a:t> </a:t>
            </a:r>
            <a:r>
              <a:rPr lang="en-US" sz="2000" dirty="0" err="1"/>
              <a:t>tashkil</a:t>
            </a:r>
            <a:r>
              <a:rPr lang="en-US" sz="2000" dirty="0"/>
              <a:t> </a:t>
            </a:r>
            <a:r>
              <a:rPr lang="en-US" sz="2000" dirty="0" err="1"/>
              <a:t>etdi</a:t>
            </a:r>
            <a:r>
              <a:rPr lang="en-US" sz="2000" dirty="0"/>
              <a:t>.</a:t>
            </a:r>
          </a:p>
          <a:p>
            <a:r>
              <a:rPr lang="en-US" sz="2000" dirty="0" err="1"/>
              <a:t>Korxonada</a:t>
            </a:r>
            <a:r>
              <a:rPr lang="en-US" sz="2000" dirty="0"/>
              <a:t> </a:t>
            </a:r>
            <a:r>
              <a:rPr lang="en-US" sz="2000" dirty="0" err="1"/>
              <a:t>innovatsion</a:t>
            </a:r>
            <a:r>
              <a:rPr lang="en-US" sz="2000" dirty="0"/>
              <a:t> </a:t>
            </a:r>
            <a:r>
              <a:rPr lang="en-US" sz="2000" dirty="0" err="1"/>
              <a:t>faoliyatni</a:t>
            </a:r>
            <a:r>
              <a:rPr lang="en-US" sz="2000" dirty="0"/>
              <a:t> </a:t>
            </a:r>
            <a:r>
              <a:rPr lang="en-US" sz="2000" dirty="0" err="1"/>
              <a:t>amalga</a:t>
            </a:r>
            <a:r>
              <a:rPr lang="en-US" sz="2000" dirty="0"/>
              <a:t> </a:t>
            </a:r>
            <a:r>
              <a:rPr lang="en-US" sz="2000" dirty="0" err="1"/>
              <a:t>oshirish</a:t>
            </a:r>
            <a:r>
              <a:rPr lang="en-US" sz="2000" dirty="0"/>
              <a:t> </a:t>
            </a:r>
            <a:r>
              <a:rPr lang="en-US" sz="2000" dirty="0" err="1"/>
              <a:t>natijasida</a:t>
            </a:r>
            <a:r>
              <a:rPr lang="en-US" sz="2000" dirty="0"/>
              <a:t> </a:t>
            </a:r>
            <a:r>
              <a:rPr lang="en-US" sz="2000" dirty="0" err="1"/>
              <a:t>samaradorlik</a:t>
            </a:r>
            <a:endParaRPr lang="en-US" sz="2000" dirty="0"/>
          </a:p>
          <a:p>
            <a:r>
              <a:rPr lang="en-US" sz="2000" dirty="0" err="1"/>
              <a:t>ko‘rsatkichlari</a:t>
            </a:r>
            <a:r>
              <a:rPr lang="en-US" sz="2000" dirty="0"/>
              <a:t> </a:t>
            </a:r>
            <a:r>
              <a:rPr lang="en-US" sz="2000" dirty="0" err="1"/>
              <a:t>va</a:t>
            </a:r>
            <a:r>
              <a:rPr lang="en-US" sz="2000" dirty="0"/>
              <a:t> </a:t>
            </a:r>
            <a:r>
              <a:rPr lang="en-US" sz="2000" dirty="0" err="1"/>
              <a:t>ularning</a:t>
            </a:r>
            <a:r>
              <a:rPr lang="en-US" sz="2000" dirty="0"/>
              <a:t> </a:t>
            </a:r>
            <a:r>
              <a:rPr lang="en-US" sz="2000" dirty="0" err="1"/>
              <a:t>o‘zgarishini</a:t>
            </a:r>
            <a:r>
              <a:rPr lang="en-US" sz="2000" dirty="0"/>
              <a:t> </a:t>
            </a:r>
            <a:r>
              <a:rPr lang="en-US" sz="2000" dirty="0" err="1"/>
              <a:t>aniqlang</a:t>
            </a:r>
            <a:r>
              <a:rPr lang="en-US" sz="2000" dirty="0"/>
              <a:t>.</a:t>
            </a:r>
            <a:endParaRPr lang="en-US" sz="2000" b="1" i="1" dirty="0"/>
          </a:p>
        </p:txBody>
      </p:sp>
    </p:spTree>
    <p:extLst>
      <p:ext uri="{BB962C8B-B14F-4D97-AF65-F5344CB8AC3E}">
        <p14:creationId xmlns:p14="http://schemas.microsoft.com/office/powerpoint/2010/main" val="1928195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Foydalanilgan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adabiyotlar</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en-US" sz="2800" dirty="0" smtClean="0"/>
              <a:t>U</a:t>
            </a:r>
            <a:r>
              <a:rPr lang="en-US" sz="2800" dirty="0"/>
              <a:t>. </a:t>
            </a:r>
            <a:r>
              <a:rPr lang="en-US" sz="2800" dirty="0" err="1"/>
              <a:t>G‘afurov</a:t>
            </a:r>
            <a:r>
              <a:rPr lang="en-US" sz="2800" dirty="0"/>
              <a:t>, Q. </a:t>
            </a:r>
            <a:r>
              <a:rPr lang="en-US" sz="2800" dirty="0" err="1"/>
              <a:t>Sharipov</a:t>
            </a:r>
            <a:r>
              <a:rPr lang="en-US" sz="2800" dirty="0"/>
              <a:t>. – </a:t>
            </a:r>
            <a:r>
              <a:rPr lang="en-US" sz="2800" b="1" dirty="0" err="1" smtClean="0"/>
              <a:t>Tadbirkorlik</a:t>
            </a:r>
            <a:r>
              <a:rPr lang="en-US" sz="2800" b="1" dirty="0" smtClean="0"/>
              <a:t> </a:t>
            </a:r>
            <a:r>
              <a:rPr lang="en-US" sz="2800" b="1" dirty="0" err="1" smtClean="0"/>
              <a:t>asoslari</a:t>
            </a:r>
            <a:r>
              <a:rPr lang="en-US" sz="2800" b="1" dirty="0" smtClean="0"/>
              <a:t>: </a:t>
            </a:r>
            <a:r>
              <a:rPr lang="en-US" sz="2800" dirty="0" err="1"/>
              <a:t>umumiy</a:t>
            </a:r>
            <a:r>
              <a:rPr lang="en-US" sz="2800" dirty="0"/>
              <a:t> </a:t>
            </a:r>
            <a:r>
              <a:rPr lang="en-US" sz="2800" dirty="0" err="1"/>
              <a:t>o‘rta</a:t>
            </a:r>
            <a:r>
              <a:rPr lang="en-US" sz="2800" dirty="0"/>
              <a:t> </a:t>
            </a:r>
            <a:r>
              <a:rPr lang="en-US" sz="2800" dirty="0" err="1"/>
              <a:t>ta’lim</a:t>
            </a:r>
            <a:r>
              <a:rPr lang="en-US" sz="2800" dirty="0"/>
              <a:t> </a:t>
            </a:r>
            <a:r>
              <a:rPr lang="en-US" sz="2800" dirty="0" err="1" smtClean="0"/>
              <a:t>muassasalarining</a:t>
            </a:r>
            <a:r>
              <a:rPr lang="en-US" sz="2800" dirty="0"/>
              <a:t> </a:t>
            </a:r>
            <a:r>
              <a:rPr lang="en-US" sz="2800" dirty="0" smtClean="0"/>
              <a:t>11-sinfi </a:t>
            </a:r>
            <a:r>
              <a:rPr lang="en-US" sz="2800" dirty="0" err="1"/>
              <a:t>va</a:t>
            </a:r>
            <a:r>
              <a:rPr lang="en-US" sz="2800" dirty="0"/>
              <a:t> </a:t>
            </a:r>
            <a:r>
              <a:rPr lang="en-US" sz="2800" dirty="0" err="1"/>
              <a:t>o‘rta</a:t>
            </a:r>
            <a:r>
              <a:rPr lang="en-US" sz="2800" dirty="0"/>
              <a:t> </a:t>
            </a:r>
            <a:r>
              <a:rPr lang="en-US" sz="2800" dirty="0" err="1"/>
              <a:t>maxsus</a:t>
            </a:r>
            <a:r>
              <a:rPr lang="en-US" sz="2800" dirty="0"/>
              <a:t>, </a:t>
            </a:r>
            <a:r>
              <a:rPr lang="en-US" sz="2800" dirty="0" err="1"/>
              <a:t>kasb-hunar</a:t>
            </a:r>
            <a:r>
              <a:rPr lang="en-US" sz="2800" dirty="0"/>
              <a:t> </a:t>
            </a:r>
            <a:r>
              <a:rPr lang="en-US" sz="2800" dirty="0" err="1"/>
              <a:t>ta’limi</a:t>
            </a:r>
            <a:r>
              <a:rPr lang="en-US" sz="2800" dirty="0"/>
              <a:t> </a:t>
            </a:r>
            <a:r>
              <a:rPr lang="en-US" sz="2800" dirty="0" err="1"/>
              <a:t>muassasalari</a:t>
            </a:r>
            <a:r>
              <a:rPr lang="en-US" sz="2800" dirty="0"/>
              <a:t> </a:t>
            </a:r>
            <a:r>
              <a:rPr lang="en-US" sz="2800" dirty="0" err="1"/>
              <a:t>uchun</a:t>
            </a:r>
            <a:r>
              <a:rPr lang="en-US" sz="2800" dirty="0"/>
              <a:t> </a:t>
            </a:r>
            <a:r>
              <a:rPr lang="en-US" sz="2800" dirty="0" err="1" smtClean="0"/>
              <a:t>darslik</a:t>
            </a:r>
            <a:r>
              <a:rPr lang="en-US" sz="2800" dirty="0"/>
              <a:t>,</a:t>
            </a:r>
            <a:r>
              <a:rPr lang="en-US" sz="2800" dirty="0" smtClean="0"/>
              <a:t> </a:t>
            </a:r>
            <a:r>
              <a:rPr lang="en-US" sz="2800" dirty="0"/>
              <a:t>«</a:t>
            </a:r>
            <a:r>
              <a:rPr lang="en-US" sz="2800" dirty="0" err="1"/>
              <a:t>O‘zbekiston</a:t>
            </a:r>
            <a:r>
              <a:rPr lang="en-US" sz="2800" dirty="0"/>
              <a:t>» NMIU, </a:t>
            </a:r>
            <a:r>
              <a:rPr lang="en-US" sz="2800" dirty="0" smtClean="0"/>
              <a:t>2018</a:t>
            </a:r>
          </a:p>
          <a:p>
            <a:r>
              <a:rPr lang="en-US" sz="2800" dirty="0" smtClean="0">
                <a:latin typeface="Times New Roman" pitchFamily="18" charset="0"/>
                <a:cs typeface="Times New Roman" pitchFamily="18" charset="0"/>
                <a:hlinkClick r:id="rId2"/>
              </a:rPr>
              <a:t>www.old.eduportal.uz</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ru-RU" sz="2800" dirty="0"/>
          </a:p>
          <a:p>
            <a:pPr marL="0" indent="0">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6848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Internet </a:t>
            </a:r>
            <a:r>
              <a:rPr lang="en-US" sz="2800" b="1" dirty="0" err="1" smtClean="0">
                <a:latin typeface="Times New Roman" pitchFamily="18" charset="0"/>
                <a:cs typeface="Times New Roman" pitchFamily="18" charset="0"/>
              </a:rPr>
              <a:t>manbalari</a:t>
            </a:r>
            <a:r>
              <a:rPr lang="en-US"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en-US" sz="2000" u="sng" dirty="0">
                <a:hlinkClick r:id="rId2"/>
              </a:rPr>
              <a:t>www.norma.uz</a:t>
            </a:r>
            <a:endParaRPr lang="ru-RU" sz="2000" dirty="0"/>
          </a:p>
          <a:p>
            <a:r>
              <a:rPr lang="en-US" sz="2000" u="sng" dirty="0" smtClean="0">
                <a:hlinkClick r:id="rId3"/>
              </a:rPr>
              <a:t>www.icanpreneur.com</a:t>
            </a:r>
            <a:endParaRPr lang="en-US" sz="2000" u="sng" dirty="0" smtClean="0"/>
          </a:p>
          <a:p>
            <a:r>
              <a:rPr lang="en-US" sz="2000" u="sng" dirty="0" smtClean="0">
                <a:hlinkClick r:id="rId4"/>
              </a:rPr>
              <a:t>www.gazeta.uz</a:t>
            </a:r>
            <a:endParaRPr lang="en-US" sz="2000" u="sng" dirty="0" smtClean="0"/>
          </a:p>
          <a:p>
            <a:r>
              <a:rPr lang="en-US" sz="2000" u="sng" dirty="0" smtClean="0">
                <a:hlinkClick r:id="rId5"/>
              </a:rPr>
              <a:t>www.wikipedia.org</a:t>
            </a:r>
            <a:endParaRPr lang="en-US" sz="2000" u="sng" dirty="0" smtClean="0"/>
          </a:p>
          <a:p>
            <a:r>
              <a:rPr lang="en-US" sz="2000" u="sng" dirty="0" smtClean="0">
                <a:hlinkClick r:id="rId6"/>
              </a:rPr>
              <a:t>www.x.com</a:t>
            </a:r>
            <a:endParaRPr lang="en-US" sz="2000" u="sng" dirty="0" smtClean="0"/>
          </a:p>
          <a:p>
            <a:r>
              <a:rPr lang="en-US" sz="2000" dirty="0" smtClean="0">
                <a:hlinkClick r:id="rId7"/>
              </a:rPr>
              <a:t>www.blog.ipleaders.in</a:t>
            </a:r>
            <a:endParaRPr lang="en-US" sz="2000" dirty="0" smtClean="0"/>
          </a:p>
          <a:p>
            <a:r>
              <a:rPr lang="en-US" sz="2000" dirty="0" smtClean="0">
                <a:hlinkClick r:id="rId8"/>
              </a:rPr>
              <a:t>www.doxee.com</a:t>
            </a:r>
            <a:endParaRPr lang="en-US" sz="2000" dirty="0" smtClean="0"/>
          </a:p>
          <a:p>
            <a:r>
              <a:rPr lang="en-US" sz="2000" dirty="0" smtClean="0">
                <a:hlinkClick r:id="rId9"/>
              </a:rPr>
              <a:t>www.acceptmission.com</a:t>
            </a:r>
            <a:endParaRPr lang="en-US" sz="2000" dirty="0" smtClean="0"/>
          </a:p>
          <a:p>
            <a:r>
              <a:rPr lang="en-US" sz="2000" dirty="0" smtClean="0">
                <a:latin typeface="Times New Roman" pitchFamily="18" charset="0"/>
                <a:cs typeface="Times New Roman" pitchFamily="18" charset="0"/>
                <a:hlinkClick r:id="rId10"/>
              </a:rPr>
              <a:t>www.old.eduportal.uz</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7796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a:prstGeom prst="rect">
            <a:avLst/>
          </a:prstGeom>
        </p:spPr>
        <p:txBody>
          <a:bodyPr/>
          <a:lstStyle/>
          <a:p>
            <a:pPr marL="0" indent="0" algn="ctr">
              <a:buNone/>
            </a:pP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 </a:t>
            </a:r>
            <a:r>
              <a:rPr lang="en-US" sz="2800" b="1" dirty="0" err="1">
                <a:latin typeface="Times New Roman" pitchFamily="18" charset="0"/>
                <a:cs typeface="Times New Roman" pitchFamily="18" charset="0"/>
              </a:rPr>
              <a:t>Qambarov</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Alimbek</a:t>
            </a:r>
            <a:endParaRPr lang="en-US" sz="2800" b="1" dirty="0">
              <a:latin typeface="Times New Roman" pitchFamily="18" charset="0"/>
              <a:cs typeface="Times New Roman" pitchFamily="18" charset="0"/>
            </a:endParaRPr>
          </a:p>
          <a:p>
            <a:pPr marL="0" indent="0">
              <a:buNone/>
            </a:pPr>
            <a:r>
              <a:rPr lang="en-US" sz="2800" dirty="0" err="1">
                <a:latin typeface="Times New Roman" pitchFamily="18" charset="0"/>
                <a:cs typeface="Times New Roman" pitchFamily="18" charset="0"/>
              </a:rPr>
              <a:t>Rossiya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o‘qituvchilari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tajribasidan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qisman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foydalanildi</a:t>
            </a:r>
            <a:r>
              <a:rPr lang="en-US" sz="2800" dirty="0">
                <a:latin typeface="Times New Roman" pitchFamily="18" charset="0"/>
                <a:cs typeface="Times New Roman" pitchFamily="18" charset="0"/>
              </a:rPr>
              <a:t>. </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Xatolari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bo‘lishi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mumkin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tekshirib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ko‘ring</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0" indent="0">
              <a:buNone/>
            </a:pPr>
            <a:r>
              <a:rPr lang="en-US" sz="2800" dirty="0" err="1">
                <a:solidFill>
                  <a:schemeClr val="bg1"/>
                </a:solidFill>
                <a:latin typeface="Times New Roman" pitchFamily="18" charset="0"/>
                <a:cs typeface="Times New Roman" pitchFamily="18" charset="0"/>
              </a:rPr>
              <a:t>Qambarov</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Sirojiddin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tomonidan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to‘plandi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tartiblandi</a:t>
            </a:r>
            <a:r>
              <a:rPr lang="en-US" sz="2800" dirty="0">
                <a:solidFill>
                  <a:schemeClr val="bg1"/>
                </a:solidFill>
                <a:latin typeface="Times New Roman" pitchFamily="18" charset="0"/>
                <a:cs typeface="Times New Roman" pitchFamily="18" charset="0"/>
              </a:rPr>
              <a:t>. </a:t>
            </a:r>
            <a:endParaRPr lang="en-US" sz="2800" b="1" dirty="0">
              <a:solidFill>
                <a:schemeClr val="bg1"/>
              </a:solidFill>
              <a:latin typeface="Times New Roman" pitchFamily="18" charset="0"/>
              <a:cs typeface="Times New Roman" pitchFamily="18" charset="0"/>
            </a:endParaRPr>
          </a:p>
          <a:p>
            <a:r>
              <a:rPr lang="en-US" sz="2800" dirty="0">
                <a:latin typeface="Times New Roman" pitchFamily="18" charset="0"/>
                <a:cs typeface="Times New Roman" pitchFamily="18" charset="0"/>
              </a:rPr>
              <a:t>Telegram </a:t>
            </a:r>
            <a:r>
              <a:rPr lang="en-US" sz="2800" dirty="0" err="1">
                <a:latin typeface="Times New Roman" pitchFamily="18" charset="0"/>
                <a:cs typeface="Times New Roman" pitchFamily="18" charset="0"/>
              </a:rPr>
              <a:t>manzil</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География методика</a:t>
            </a:r>
            <a:endParaRPr lang="en-US" sz="2800" dirty="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a:t>
            </a:r>
            <a:r>
              <a:rPr lang="en-US" sz="2800" dirty="0" err="1" smtClean="0">
                <a:latin typeface="Times New Roman" pitchFamily="18" charset="0"/>
                <a:cs typeface="Times New Roman" pitchFamily="18" charset="0"/>
              </a:rPr>
              <a:t>geography_method</a:t>
            </a:r>
            <a:endParaRPr lang="en-US" sz="2800" dirty="0" smtClean="0">
              <a:latin typeface="Times New Roman" pitchFamily="18" charset="0"/>
              <a:cs typeface="Times New Roman" pitchFamily="18" charset="0"/>
            </a:endParaRPr>
          </a:p>
          <a:p>
            <a:pPr marL="0" indent="0">
              <a:buNone/>
            </a:pPr>
            <a:r>
              <a:rPr lang="ru-RU" sz="2800" u="sng" dirty="0">
                <a:hlinkClick r:id="rId2"/>
              </a:rPr>
              <a:t>https://t.me/geography_metho</a:t>
            </a:r>
            <a:r>
              <a:rPr lang="en-US" sz="2800" u="sng" dirty="0">
                <a:hlinkClick r:id="rId2"/>
              </a:rPr>
              <a:t>d</a:t>
            </a:r>
            <a:endParaRPr lang="ru-RU" sz="2800" dirty="0"/>
          </a:p>
          <a:p>
            <a:pPr marL="0" indent="0">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pPr marL="0" indent="0">
              <a:buNone/>
            </a:pPr>
            <a:endParaRPr lang="en-US" sz="2800" dirty="0"/>
          </a:p>
          <a:p>
            <a:pPr marL="0" indent="0">
              <a:buNone/>
            </a:pPr>
            <a:endParaRPr lang="en-US" sz="2800" dirty="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marL="0" indent="0">
              <a:buNone/>
            </a:pPr>
            <a:endParaRPr lang="en-US" dirty="0" smtClean="0"/>
          </a:p>
        </p:txBody>
      </p:sp>
    </p:spTree>
    <p:extLst>
      <p:ext uri="{BB962C8B-B14F-4D97-AF65-F5344CB8AC3E}">
        <p14:creationId xmlns:p14="http://schemas.microsoft.com/office/powerpoint/2010/main" val="399296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Учебник\Innovation\140926_4bb0c14464ebebf91ec6d99b7cc3    Инновации будут продвигать на ярмарках и международных форумах ...www.norma.uz.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4384" y="116631"/>
            <a:ext cx="8899201" cy="6624001"/>
          </a:xfrm>
          <a:prstGeom prst="rect">
            <a:avLst/>
          </a:prstGeom>
          <a:ln w="127000" cap="sq">
            <a:solidFill>
              <a:srgbClr val="0070C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ln/>
        </p:spPr>
        <p:style>
          <a:lnRef idx="1">
            <a:schemeClr val="accent4"/>
          </a:lnRef>
          <a:fillRef idx="2">
            <a:schemeClr val="accent4"/>
          </a:fillRef>
          <a:effectRef idx="1">
            <a:schemeClr val="accent4"/>
          </a:effectRef>
          <a:fontRef idx="minor">
            <a:schemeClr val="dk1"/>
          </a:fontRef>
        </p:style>
        <p:txBody>
          <a:bodyPr>
            <a:noAutofit/>
          </a:bodyPr>
          <a:lstStyle/>
          <a:p>
            <a:r>
              <a:rPr lang="en-US" sz="3600" b="1" dirty="0" smtClean="0">
                <a:solidFill>
                  <a:schemeClr val="tx1"/>
                </a:solidFill>
                <a:cs typeface="Times New Roman" pitchFamily="18" charset="0"/>
              </a:rPr>
              <a:t>27-MAVZU. </a:t>
            </a:r>
            <a:r>
              <a:rPr lang="en-US" sz="3600" b="1" dirty="0" smtClean="0"/>
              <a:t>INNOVATSION </a:t>
            </a:r>
            <a:r>
              <a:rPr lang="en-US" sz="3600" b="1" dirty="0"/>
              <a:t>FAOLIYAT</a:t>
            </a:r>
            <a:endParaRPr lang="ru-RU" sz="3600" b="1" dirty="0">
              <a:solidFill>
                <a:srgbClr val="0070C0"/>
              </a:solidFill>
              <a:effectLst>
                <a:outerShdw blurRad="38100" dist="38100" dir="2700000" algn="tl">
                  <a:srgbClr val="000000">
                    <a:alpha val="43137"/>
                  </a:srgbClr>
                </a:outerShdw>
              </a:effectLst>
              <a:cs typeface="Times New Roman" pitchFamily="18" charset="0"/>
            </a:endParaRPr>
          </a:p>
        </p:txBody>
      </p:sp>
      <p:sp>
        <p:nvSpPr>
          <p:cNvPr id="5" name="Прямоугольник 4"/>
          <p:cNvSpPr/>
          <p:nvPr/>
        </p:nvSpPr>
        <p:spPr>
          <a:xfrm>
            <a:off x="683568" y="332656"/>
            <a:ext cx="792088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z-Cyrl-UZ" dirty="0" smtClean="0">
                <a:solidFill>
                  <a:schemeClr val="bg1"/>
                </a:solidFill>
              </a:rPr>
              <a:t>Бисмиллаҳир Роҳманир Роҳийм</a:t>
            </a:r>
            <a:endParaRPr lang="ru-RU" dirty="0">
              <a:solidFill>
                <a:schemeClr val="bg1"/>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421" y="3861047"/>
            <a:ext cx="2711174"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286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208911" cy="2952328"/>
          </a:xfrm>
          <a:ln w="28575">
            <a:solidFill>
              <a:srgbClr val="0033CC"/>
            </a:solidFill>
          </a:ln>
        </p:spPr>
        <p:txBody>
          <a:bodyPr>
            <a:noAutofit/>
          </a:bodyPr>
          <a:lstStyle/>
          <a:p>
            <a:r>
              <a:rPr lang="en-US" sz="2000" dirty="0" err="1"/>
              <a:t>Bugun</a:t>
            </a:r>
            <a:r>
              <a:rPr lang="en-US" sz="2000" dirty="0"/>
              <a:t> biz </a:t>
            </a:r>
            <a:r>
              <a:rPr lang="en-US" sz="2000" dirty="0" err="1"/>
              <a:t>davlat</a:t>
            </a:r>
            <a:r>
              <a:rPr lang="en-US" sz="2000" dirty="0"/>
              <a:t> </a:t>
            </a:r>
            <a:r>
              <a:rPr lang="en-US" sz="2000" dirty="0" err="1"/>
              <a:t>va</a:t>
            </a:r>
            <a:r>
              <a:rPr lang="en-US" sz="2000" dirty="0"/>
              <a:t> </a:t>
            </a:r>
            <a:r>
              <a:rPr lang="en-US" sz="2000" dirty="0" err="1"/>
              <a:t>jamiyat</a:t>
            </a:r>
            <a:r>
              <a:rPr lang="en-US" sz="2000" dirty="0"/>
              <a:t> </a:t>
            </a:r>
            <a:r>
              <a:rPr lang="en-US" sz="2000" dirty="0" err="1"/>
              <a:t>hayotining</a:t>
            </a:r>
            <a:r>
              <a:rPr lang="en-US" sz="2000" dirty="0"/>
              <a:t> </a:t>
            </a:r>
            <a:r>
              <a:rPr lang="en-US" sz="2000" dirty="0" err="1"/>
              <a:t>barcha</a:t>
            </a:r>
            <a:r>
              <a:rPr lang="en-US" sz="2000" dirty="0"/>
              <a:t> </a:t>
            </a:r>
            <a:r>
              <a:rPr lang="en-US" sz="2000" dirty="0" err="1"/>
              <a:t>sohalarini</a:t>
            </a:r>
            <a:r>
              <a:rPr lang="en-US" sz="2000" dirty="0"/>
              <a:t> </a:t>
            </a:r>
            <a:r>
              <a:rPr lang="en-US" sz="2000" dirty="0" err="1"/>
              <a:t>tubdan</a:t>
            </a:r>
            <a:r>
              <a:rPr lang="en-US" sz="2000" dirty="0"/>
              <a:t> </a:t>
            </a:r>
            <a:r>
              <a:rPr lang="en-US" sz="2000" dirty="0" err="1" smtClean="0"/>
              <a:t>yangilashga</a:t>
            </a:r>
            <a:r>
              <a:rPr lang="en-US" sz="2000" dirty="0"/>
              <a:t> </a:t>
            </a:r>
            <a:r>
              <a:rPr lang="en-US" sz="2000" dirty="0" err="1" smtClean="0"/>
              <a:t>qaratilgan</a:t>
            </a:r>
            <a:r>
              <a:rPr lang="en-US" sz="2000" dirty="0" smtClean="0"/>
              <a:t> </a:t>
            </a:r>
            <a:r>
              <a:rPr lang="en-US" sz="2000" dirty="0" err="1"/>
              <a:t>innovatsion</a:t>
            </a:r>
            <a:r>
              <a:rPr lang="en-US" sz="2000" dirty="0"/>
              <a:t> </a:t>
            </a:r>
            <a:r>
              <a:rPr lang="en-US" sz="2000" dirty="0" err="1"/>
              <a:t>rivojlanish</a:t>
            </a:r>
            <a:r>
              <a:rPr lang="en-US" sz="2000" dirty="0"/>
              <a:t> </a:t>
            </a:r>
            <a:r>
              <a:rPr lang="en-US" sz="2000" dirty="0" err="1"/>
              <a:t>yo‘liga</a:t>
            </a:r>
            <a:r>
              <a:rPr lang="en-US" sz="2000" dirty="0"/>
              <a:t> </a:t>
            </a:r>
            <a:r>
              <a:rPr lang="en-US" sz="2000" dirty="0" err="1"/>
              <a:t>o‘tmoqdamiz</a:t>
            </a:r>
            <a:r>
              <a:rPr lang="en-US" sz="2000" dirty="0"/>
              <a:t>. Bu </a:t>
            </a:r>
            <a:r>
              <a:rPr lang="en-US" sz="2000" dirty="0" err="1" smtClean="0"/>
              <a:t>bejiz</a:t>
            </a:r>
            <a:r>
              <a:rPr lang="en-US" sz="2000" dirty="0"/>
              <a:t> </a:t>
            </a:r>
            <a:r>
              <a:rPr lang="en-US" sz="2000" dirty="0" err="1" smtClean="0"/>
              <a:t>emas</a:t>
            </a:r>
            <a:r>
              <a:rPr lang="en-US" sz="2000" dirty="0"/>
              <a:t>, </a:t>
            </a:r>
            <a:r>
              <a:rPr lang="en-US" sz="2000" dirty="0" err="1"/>
              <a:t>albatta</a:t>
            </a:r>
            <a:r>
              <a:rPr lang="en-US" sz="2000" dirty="0"/>
              <a:t>. </a:t>
            </a:r>
            <a:r>
              <a:rPr lang="en-US" sz="2000" dirty="0" err="1"/>
              <a:t>Chunki</a:t>
            </a:r>
            <a:r>
              <a:rPr lang="en-US" sz="2000" dirty="0"/>
              <a:t> </a:t>
            </a:r>
            <a:r>
              <a:rPr lang="en-US" sz="2000" dirty="0" err="1"/>
              <a:t>zamon</a:t>
            </a:r>
            <a:r>
              <a:rPr lang="en-US" sz="2000" dirty="0"/>
              <a:t> </a:t>
            </a:r>
            <a:r>
              <a:rPr lang="en-US" sz="2000" dirty="0" err="1"/>
              <a:t>shiddat</a:t>
            </a:r>
            <a:r>
              <a:rPr lang="en-US" sz="2000" dirty="0"/>
              <a:t> </a:t>
            </a:r>
            <a:r>
              <a:rPr lang="en-US" sz="2000" dirty="0" err="1"/>
              <a:t>bilan</a:t>
            </a:r>
            <a:r>
              <a:rPr lang="en-US" sz="2000" dirty="0"/>
              <a:t> </a:t>
            </a:r>
            <a:r>
              <a:rPr lang="en-US" sz="2000" dirty="0" err="1"/>
              <a:t>rivojlanib</a:t>
            </a:r>
            <a:r>
              <a:rPr lang="en-US" sz="2000" dirty="0"/>
              <a:t> </a:t>
            </a:r>
            <a:r>
              <a:rPr lang="en-US" sz="2000" dirty="0" err="1"/>
              <a:t>borayotgan</a:t>
            </a:r>
            <a:r>
              <a:rPr lang="en-US" sz="2000" dirty="0"/>
              <a:t> </a:t>
            </a:r>
            <a:r>
              <a:rPr lang="en-US" sz="2000" dirty="0" err="1" smtClean="0"/>
              <a:t>hozirgi</a:t>
            </a:r>
            <a:r>
              <a:rPr lang="en-US" sz="2000" dirty="0"/>
              <a:t> </a:t>
            </a:r>
            <a:r>
              <a:rPr lang="en-US" sz="2000" dirty="0" err="1" smtClean="0"/>
              <a:t>davrda</a:t>
            </a:r>
            <a:r>
              <a:rPr lang="en-US" sz="2000" dirty="0" smtClean="0"/>
              <a:t> </a:t>
            </a:r>
            <a:r>
              <a:rPr lang="en-US" sz="2000" dirty="0" err="1"/>
              <a:t>kim</a:t>
            </a:r>
            <a:r>
              <a:rPr lang="en-US" sz="2000" dirty="0"/>
              <a:t> </a:t>
            </a:r>
            <a:r>
              <a:rPr lang="en-US" sz="2000" dirty="0" err="1"/>
              <a:t>yutadi</a:t>
            </a:r>
            <a:r>
              <a:rPr lang="en-US" sz="2000" dirty="0"/>
              <a:t>? </a:t>
            </a:r>
            <a:r>
              <a:rPr lang="en-US" sz="2000" dirty="0" err="1"/>
              <a:t>Yangi</a:t>
            </a:r>
            <a:r>
              <a:rPr lang="en-US" sz="2000" dirty="0"/>
              <a:t> </a:t>
            </a:r>
            <a:r>
              <a:rPr lang="en-US" sz="2000" dirty="0" err="1"/>
              <a:t>fikr</a:t>
            </a:r>
            <a:r>
              <a:rPr lang="en-US" sz="2000" dirty="0"/>
              <a:t>, </a:t>
            </a:r>
            <a:r>
              <a:rPr lang="en-US" sz="2000" dirty="0" err="1"/>
              <a:t>yangi</a:t>
            </a:r>
            <a:r>
              <a:rPr lang="en-US" sz="2000" dirty="0"/>
              <a:t> </a:t>
            </a:r>
            <a:r>
              <a:rPr lang="en-US" sz="2000" dirty="0" err="1"/>
              <a:t>g‘oyaga</a:t>
            </a:r>
            <a:r>
              <a:rPr lang="en-US" sz="2000" dirty="0"/>
              <a:t>, </a:t>
            </a:r>
            <a:r>
              <a:rPr lang="en-US" sz="2000" dirty="0" err="1"/>
              <a:t>innovatsiyaga</a:t>
            </a:r>
            <a:r>
              <a:rPr lang="en-US" sz="2000" dirty="0"/>
              <a:t> </a:t>
            </a:r>
            <a:r>
              <a:rPr lang="en-US" sz="2000" dirty="0" err="1" smtClean="0"/>
              <a:t>tayangan</a:t>
            </a:r>
            <a:r>
              <a:rPr lang="en-US" sz="2000" dirty="0"/>
              <a:t> </a:t>
            </a:r>
            <a:r>
              <a:rPr lang="en-US" sz="2000" dirty="0" err="1" smtClean="0"/>
              <a:t>davlat</a:t>
            </a:r>
            <a:r>
              <a:rPr lang="en-US" sz="2000" dirty="0" smtClean="0"/>
              <a:t> </a:t>
            </a:r>
            <a:r>
              <a:rPr lang="en-US" sz="2000" dirty="0" err="1"/>
              <a:t>yutadi</a:t>
            </a:r>
            <a:r>
              <a:rPr lang="en-US" sz="2000" dirty="0"/>
              <a:t>.</a:t>
            </a:r>
            <a:br>
              <a:rPr lang="en-US" sz="2000" dirty="0"/>
            </a:br>
            <a:r>
              <a:rPr lang="en-US" sz="2000" dirty="0" err="1"/>
              <a:t>Innovatsiya</a:t>
            </a:r>
            <a:r>
              <a:rPr lang="en-US" sz="2000" dirty="0"/>
              <a:t> – </a:t>
            </a:r>
            <a:r>
              <a:rPr lang="en-US" sz="2000" dirty="0" err="1"/>
              <a:t>bu</a:t>
            </a:r>
            <a:r>
              <a:rPr lang="en-US" sz="2000" dirty="0"/>
              <a:t> </a:t>
            </a:r>
            <a:r>
              <a:rPr lang="en-US" sz="2000" dirty="0" err="1"/>
              <a:t>kelajak</a:t>
            </a:r>
            <a:r>
              <a:rPr lang="en-US" sz="2000" dirty="0"/>
              <a:t> </a:t>
            </a:r>
            <a:r>
              <a:rPr lang="en-US" sz="2000" dirty="0" err="1"/>
              <a:t>degani</a:t>
            </a:r>
            <a:r>
              <a:rPr lang="en-US" sz="2000" dirty="0"/>
              <a:t>. Biz </a:t>
            </a:r>
            <a:r>
              <a:rPr lang="en-US" sz="2000" dirty="0" err="1"/>
              <a:t>buyuk</a:t>
            </a:r>
            <a:r>
              <a:rPr lang="en-US" sz="2000" dirty="0"/>
              <a:t> </a:t>
            </a:r>
            <a:r>
              <a:rPr lang="en-US" sz="2000" dirty="0" err="1"/>
              <a:t>kelajagimizni</a:t>
            </a:r>
            <a:r>
              <a:rPr lang="en-US" sz="2000" dirty="0"/>
              <a:t> </a:t>
            </a:r>
            <a:r>
              <a:rPr lang="en-US" sz="2000" dirty="0" err="1"/>
              <a:t>barpo</a:t>
            </a:r>
            <a:r>
              <a:rPr lang="en-US" sz="2000" dirty="0"/>
              <a:t> </a:t>
            </a:r>
            <a:r>
              <a:rPr lang="en-US" sz="2000" dirty="0" err="1" smtClean="0"/>
              <a:t>etishni</a:t>
            </a:r>
            <a:r>
              <a:rPr lang="en-US" sz="2000" dirty="0"/>
              <a:t> </a:t>
            </a:r>
            <a:r>
              <a:rPr lang="en-US" sz="2000" dirty="0" err="1" smtClean="0"/>
              <a:t>bugundan</a:t>
            </a:r>
            <a:r>
              <a:rPr lang="en-US" sz="2000" dirty="0" smtClean="0"/>
              <a:t> </a:t>
            </a:r>
            <a:r>
              <a:rPr lang="en-US" sz="2000" dirty="0" err="1"/>
              <a:t>boshlaydigan</a:t>
            </a:r>
            <a:r>
              <a:rPr lang="en-US" sz="2000" dirty="0"/>
              <a:t> </a:t>
            </a:r>
            <a:r>
              <a:rPr lang="en-US" sz="2000" dirty="0" err="1"/>
              <a:t>bo‘lsak</a:t>
            </a:r>
            <a:r>
              <a:rPr lang="en-US" sz="2000" dirty="0"/>
              <a:t>, </a:t>
            </a:r>
            <a:r>
              <a:rPr lang="en-US" sz="2000" dirty="0" err="1"/>
              <a:t>uni</a:t>
            </a:r>
            <a:r>
              <a:rPr lang="en-US" sz="2000" dirty="0"/>
              <a:t> </a:t>
            </a:r>
            <a:r>
              <a:rPr lang="en-US" sz="2000" dirty="0" err="1"/>
              <a:t>aynan</a:t>
            </a:r>
            <a:r>
              <a:rPr lang="en-US" sz="2000" dirty="0"/>
              <a:t> </a:t>
            </a:r>
            <a:r>
              <a:rPr lang="en-US" sz="2000" dirty="0" err="1"/>
              <a:t>innovatsion</a:t>
            </a:r>
            <a:r>
              <a:rPr lang="en-US" sz="2000" dirty="0"/>
              <a:t> </a:t>
            </a:r>
            <a:r>
              <a:rPr lang="en-US" sz="2000" dirty="0" err="1"/>
              <a:t>g‘oyalar</a:t>
            </a:r>
            <a:r>
              <a:rPr lang="en-US" sz="2000" dirty="0"/>
              <a:t>, </a:t>
            </a:r>
            <a:r>
              <a:rPr lang="en-US" sz="2000" dirty="0" err="1" smtClean="0"/>
              <a:t>innovatsion</a:t>
            </a:r>
            <a:r>
              <a:rPr lang="en-US" sz="2000" dirty="0"/>
              <a:t> </a:t>
            </a:r>
            <a:r>
              <a:rPr lang="en-US" sz="2000" dirty="0" err="1" smtClean="0"/>
              <a:t>yondashuv</a:t>
            </a:r>
            <a:r>
              <a:rPr lang="en-US" sz="2000" dirty="0" smtClean="0"/>
              <a:t> </a:t>
            </a:r>
            <a:r>
              <a:rPr lang="en-US" sz="2000" dirty="0" err="1"/>
              <a:t>asosida</a:t>
            </a:r>
            <a:r>
              <a:rPr lang="en-US" sz="2000" dirty="0"/>
              <a:t> </a:t>
            </a:r>
            <a:r>
              <a:rPr lang="en-US" sz="2000" dirty="0" err="1"/>
              <a:t>boshlashimiz</a:t>
            </a:r>
            <a:r>
              <a:rPr lang="en-US" sz="2000" dirty="0"/>
              <a:t> </a:t>
            </a:r>
            <a:r>
              <a:rPr lang="en-US" sz="2000" dirty="0" err="1"/>
              <a:t>kerak</a:t>
            </a:r>
            <a:r>
              <a:rPr lang="en-US" sz="2000" dirty="0"/>
              <a:t>.</a:t>
            </a:r>
            <a:br>
              <a:rPr lang="en-US" sz="2000" dirty="0"/>
            </a:br>
            <a:r>
              <a:rPr lang="en-US" sz="2000" b="1" i="1" dirty="0" err="1"/>
              <a:t>O‘zbekiston</a:t>
            </a:r>
            <a:r>
              <a:rPr lang="en-US" sz="2000" b="1" i="1" dirty="0"/>
              <a:t> </a:t>
            </a:r>
            <a:r>
              <a:rPr lang="en-US" sz="2000" b="1" i="1" dirty="0" err="1"/>
              <a:t>Respublikasi</a:t>
            </a:r>
            <a:r>
              <a:rPr lang="en-US" sz="2000" b="1" i="1" dirty="0"/>
              <a:t> </a:t>
            </a:r>
            <a:r>
              <a:rPr lang="en-US" sz="2000" b="1" i="1" dirty="0" err="1"/>
              <a:t>Prezidenti</a:t>
            </a:r>
            <a:r>
              <a:rPr lang="en-US" sz="2000" b="1" i="1" dirty="0"/>
              <a:t> Sh. </a:t>
            </a:r>
            <a:r>
              <a:rPr lang="en-US" sz="2000" b="1" i="1" dirty="0" err="1"/>
              <a:t>Mirziyoyev</a:t>
            </a:r>
            <a:endParaRPr lang="ru-RU" sz="2000" dirty="0"/>
          </a:p>
        </p:txBody>
      </p:sp>
      <p:sp>
        <p:nvSpPr>
          <p:cNvPr id="5" name="Объект 4"/>
          <p:cNvSpPr>
            <a:spLocks noGrp="1"/>
          </p:cNvSpPr>
          <p:nvPr>
            <p:ph idx="1"/>
          </p:nvPr>
        </p:nvSpPr>
        <p:spPr>
          <a:xfrm>
            <a:off x="457200" y="3933056"/>
            <a:ext cx="8229600" cy="2448272"/>
          </a:xfrm>
        </p:spPr>
        <p:txBody>
          <a:bodyPr/>
          <a:lstStyle/>
          <a:p>
            <a:endParaRPr lang="ru-RU" dirty="0"/>
          </a:p>
        </p:txBody>
      </p:sp>
      <p:pic>
        <p:nvPicPr>
          <p:cNvPr id="2050" name="Picture 2" descr="G:\Учебник\Innovation\fE4Mxi15919755058989_b   Prezident Innovatsiya vazirligi yil oxirigacha natijalarni ko ...www.gazeta.uz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34830"/>
            <a:ext cx="4604792" cy="3067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41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852936"/>
            <a:ext cx="8229600" cy="3273227"/>
          </a:xfrm>
        </p:spPr>
        <p:txBody>
          <a:bodyPr>
            <a:noAutofit/>
          </a:bodyPr>
          <a:lstStyle/>
          <a:p>
            <a:r>
              <a:rPr lang="en-US" sz="2400" b="1" dirty="0" smtClean="0"/>
              <a:t>            FAOLLASHTIRUVCHI </a:t>
            </a:r>
            <a:r>
              <a:rPr lang="en-US" sz="2400" b="1" dirty="0"/>
              <a:t>SAVOL VA </a:t>
            </a:r>
            <a:r>
              <a:rPr lang="en-US" sz="2400" b="1" dirty="0" smtClean="0"/>
              <a:t>TOPSHIRIQLAR</a:t>
            </a:r>
          </a:p>
          <a:p>
            <a:r>
              <a:rPr lang="en-US" sz="2400" dirty="0"/>
              <a:t>1. </a:t>
            </a:r>
            <a:r>
              <a:rPr lang="en-US" sz="2400" dirty="0" err="1"/>
              <a:t>Yuqoridagi</a:t>
            </a:r>
            <a:r>
              <a:rPr lang="en-US" sz="2400" dirty="0"/>
              <a:t> </a:t>
            </a:r>
            <a:r>
              <a:rPr lang="en-US" sz="2400" dirty="0" err="1"/>
              <a:t>rasmlarda</a:t>
            </a:r>
            <a:r>
              <a:rPr lang="en-US" sz="2400" dirty="0"/>
              <a:t> </a:t>
            </a:r>
            <a:r>
              <a:rPr lang="en-US" sz="2400" dirty="0" err="1"/>
              <a:t>ifodalangan</a:t>
            </a:r>
            <a:r>
              <a:rPr lang="en-US" sz="2400" dirty="0"/>
              <a:t> </a:t>
            </a:r>
            <a:r>
              <a:rPr lang="en-US" sz="2400" dirty="0" err="1"/>
              <a:t>qaysi</a:t>
            </a:r>
            <a:r>
              <a:rPr lang="en-US" sz="2400" dirty="0"/>
              <a:t> </a:t>
            </a:r>
            <a:r>
              <a:rPr lang="en-US" sz="2400" dirty="0" err="1"/>
              <a:t>faoliyat</a:t>
            </a:r>
            <a:r>
              <a:rPr lang="en-US" sz="2400" dirty="0"/>
              <a:t> </a:t>
            </a:r>
            <a:r>
              <a:rPr lang="en-US" sz="2400" dirty="0" err="1"/>
              <a:t>turlarini</a:t>
            </a:r>
            <a:r>
              <a:rPr lang="en-US" sz="2400" dirty="0"/>
              <a:t> </a:t>
            </a:r>
            <a:r>
              <a:rPr lang="en-US" sz="2400" dirty="0" err="1"/>
              <a:t>kichik</a:t>
            </a:r>
            <a:r>
              <a:rPr lang="en-US" sz="2400" dirty="0"/>
              <a:t> </a:t>
            </a:r>
            <a:r>
              <a:rPr lang="en-US" sz="2400" dirty="0" err="1" smtClean="0"/>
              <a:t>tadbirkorlik</a:t>
            </a:r>
            <a:r>
              <a:rPr lang="en-US" sz="2400" dirty="0"/>
              <a:t> </a:t>
            </a:r>
            <a:r>
              <a:rPr lang="en-US" sz="2400" dirty="0" err="1" smtClean="0"/>
              <a:t>shaklida</a:t>
            </a:r>
            <a:r>
              <a:rPr lang="en-US" sz="2400" dirty="0" smtClean="0"/>
              <a:t> </a:t>
            </a:r>
            <a:r>
              <a:rPr lang="en-US" sz="2400" dirty="0" err="1"/>
              <a:t>tashkil</a:t>
            </a:r>
            <a:r>
              <a:rPr lang="en-US" sz="2400" dirty="0"/>
              <a:t> </a:t>
            </a:r>
            <a:r>
              <a:rPr lang="en-US" sz="2400" dirty="0" err="1"/>
              <a:t>etish</a:t>
            </a:r>
            <a:r>
              <a:rPr lang="en-US" sz="2400" dirty="0"/>
              <a:t> </a:t>
            </a:r>
            <a:r>
              <a:rPr lang="en-US" sz="2400" dirty="0" err="1"/>
              <a:t>mumkin</a:t>
            </a:r>
            <a:r>
              <a:rPr lang="en-US" sz="2400" dirty="0"/>
              <a:t>?</a:t>
            </a:r>
          </a:p>
          <a:p>
            <a:r>
              <a:rPr lang="en-US" sz="2400" dirty="0"/>
              <a:t>2. </a:t>
            </a:r>
            <a:r>
              <a:rPr lang="en-US" sz="2400" dirty="0" err="1"/>
              <a:t>Ushbu</a:t>
            </a:r>
            <a:r>
              <a:rPr lang="en-US" sz="2400" dirty="0"/>
              <a:t> </a:t>
            </a:r>
            <a:r>
              <a:rPr lang="en-US" sz="2400" dirty="0" err="1"/>
              <a:t>faoliyat</a:t>
            </a:r>
            <a:r>
              <a:rPr lang="en-US" sz="2400" dirty="0"/>
              <a:t> </a:t>
            </a:r>
            <a:r>
              <a:rPr lang="en-US" sz="2400" dirty="0" err="1"/>
              <a:t>turlarini</a:t>
            </a:r>
            <a:r>
              <a:rPr lang="en-US" sz="2400" dirty="0"/>
              <a:t> </a:t>
            </a:r>
            <a:r>
              <a:rPr lang="en-US" sz="2400" dirty="0" err="1"/>
              <a:t>kichik</a:t>
            </a:r>
            <a:r>
              <a:rPr lang="en-US" sz="2400" dirty="0"/>
              <a:t> </a:t>
            </a:r>
            <a:r>
              <a:rPr lang="en-US" sz="2400" dirty="0" err="1"/>
              <a:t>tadbirkorlik</a:t>
            </a:r>
            <a:r>
              <a:rPr lang="en-US" sz="2400" dirty="0"/>
              <a:t> </a:t>
            </a:r>
            <a:r>
              <a:rPr lang="en-US" sz="2400" dirty="0" err="1"/>
              <a:t>asosida</a:t>
            </a:r>
            <a:r>
              <a:rPr lang="en-US" sz="2400" dirty="0"/>
              <a:t> </a:t>
            </a:r>
            <a:r>
              <a:rPr lang="en-US" sz="2400" dirty="0" err="1"/>
              <a:t>olib</a:t>
            </a:r>
            <a:r>
              <a:rPr lang="en-US" sz="2400" dirty="0"/>
              <a:t> </a:t>
            </a:r>
            <a:r>
              <a:rPr lang="en-US" sz="2400" dirty="0" err="1"/>
              <a:t>borish</a:t>
            </a:r>
            <a:r>
              <a:rPr lang="en-US" sz="2400" dirty="0"/>
              <a:t> </a:t>
            </a:r>
            <a:r>
              <a:rPr lang="en-US" sz="2400" dirty="0" err="1" smtClean="0"/>
              <a:t>mumkinligi</a:t>
            </a:r>
            <a:r>
              <a:rPr lang="en-US" sz="2400" dirty="0"/>
              <a:t> </a:t>
            </a:r>
            <a:r>
              <a:rPr lang="en-US" sz="2400" dirty="0" err="1" smtClean="0"/>
              <a:t>nima</a:t>
            </a:r>
            <a:r>
              <a:rPr lang="en-US" sz="2400" dirty="0" smtClean="0"/>
              <a:t> </a:t>
            </a:r>
            <a:r>
              <a:rPr lang="en-US" sz="2400" dirty="0" err="1"/>
              <a:t>bilan</a:t>
            </a:r>
            <a:r>
              <a:rPr lang="en-US" sz="2400" dirty="0"/>
              <a:t> </a:t>
            </a:r>
            <a:r>
              <a:rPr lang="en-US" sz="2400" dirty="0" err="1"/>
              <a:t>izohlanadi</a:t>
            </a:r>
            <a:r>
              <a:rPr lang="en-US" sz="2400" dirty="0"/>
              <a:t>?</a:t>
            </a:r>
          </a:p>
          <a:p>
            <a:r>
              <a:rPr lang="en-US" sz="2400" dirty="0"/>
              <a:t>3. </a:t>
            </a:r>
            <a:r>
              <a:rPr lang="en-US" sz="2400" dirty="0" err="1"/>
              <a:t>O‘z</a:t>
            </a:r>
            <a:r>
              <a:rPr lang="en-US" sz="2400" dirty="0"/>
              <a:t> </a:t>
            </a:r>
            <a:r>
              <a:rPr lang="en-US" sz="2400" dirty="0" err="1"/>
              <a:t>faoliyatingizni</a:t>
            </a:r>
            <a:r>
              <a:rPr lang="en-US" sz="2400" dirty="0"/>
              <a:t> </a:t>
            </a:r>
            <a:r>
              <a:rPr lang="en-US" sz="2400" dirty="0" err="1"/>
              <a:t>mikrofirma</a:t>
            </a:r>
            <a:r>
              <a:rPr lang="en-US" sz="2400" dirty="0"/>
              <a:t> </a:t>
            </a:r>
            <a:r>
              <a:rPr lang="en-US" sz="2400" dirty="0" err="1"/>
              <a:t>yoki</a:t>
            </a:r>
            <a:r>
              <a:rPr lang="en-US" sz="2400" dirty="0"/>
              <a:t> </a:t>
            </a:r>
            <a:r>
              <a:rPr lang="en-US" sz="2400" dirty="0" err="1"/>
              <a:t>kichik</a:t>
            </a:r>
            <a:r>
              <a:rPr lang="en-US" sz="2400" dirty="0"/>
              <a:t> </a:t>
            </a:r>
            <a:r>
              <a:rPr lang="en-US" sz="2400" dirty="0" err="1"/>
              <a:t>korxona</a:t>
            </a:r>
            <a:r>
              <a:rPr lang="en-US" sz="2400" dirty="0"/>
              <a:t> </a:t>
            </a:r>
            <a:r>
              <a:rPr lang="en-US" sz="2400" dirty="0" err="1"/>
              <a:t>shaklida</a:t>
            </a:r>
            <a:r>
              <a:rPr lang="en-US" sz="2400" dirty="0"/>
              <a:t> </a:t>
            </a:r>
            <a:r>
              <a:rPr lang="en-US" sz="2400" dirty="0" err="1"/>
              <a:t>tashkil</a:t>
            </a:r>
            <a:r>
              <a:rPr lang="en-US" sz="2400" dirty="0"/>
              <a:t> </a:t>
            </a:r>
            <a:r>
              <a:rPr lang="en-US" sz="2400" dirty="0" err="1" smtClean="0"/>
              <a:t>etishning</a:t>
            </a:r>
            <a:r>
              <a:rPr lang="en-US" sz="2400" dirty="0"/>
              <a:t> </a:t>
            </a:r>
            <a:r>
              <a:rPr lang="it-IT" sz="2400" dirty="0" smtClean="0"/>
              <a:t>qaysi </a:t>
            </a:r>
            <a:r>
              <a:rPr lang="it-IT" sz="2400" dirty="0"/>
              <a:t>biri samarali deb o‘ylaysiz?</a:t>
            </a:r>
            <a:endParaRPr lang="ru-RU" sz="2400" dirty="0"/>
          </a:p>
        </p:txBody>
      </p:sp>
      <p:sp>
        <p:nvSpPr>
          <p:cNvPr id="4" name="Заголовок 3"/>
          <p:cNvSpPr>
            <a:spLocks noGrp="1"/>
          </p:cNvSpPr>
          <p:nvPr>
            <p:ph type="title"/>
          </p:nvPr>
        </p:nvSpPr>
        <p:spPr/>
        <p:txBody>
          <a:bodyPr/>
          <a:lstStyle/>
          <a:p>
            <a:endParaRPr lang="ru-R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33" y="2830773"/>
            <a:ext cx="8477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 y="1052735"/>
            <a:ext cx="1863967"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19" y="1056796"/>
            <a:ext cx="3102353"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052736"/>
            <a:ext cx="126000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529" y="1006763"/>
            <a:ext cx="1802927"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614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74638"/>
            <a:ext cx="8229600" cy="2016000"/>
          </a:xfrm>
          <a:ln>
            <a:solidFill>
              <a:srgbClr val="0033CC"/>
            </a:solidFill>
          </a:ln>
        </p:spPr>
        <p:txBody>
          <a:bodyPr>
            <a:noAutofit/>
          </a:bodyPr>
          <a:lstStyle/>
          <a:p>
            <a:r>
              <a:rPr lang="en-US" sz="2800" b="1" dirty="0" err="1"/>
              <a:t>Innovatsiya</a:t>
            </a:r>
            <a:r>
              <a:rPr lang="en-US" sz="2800" b="1" dirty="0"/>
              <a:t> </a:t>
            </a:r>
            <a:r>
              <a:rPr lang="en-US" sz="2800" dirty="0"/>
              <a:t>(</a:t>
            </a:r>
            <a:r>
              <a:rPr lang="en-US" sz="2800" dirty="0" err="1"/>
              <a:t>ingl</a:t>
            </a:r>
            <a:r>
              <a:rPr lang="en-US" sz="2800" dirty="0"/>
              <a:t>. «</a:t>
            </a:r>
            <a:r>
              <a:rPr lang="en-US" sz="2800" i="1" dirty="0"/>
              <a:t>innovation</a:t>
            </a:r>
            <a:r>
              <a:rPr lang="en-US" sz="2800" dirty="0"/>
              <a:t>» – </a:t>
            </a:r>
            <a:r>
              <a:rPr lang="en-US" sz="2800" dirty="0" err="1"/>
              <a:t>yangilik</a:t>
            </a:r>
            <a:r>
              <a:rPr lang="en-US" sz="2800" dirty="0"/>
              <a:t>, </a:t>
            </a:r>
            <a:r>
              <a:rPr lang="en-US" sz="2800" dirty="0" err="1"/>
              <a:t>novatorlik</a:t>
            </a:r>
            <a:r>
              <a:rPr lang="en-US" sz="2800" dirty="0"/>
              <a:t>) – </a:t>
            </a:r>
            <a:r>
              <a:rPr lang="en-US" sz="2800" dirty="0" err="1"/>
              <a:t>yangi</a:t>
            </a:r>
            <a:r>
              <a:rPr lang="en-US" sz="2800" dirty="0"/>
              <a:t> </a:t>
            </a:r>
            <a:r>
              <a:rPr lang="en-US" sz="2800" dirty="0" err="1" smtClean="0"/>
              <a:t>texnologiya</a:t>
            </a:r>
            <a:r>
              <a:rPr lang="en-US" sz="2800" dirty="0" smtClean="0"/>
              <a:t>, </a:t>
            </a:r>
            <a:r>
              <a:rPr lang="en-US" sz="2800" dirty="0" err="1" smtClean="0"/>
              <a:t>mahsulot</a:t>
            </a:r>
            <a:r>
              <a:rPr lang="en-US" sz="2800" dirty="0" smtClean="0"/>
              <a:t> </a:t>
            </a:r>
            <a:r>
              <a:rPr lang="en-US" sz="2800" dirty="0" err="1"/>
              <a:t>va</a:t>
            </a:r>
            <a:r>
              <a:rPr lang="en-US" sz="2800" dirty="0"/>
              <a:t> </a:t>
            </a:r>
            <a:r>
              <a:rPr lang="en-US" sz="2800" dirty="0" err="1"/>
              <a:t>xizmatlar</a:t>
            </a:r>
            <a:r>
              <a:rPr lang="en-US" sz="2800" dirty="0"/>
              <a:t> </a:t>
            </a:r>
            <a:r>
              <a:rPr lang="en-US" sz="2800" dirty="0" err="1"/>
              <a:t>turi</a:t>
            </a:r>
            <a:r>
              <a:rPr lang="en-US" sz="2800" dirty="0"/>
              <a:t>, </a:t>
            </a:r>
            <a:r>
              <a:rPr lang="en-US" sz="2800" dirty="0" err="1"/>
              <a:t>ishlab</a:t>
            </a:r>
            <a:r>
              <a:rPr lang="en-US" sz="2800" dirty="0"/>
              <a:t> </a:t>
            </a:r>
            <a:r>
              <a:rPr lang="en-US" sz="2800" dirty="0" err="1"/>
              <a:t>chiqarish</a:t>
            </a:r>
            <a:r>
              <a:rPr lang="en-US" sz="2800" dirty="0"/>
              <a:t>, </a:t>
            </a:r>
            <a:r>
              <a:rPr lang="en-US" sz="2800" dirty="0" err="1"/>
              <a:t>mehnat</a:t>
            </a:r>
            <a:r>
              <a:rPr lang="en-US" sz="2800" dirty="0"/>
              <a:t>, </a:t>
            </a:r>
            <a:r>
              <a:rPr lang="en-US" sz="2800" dirty="0" err="1" smtClean="0"/>
              <a:t>xizmat</a:t>
            </a:r>
            <a:r>
              <a:rPr lang="en-US" sz="2800" dirty="0"/>
              <a:t> </a:t>
            </a:r>
            <a:r>
              <a:rPr lang="en-US" sz="2800" dirty="0" err="1" smtClean="0"/>
              <a:t>ko‘rsatish</a:t>
            </a:r>
            <a:r>
              <a:rPr lang="en-US" sz="2800" dirty="0" smtClean="0"/>
              <a:t> </a:t>
            </a:r>
            <a:r>
              <a:rPr lang="en-US" sz="2800" dirty="0" err="1"/>
              <a:t>va</a:t>
            </a:r>
            <a:r>
              <a:rPr lang="en-US" sz="2800" dirty="0"/>
              <a:t> </a:t>
            </a:r>
            <a:r>
              <a:rPr lang="en-US" sz="2800" dirty="0" err="1"/>
              <a:t>boshqaruv</a:t>
            </a:r>
            <a:r>
              <a:rPr lang="en-US" sz="2800" dirty="0"/>
              <a:t> </a:t>
            </a:r>
            <a:r>
              <a:rPr lang="en-US" sz="2800" dirty="0" err="1"/>
              <a:t>ko‘rinishidagi</a:t>
            </a:r>
            <a:r>
              <a:rPr lang="en-US" sz="2800" dirty="0"/>
              <a:t> </a:t>
            </a:r>
            <a:r>
              <a:rPr lang="en-US" sz="2800" dirty="0" err="1"/>
              <a:t>yangiliklarning</a:t>
            </a:r>
            <a:r>
              <a:rPr lang="en-US" sz="2800" dirty="0"/>
              <a:t> </a:t>
            </a:r>
            <a:r>
              <a:rPr lang="en-US" sz="2800" dirty="0" err="1"/>
              <a:t>qo‘llanilishi</a:t>
            </a:r>
            <a:r>
              <a:rPr lang="en-US" sz="2800" dirty="0"/>
              <a:t>.</a:t>
            </a:r>
            <a:endParaRPr lang="ru-RU" sz="2800" dirty="0"/>
          </a:p>
        </p:txBody>
      </p:sp>
      <p:sp>
        <p:nvSpPr>
          <p:cNvPr id="5" name="Объект 4"/>
          <p:cNvSpPr>
            <a:spLocks noGrp="1"/>
          </p:cNvSpPr>
          <p:nvPr>
            <p:ph idx="1"/>
          </p:nvPr>
        </p:nvSpPr>
        <p:spPr>
          <a:xfrm>
            <a:off x="457200" y="2492896"/>
            <a:ext cx="8229600" cy="3633267"/>
          </a:xfrm>
        </p:spPr>
        <p:txBody>
          <a:bodyPr>
            <a:noAutofit/>
          </a:bodyPr>
          <a:lstStyle/>
          <a:p>
            <a:endParaRPr lang="ru-RU" sz="2400" dirty="0"/>
          </a:p>
        </p:txBody>
      </p:sp>
      <p:pic>
        <p:nvPicPr>
          <p:cNvPr id="3074" name="Picture 2" descr="G:\Учебник\Innovation\140926_4bb0c14464ebebf91ec6d99b7cc3    Инновации будут продвигать на ярмарках и международных форумах ...www.norma.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0192"/>
            <a:ext cx="6955985" cy="390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69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2800" b="1" dirty="0" smtClean="0"/>
              <a:t>             BILASIZMI?</a:t>
            </a:r>
            <a:endParaRPr lang="ru-RU" sz="2800" dirty="0"/>
          </a:p>
        </p:txBody>
      </p:sp>
      <p:sp>
        <p:nvSpPr>
          <p:cNvPr id="3" name="Объект 2"/>
          <p:cNvSpPr>
            <a:spLocks noGrp="1"/>
          </p:cNvSpPr>
          <p:nvPr>
            <p:ph idx="1"/>
          </p:nvPr>
        </p:nvSpPr>
        <p:spPr>
          <a:xfrm>
            <a:off x="457200" y="1556792"/>
            <a:ext cx="8229600" cy="4569372"/>
          </a:xfrm>
        </p:spPr>
        <p:txBody>
          <a:bodyPr>
            <a:noAutofit/>
          </a:bodyPr>
          <a:lstStyle/>
          <a:p>
            <a:r>
              <a:rPr lang="en-US" sz="2000" dirty="0" err="1"/>
              <a:t>Innovatsiya</a:t>
            </a:r>
            <a:r>
              <a:rPr lang="en-US" sz="2000" dirty="0"/>
              <a:t> </a:t>
            </a:r>
            <a:r>
              <a:rPr lang="en-US" sz="2000" dirty="0" err="1"/>
              <a:t>tushunchasini</a:t>
            </a:r>
            <a:r>
              <a:rPr lang="en-US" sz="2000" dirty="0"/>
              <a:t> </a:t>
            </a:r>
            <a:r>
              <a:rPr lang="en-US" sz="2000" dirty="0" err="1"/>
              <a:t>birinchi</a:t>
            </a:r>
            <a:r>
              <a:rPr lang="en-US" sz="2000" dirty="0"/>
              <a:t> </a:t>
            </a:r>
            <a:r>
              <a:rPr lang="en-US" sz="2000" dirty="0" err="1"/>
              <a:t>bo‘lib</a:t>
            </a:r>
            <a:r>
              <a:rPr lang="en-US" sz="2000" dirty="0"/>
              <a:t> </a:t>
            </a:r>
            <a:r>
              <a:rPr lang="en-US" sz="2000" dirty="0" err="1"/>
              <a:t>avstriyalik</a:t>
            </a:r>
            <a:r>
              <a:rPr lang="en-US" sz="2000" dirty="0"/>
              <a:t> </a:t>
            </a:r>
            <a:r>
              <a:rPr lang="en-US" sz="2000" dirty="0" err="1"/>
              <a:t>iqtisodchi</a:t>
            </a:r>
            <a:endParaRPr lang="en-US" sz="2000" dirty="0"/>
          </a:p>
          <a:p>
            <a:r>
              <a:rPr lang="sv-SE" sz="2000" dirty="0"/>
              <a:t>Y. Shumpeter muomalaga kiritib, beshta jihatini belgilab bergan:</a:t>
            </a:r>
          </a:p>
          <a:p>
            <a:r>
              <a:rPr lang="en-US" sz="2000" dirty="0"/>
              <a:t>– </a:t>
            </a:r>
            <a:r>
              <a:rPr lang="en-US" sz="2000" dirty="0" err="1"/>
              <a:t>yangi</a:t>
            </a:r>
            <a:r>
              <a:rPr lang="en-US" sz="2000" dirty="0"/>
              <a:t> </a:t>
            </a:r>
            <a:r>
              <a:rPr lang="en-US" sz="2000" dirty="0" err="1"/>
              <a:t>texnika</a:t>
            </a:r>
            <a:r>
              <a:rPr lang="en-US" sz="2000" dirty="0"/>
              <a:t> </a:t>
            </a:r>
            <a:r>
              <a:rPr lang="en-US" sz="2000" dirty="0" err="1"/>
              <a:t>va</a:t>
            </a:r>
            <a:r>
              <a:rPr lang="en-US" sz="2000" dirty="0"/>
              <a:t> </a:t>
            </a:r>
            <a:r>
              <a:rPr lang="en-US" sz="2000" dirty="0" err="1"/>
              <a:t>texnologik</a:t>
            </a:r>
            <a:r>
              <a:rPr lang="en-US" sz="2000" dirty="0"/>
              <a:t> </a:t>
            </a:r>
            <a:r>
              <a:rPr lang="en-US" sz="2000" dirty="0" err="1"/>
              <a:t>jarayonlardan</a:t>
            </a:r>
            <a:r>
              <a:rPr lang="en-US" sz="2000" dirty="0"/>
              <a:t> </a:t>
            </a:r>
            <a:r>
              <a:rPr lang="en-US" sz="2000" dirty="0" err="1"/>
              <a:t>foydalanish</a:t>
            </a:r>
            <a:r>
              <a:rPr lang="en-US" sz="2000" dirty="0"/>
              <a:t>;</a:t>
            </a:r>
          </a:p>
          <a:p>
            <a:r>
              <a:rPr lang="en-US" sz="2000" dirty="0"/>
              <a:t>– </a:t>
            </a:r>
            <a:r>
              <a:rPr lang="en-US" sz="2000" dirty="0" err="1"/>
              <a:t>yangi</a:t>
            </a:r>
            <a:r>
              <a:rPr lang="en-US" sz="2000" dirty="0"/>
              <a:t> </a:t>
            </a:r>
            <a:r>
              <a:rPr lang="en-US" sz="2000" dirty="0" err="1"/>
              <a:t>xossalarga</a:t>
            </a:r>
            <a:r>
              <a:rPr lang="en-US" sz="2000" dirty="0"/>
              <a:t> </a:t>
            </a:r>
            <a:r>
              <a:rPr lang="en-US" sz="2000" dirty="0" err="1"/>
              <a:t>ega</a:t>
            </a:r>
            <a:r>
              <a:rPr lang="en-US" sz="2000" dirty="0"/>
              <a:t> </a:t>
            </a:r>
            <a:r>
              <a:rPr lang="en-US" sz="2000" dirty="0" err="1"/>
              <a:t>bo‘lgan</a:t>
            </a:r>
            <a:r>
              <a:rPr lang="en-US" sz="2000" dirty="0"/>
              <a:t> </a:t>
            </a:r>
            <a:r>
              <a:rPr lang="en-US" sz="2000" dirty="0" err="1"/>
              <a:t>mahsulotni</a:t>
            </a:r>
            <a:r>
              <a:rPr lang="en-US" sz="2000" dirty="0"/>
              <a:t> </a:t>
            </a:r>
            <a:r>
              <a:rPr lang="en-US" sz="2000" dirty="0" err="1"/>
              <a:t>joriy</a:t>
            </a:r>
            <a:r>
              <a:rPr lang="en-US" sz="2000" dirty="0"/>
              <a:t> </a:t>
            </a:r>
            <a:r>
              <a:rPr lang="en-US" sz="2000" dirty="0" err="1"/>
              <a:t>etish</a:t>
            </a:r>
            <a:r>
              <a:rPr lang="en-US" sz="2000" dirty="0"/>
              <a:t>;</a:t>
            </a:r>
          </a:p>
          <a:p>
            <a:r>
              <a:rPr lang="en-US" sz="2000" dirty="0"/>
              <a:t>– </a:t>
            </a:r>
            <a:r>
              <a:rPr lang="en-US" sz="2000" dirty="0" err="1"/>
              <a:t>yangi</a:t>
            </a:r>
            <a:r>
              <a:rPr lang="en-US" sz="2000" dirty="0"/>
              <a:t> </a:t>
            </a:r>
            <a:r>
              <a:rPr lang="en-US" sz="2000" dirty="0" err="1"/>
              <a:t>xomashyodan</a:t>
            </a:r>
            <a:r>
              <a:rPr lang="en-US" sz="2000" dirty="0"/>
              <a:t> </a:t>
            </a:r>
            <a:r>
              <a:rPr lang="en-US" sz="2000" dirty="0" err="1"/>
              <a:t>foydalanish</a:t>
            </a:r>
            <a:r>
              <a:rPr lang="en-US" sz="2000" dirty="0"/>
              <a:t>;</a:t>
            </a:r>
          </a:p>
          <a:p>
            <a:r>
              <a:rPr lang="en-US" sz="2000" dirty="0"/>
              <a:t>– </a:t>
            </a:r>
            <a:r>
              <a:rPr lang="en-US" sz="2000" dirty="0" err="1"/>
              <a:t>ishlab</a:t>
            </a:r>
            <a:r>
              <a:rPr lang="en-US" sz="2000" dirty="0"/>
              <a:t> </a:t>
            </a:r>
            <a:r>
              <a:rPr lang="en-US" sz="2000" dirty="0" err="1"/>
              <a:t>chiqarish</a:t>
            </a:r>
            <a:r>
              <a:rPr lang="en-US" sz="2000" dirty="0"/>
              <a:t> </a:t>
            </a:r>
            <a:r>
              <a:rPr lang="en-US" sz="2000" dirty="0" err="1"/>
              <a:t>va</a:t>
            </a:r>
            <a:r>
              <a:rPr lang="en-US" sz="2000" dirty="0"/>
              <a:t> </a:t>
            </a:r>
            <a:r>
              <a:rPr lang="en-US" sz="2000" dirty="0" err="1"/>
              <a:t>uning</a:t>
            </a:r>
            <a:r>
              <a:rPr lang="en-US" sz="2000" dirty="0"/>
              <a:t> </a:t>
            </a:r>
            <a:r>
              <a:rPr lang="en-US" sz="2000" dirty="0" err="1"/>
              <a:t>moddiy-texnik</a:t>
            </a:r>
            <a:r>
              <a:rPr lang="en-US" sz="2000" dirty="0"/>
              <a:t> </a:t>
            </a:r>
            <a:r>
              <a:rPr lang="en-US" sz="2000" dirty="0" err="1"/>
              <a:t>ta’minotini</a:t>
            </a:r>
            <a:r>
              <a:rPr lang="en-US" sz="2000" dirty="0"/>
              <a:t> </a:t>
            </a:r>
            <a:r>
              <a:rPr lang="en-US" sz="2000" dirty="0" err="1"/>
              <a:t>tashkil</a:t>
            </a:r>
            <a:r>
              <a:rPr lang="en-US" sz="2000" dirty="0"/>
              <a:t> </a:t>
            </a:r>
            <a:r>
              <a:rPr lang="en-US" sz="2000" dirty="0" err="1"/>
              <a:t>etishdagi</a:t>
            </a:r>
            <a:endParaRPr lang="en-US" sz="2000" dirty="0"/>
          </a:p>
          <a:p>
            <a:r>
              <a:rPr lang="en-US" sz="2000" dirty="0" err="1"/>
              <a:t>o‘zgarishlar</a:t>
            </a:r>
            <a:r>
              <a:rPr lang="en-US" sz="2000" dirty="0"/>
              <a:t>;</a:t>
            </a:r>
          </a:p>
          <a:p>
            <a:r>
              <a:rPr lang="en-US" sz="2000" dirty="0"/>
              <a:t>– </a:t>
            </a:r>
            <a:r>
              <a:rPr lang="en-US" sz="2000" dirty="0" err="1"/>
              <a:t>yangi</a:t>
            </a:r>
            <a:r>
              <a:rPr lang="en-US" sz="2000" dirty="0"/>
              <a:t> </a:t>
            </a:r>
            <a:r>
              <a:rPr lang="en-US" sz="2000" dirty="0" err="1"/>
              <a:t>sotish</a:t>
            </a:r>
            <a:r>
              <a:rPr lang="en-US" sz="2000" dirty="0"/>
              <a:t> </a:t>
            </a:r>
            <a:r>
              <a:rPr lang="en-US" sz="2000" dirty="0" err="1"/>
              <a:t>bozorlarining</a:t>
            </a:r>
            <a:r>
              <a:rPr lang="en-US" sz="2000" dirty="0"/>
              <a:t> </a:t>
            </a:r>
            <a:r>
              <a:rPr lang="en-US" sz="2000" dirty="0" err="1"/>
              <a:t>paydo</a:t>
            </a:r>
            <a:r>
              <a:rPr lang="en-US" sz="2000" dirty="0"/>
              <a:t> </a:t>
            </a:r>
            <a:r>
              <a:rPr lang="en-US" sz="2000" dirty="0" err="1"/>
              <a:t>bo‘lishi</a:t>
            </a:r>
            <a:r>
              <a:rPr lang="en-US" sz="2000" dirty="0"/>
              <a:t>.</a:t>
            </a:r>
            <a:endParaRPr lang="ru-RU"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4" y="332656"/>
            <a:ext cx="153000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G:\Учебник\Innovation\Joseph_Schumpeter_inno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653136"/>
            <a:ext cx="328798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Учебник\Innovation\DN3E7IPXkAAQRLa  x.com.jpg"/>
          <p:cNvPicPr>
            <a:picLocks noChangeAspect="1" noChangeArrowheads="1"/>
          </p:cNvPicPr>
          <p:nvPr/>
        </p:nvPicPr>
        <p:blipFill rotWithShape="1">
          <a:blip r:embed="rId4">
            <a:extLst>
              <a:ext uri="{28A0092B-C50C-407E-A947-70E740481C1C}">
                <a14:useLocalDpi xmlns:a14="http://schemas.microsoft.com/office/drawing/2010/main" val="0"/>
              </a:ext>
            </a:extLst>
          </a:blip>
          <a:srcRect l="69124" t="16547" r="2039" b="28497"/>
          <a:stretch/>
        </p:blipFill>
        <p:spPr bwMode="auto">
          <a:xfrm>
            <a:off x="6084168" y="4149080"/>
            <a:ext cx="181707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84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74638"/>
            <a:ext cx="8208912" cy="1692000"/>
          </a:xfrm>
          <a:ln>
            <a:solidFill>
              <a:srgbClr val="0033CC"/>
            </a:solidFill>
          </a:ln>
        </p:spPr>
        <p:txBody>
          <a:bodyPr>
            <a:noAutofit/>
          </a:bodyPr>
          <a:lstStyle/>
          <a:p>
            <a:r>
              <a:rPr lang="sv-SE" sz="2800" b="1" dirty="0"/>
              <a:t>Korxonaning innovatsion faoliyati </a:t>
            </a:r>
            <a:r>
              <a:rPr lang="sv-SE" sz="2800" dirty="0"/>
              <a:t>– yangi bilim va </a:t>
            </a:r>
            <a:r>
              <a:rPr lang="sv-SE" sz="2800" dirty="0" smtClean="0"/>
              <a:t>texnologiyalarni </a:t>
            </a:r>
            <a:r>
              <a:rPr lang="en-US" sz="2800" dirty="0" err="1" smtClean="0"/>
              <a:t>ishlab</a:t>
            </a:r>
            <a:r>
              <a:rPr lang="en-US" sz="2800" dirty="0" smtClean="0"/>
              <a:t> </a:t>
            </a:r>
            <a:r>
              <a:rPr lang="en-US" sz="2800" dirty="0" err="1"/>
              <a:t>chiqarishga</a:t>
            </a:r>
            <a:r>
              <a:rPr lang="en-US" sz="2800" dirty="0"/>
              <a:t> </a:t>
            </a:r>
            <a:r>
              <a:rPr lang="en-US" sz="2800" dirty="0" err="1"/>
              <a:t>joriy</a:t>
            </a:r>
            <a:r>
              <a:rPr lang="en-US" sz="2800" dirty="0"/>
              <a:t> </a:t>
            </a:r>
            <a:r>
              <a:rPr lang="en-US" sz="2800" dirty="0" err="1"/>
              <a:t>etishga</a:t>
            </a:r>
            <a:r>
              <a:rPr lang="en-US" sz="2800" dirty="0"/>
              <a:t> </a:t>
            </a:r>
            <a:r>
              <a:rPr lang="en-US" sz="2800" dirty="0" err="1"/>
              <a:t>qaratilgan</a:t>
            </a:r>
            <a:r>
              <a:rPr lang="en-US" sz="2800" dirty="0"/>
              <a:t> </a:t>
            </a:r>
            <a:r>
              <a:rPr lang="en-US" sz="2800" dirty="0" err="1"/>
              <a:t>tadbirlar</a:t>
            </a:r>
            <a:r>
              <a:rPr lang="en-US" sz="2800" dirty="0"/>
              <a:t> </a:t>
            </a:r>
            <a:r>
              <a:rPr lang="en-US" sz="2800" dirty="0" err="1"/>
              <a:t>yig‘indisi</a:t>
            </a:r>
            <a:r>
              <a:rPr lang="en-US" sz="2800" dirty="0"/>
              <a:t>.</a:t>
            </a:r>
            <a:endParaRPr lang="ru-RU" sz="2800" dirty="0"/>
          </a:p>
        </p:txBody>
      </p:sp>
      <p:sp>
        <p:nvSpPr>
          <p:cNvPr id="5" name="Объект 4"/>
          <p:cNvSpPr>
            <a:spLocks noGrp="1"/>
          </p:cNvSpPr>
          <p:nvPr>
            <p:ph idx="1"/>
          </p:nvPr>
        </p:nvSpPr>
        <p:spPr>
          <a:xfrm>
            <a:off x="457200" y="2564904"/>
            <a:ext cx="8229600" cy="3561259"/>
          </a:xfrm>
        </p:spPr>
        <p:txBody>
          <a:bodyPr>
            <a:noAutofit/>
          </a:bodyPr>
          <a:lstStyle/>
          <a:p>
            <a:endParaRPr lang="ru-RU" sz="2400" dirty="0"/>
          </a:p>
        </p:txBody>
      </p:sp>
      <p:pic>
        <p:nvPicPr>
          <p:cNvPr id="5122" name="Picture 2" descr="G:\Учебник\Innovation\company    Features,Types and fusion of Companies under Companies Act 2013blog.ipleader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76165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0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16832"/>
            <a:ext cx="8229600" cy="4209331"/>
          </a:xfrm>
        </p:spPr>
        <p:txBody>
          <a:bodyPr>
            <a:normAutofit/>
          </a:bodyPr>
          <a:lstStyle/>
          <a:p>
            <a:endParaRPr lang="ru-RU" sz="2400" dirty="0"/>
          </a:p>
        </p:txBody>
      </p:sp>
      <p:sp>
        <p:nvSpPr>
          <p:cNvPr id="5" name="Заголовок 4"/>
          <p:cNvSpPr>
            <a:spLocks noGrp="1"/>
          </p:cNvSpPr>
          <p:nvPr>
            <p:ph type="title"/>
          </p:nvPr>
        </p:nvSpPr>
        <p:spPr>
          <a:xfrm>
            <a:off x="457200" y="274638"/>
            <a:ext cx="8229600" cy="1260000"/>
          </a:xfrm>
        </p:spPr>
        <p:txBody>
          <a:bodyPr>
            <a:noAutofit/>
          </a:bodyPr>
          <a:lstStyle/>
          <a:p>
            <a:r>
              <a:rPr lang="en-US" sz="2800" b="1" dirty="0"/>
              <a:t>INNOVATSIYALARNING TURKUMLANISHI</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988840"/>
            <a:ext cx="78676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G:\Учебник\Innovation\1745457585423 Continuous Innovation 3 lessons for companieswww.doxee.com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25" y="3828486"/>
            <a:ext cx="7596150" cy="262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751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353347"/>
          </a:xfrm>
        </p:spPr>
        <p:txBody>
          <a:bodyPr>
            <a:normAutofit/>
          </a:bodyPr>
          <a:lstStyle/>
          <a:p>
            <a:r>
              <a:rPr lang="en-US" sz="2000" dirty="0"/>
              <a:t>1) </a:t>
            </a:r>
            <a:r>
              <a:rPr lang="en-US" sz="2000" dirty="0" err="1"/>
              <a:t>kutilmagan</a:t>
            </a:r>
            <a:r>
              <a:rPr lang="en-US" sz="2000" dirty="0"/>
              <a:t> </a:t>
            </a:r>
            <a:r>
              <a:rPr lang="en-US" sz="2000" dirty="0" err="1"/>
              <a:t>hodisa</a:t>
            </a:r>
            <a:r>
              <a:rPr lang="en-US" sz="2000" dirty="0"/>
              <a:t>. </a:t>
            </a:r>
            <a:r>
              <a:rPr lang="en-US" sz="2000" dirty="0" err="1"/>
              <a:t>Sizning</a:t>
            </a:r>
            <a:r>
              <a:rPr lang="en-US" sz="2000" dirty="0"/>
              <a:t> </a:t>
            </a:r>
            <a:r>
              <a:rPr lang="en-US" sz="2000" dirty="0" err="1"/>
              <a:t>faoliyatingizda</a:t>
            </a:r>
            <a:r>
              <a:rPr lang="en-US" sz="2000" dirty="0"/>
              <a:t> </a:t>
            </a:r>
            <a:r>
              <a:rPr lang="en-US" sz="2000" dirty="0" err="1"/>
              <a:t>biron-bir</a:t>
            </a:r>
            <a:r>
              <a:rPr lang="en-US" sz="2000" dirty="0"/>
              <a:t> </a:t>
            </a:r>
            <a:r>
              <a:rPr lang="en-US" sz="2000" dirty="0" err="1" smtClean="0"/>
              <a:t>muvaffaqiyat</a:t>
            </a:r>
            <a:r>
              <a:rPr lang="en-US" sz="2000" dirty="0"/>
              <a:t> </a:t>
            </a:r>
            <a:r>
              <a:rPr lang="en-US" sz="2000" dirty="0" err="1" smtClean="0"/>
              <a:t>yoki</a:t>
            </a:r>
            <a:r>
              <a:rPr lang="en-US" sz="2000" dirty="0" smtClean="0"/>
              <a:t> </a:t>
            </a:r>
            <a:r>
              <a:rPr lang="en-US" sz="2000" dirty="0" err="1"/>
              <a:t>omadsizlik</a:t>
            </a:r>
            <a:r>
              <a:rPr lang="en-US" sz="2000" dirty="0"/>
              <a:t>, </a:t>
            </a:r>
            <a:r>
              <a:rPr lang="en-US" sz="2000" dirty="0" err="1"/>
              <a:t>qandaydir</a:t>
            </a:r>
            <a:r>
              <a:rPr lang="en-US" sz="2000" dirty="0"/>
              <a:t> </a:t>
            </a:r>
            <a:r>
              <a:rPr lang="en-US" sz="2000" dirty="0" err="1"/>
              <a:t>voqeaning</a:t>
            </a:r>
            <a:r>
              <a:rPr lang="en-US" sz="2000" dirty="0"/>
              <a:t> </a:t>
            </a:r>
            <a:r>
              <a:rPr lang="en-US" sz="2000" dirty="0" err="1"/>
              <a:t>ro‘y</a:t>
            </a:r>
            <a:r>
              <a:rPr lang="en-US" sz="2000" dirty="0"/>
              <a:t> </a:t>
            </a:r>
            <a:r>
              <a:rPr lang="en-US" sz="2000" dirty="0" err="1"/>
              <a:t>berishi</a:t>
            </a:r>
            <a:r>
              <a:rPr lang="en-US" sz="2000" dirty="0"/>
              <a:t> </a:t>
            </a:r>
            <a:r>
              <a:rPr lang="en-US" sz="2000" dirty="0" err="1"/>
              <a:t>yangi</a:t>
            </a:r>
            <a:r>
              <a:rPr lang="en-US" sz="2000" dirty="0"/>
              <a:t> </a:t>
            </a:r>
            <a:r>
              <a:rPr lang="en-US" sz="2000" dirty="0" err="1"/>
              <a:t>g‘oyalarga</a:t>
            </a:r>
            <a:r>
              <a:rPr lang="en-US" sz="2000" dirty="0"/>
              <a:t>, </a:t>
            </a:r>
            <a:r>
              <a:rPr lang="en-US" sz="2000" dirty="0" err="1" smtClean="0"/>
              <a:t>ixtiroga</a:t>
            </a:r>
            <a:r>
              <a:rPr lang="en-US" sz="2000" dirty="0"/>
              <a:t> </a:t>
            </a:r>
            <a:r>
              <a:rPr lang="en-US" sz="2000" dirty="0" err="1" smtClean="0"/>
              <a:t>sabab</a:t>
            </a:r>
            <a:r>
              <a:rPr lang="en-US" sz="2000" dirty="0" smtClean="0"/>
              <a:t> </a:t>
            </a:r>
            <a:r>
              <a:rPr lang="en-US" sz="2000" dirty="0" err="1"/>
              <a:t>bo‘lishi</a:t>
            </a:r>
            <a:r>
              <a:rPr lang="en-US" sz="2000" dirty="0"/>
              <a:t> </a:t>
            </a:r>
            <a:r>
              <a:rPr lang="en-US" sz="2000" dirty="0" err="1"/>
              <a:t>mumkin</a:t>
            </a:r>
            <a:r>
              <a:rPr lang="en-US" sz="2000" dirty="0" smtClean="0"/>
              <a:t>;</a:t>
            </a:r>
            <a:endParaRPr lang="ru-RU" sz="2000" dirty="0"/>
          </a:p>
          <a:p>
            <a:r>
              <a:rPr lang="en-US" sz="2000" dirty="0"/>
              <a:t>2) </a:t>
            </a:r>
            <a:r>
              <a:rPr lang="en-US" sz="2000" dirty="0" err="1"/>
              <a:t>biron-bir</a:t>
            </a:r>
            <a:r>
              <a:rPr lang="en-US" sz="2000" dirty="0"/>
              <a:t> </a:t>
            </a:r>
            <a:r>
              <a:rPr lang="en-US" sz="2000" dirty="0" err="1"/>
              <a:t>narsa</a:t>
            </a:r>
            <a:r>
              <a:rPr lang="en-US" sz="2000" dirty="0"/>
              <a:t> </a:t>
            </a:r>
            <a:r>
              <a:rPr lang="en-US" sz="2000" dirty="0" err="1"/>
              <a:t>to‘g‘risidagi</a:t>
            </a:r>
            <a:r>
              <a:rPr lang="en-US" sz="2000" dirty="0"/>
              <a:t> </a:t>
            </a:r>
            <a:r>
              <a:rPr lang="en-US" sz="2000" dirty="0" err="1"/>
              <a:t>tasavvurlarimiz</a:t>
            </a:r>
            <a:r>
              <a:rPr lang="en-US" sz="2000" dirty="0"/>
              <a:t> </a:t>
            </a:r>
            <a:r>
              <a:rPr lang="en-US" sz="2000" dirty="0" err="1"/>
              <a:t>va</a:t>
            </a:r>
            <a:r>
              <a:rPr lang="en-US" sz="2000" dirty="0"/>
              <a:t> </a:t>
            </a:r>
            <a:r>
              <a:rPr lang="en-US" sz="2000" dirty="0" err="1"/>
              <a:t>haqiqat</a:t>
            </a:r>
            <a:r>
              <a:rPr lang="en-US" sz="2000" dirty="0"/>
              <a:t> </a:t>
            </a:r>
            <a:r>
              <a:rPr lang="en-US" sz="2000" dirty="0" err="1" smtClean="0"/>
              <a:t>o‘rtasidagi</a:t>
            </a:r>
            <a:r>
              <a:rPr lang="en-US" sz="2000" dirty="0"/>
              <a:t> </a:t>
            </a:r>
            <a:r>
              <a:rPr lang="en-US" sz="2000" dirty="0" err="1" smtClean="0"/>
              <a:t>nomuvofiqlik</a:t>
            </a:r>
            <a:r>
              <a:rPr lang="en-US" sz="2000" dirty="0"/>
              <a:t>. </a:t>
            </a:r>
            <a:r>
              <a:rPr lang="en-US" sz="2000" dirty="0" err="1"/>
              <a:t>Odatda</a:t>
            </a:r>
            <a:r>
              <a:rPr lang="en-US" sz="2000" dirty="0"/>
              <a:t> </a:t>
            </a:r>
            <a:r>
              <a:rPr lang="en-US" sz="2000" dirty="0" err="1"/>
              <a:t>tasavvur</a:t>
            </a:r>
            <a:r>
              <a:rPr lang="en-US" sz="2000" dirty="0"/>
              <a:t> </a:t>
            </a:r>
            <a:r>
              <a:rPr lang="en-US" sz="2000" dirty="0" err="1"/>
              <a:t>haqiqiy</a:t>
            </a:r>
            <a:r>
              <a:rPr lang="en-US" sz="2000" dirty="0"/>
              <a:t> </a:t>
            </a:r>
            <a:r>
              <a:rPr lang="en-US" sz="2000" dirty="0" err="1"/>
              <a:t>holatga</a:t>
            </a:r>
            <a:r>
              <a:rPr lang="en-US" sz="2000" dirty="0"/>
              <a:t> </a:t>
            </a:r>
            <a:r>
              <a:rPr lang="en-US" sz="2000" dirty="0" err="1"/>
              <a:t>ko‘ra</a:t>
            </a:r>
            <a:r>
              <a:rPr lang="en-US" sz="2000" dirty="0"/>
              <a:t> </a:t>
            </a:r>
            <a:r>
              <a:rPr lang="en-US" sz="2000" dirty="0" err="1"/>
              <a:t>ijobiyroq</a:t>
            </a:r>
            <a:r>
              <a:rPr lang="en-US" sz="2000" dirty="0"/>
              <a:t>, </a:t>
            </a:r>
            <a:r>
              <a:rPr lang="en-US" sz="2000" dirty="0" err="1" smtClean="0"/>
              <a:t>yuqoriroq</a:t>
            </a:r>
            <a:r>
              <a:rPr lang="en-US" sz="2000" dirty="0"/>
              <a:t> </a:t>
            </a:r>
            <a:r>
              <a:rPr lang="en-US" sz="2000" dirty="0" err="1" smtClean="0"/>
              <a:t>bo‘ladi</a:t>
            </a:r>
            <a:r>
              <a:rPr lang="en-US" sz="2000" dirty="0" smtClean="0"/>
              <a:t> </a:t>
            </a:r>
            <a:r>
              <a:rPr lang="en-US" sz="2000" dirty="0" err="1"/>
              <a:t>va</a:t>
            </a:r>
            <a:r>
              <a:rPr lang="en-US" sz="2000" dirty="0"/>
              <a:t> u </a:t>
            </a:r>
            <a:r>
              <a:rPr lang="en-US" sz="2000" dirty="0" err="1"/>
              <a:t>yangi</a:t>
            </a:r>
            <a:r>
              <a:rPr lang="en-US" sz="2000" dirty="0"/>
              <a:t> </a:t>
            </a:r>
            <a:r>
              <a:rPr lang="en-US" sz="2000" dirty="0" err="1"/>
              <a:t>o‘zgarishlar</a:t>
            </a:r>
            <a:r>
              <a:rPr lang="en-US" sz="2000" dirty="0"/>
              <a:t> </a:t>
            </a:r>
            <a:r>
              <a:rPr lang="en-US" sz="2000" dirty="0" err="1"/>
              <a:t>qilishga</a:t>
            </a:r>
            <a:r>
              <a:rPr lang="en-US" sz="2000" dirty="0"/>
              <a:t> </a:t>
            </a:r>
            <a:r>
              <a:rPr lang="en-US" sz="2000" dirty="0" err="1"/>
              <a:t>undaydi</a:t>
            </a:r>
            <a:r>
              <a:rPr lang="en-US" sz="2000" dirty="0" smtClean="0"/>
              <a:t>;</a:t>
            </a:r>
          </a:p>
          <a:p>
            <a:r>
              <a:rPr lang="en-US" sz="2000" dirty="0"/>
              <a:t>3) </a:t>
            </a:r>
            <a:r>
              <a:rPr lang="en-US" sz="2000" dirty="0" err="1"/>
              <a:t>jarayon</a:t>
            </a:r>
            <a:r>
              <a:rPr lang="en-US" sz="2000" dirty="0"/>
              <a:t> </a:t>
            </a:r>
            <a:r>
              <a:rPr lang="en-US" sz="2000" dirty="0" err="1"/>
              <a:t>ehtiyojlari</a:t>
            </a:r>
            <a:r>
              <a:rPr lang="en-US" sz="2000" dirty="0"/>
              <a:t> </a:t>
            </a:r>
            <a:r>
              <a:rPr lang="en-US" sz="2000" dirty="0" err="1"/>
              <a:t>asosidagi</a:t>
            </a:r>
            <a:r>
              <a:rPr lang="en-US" sz="2000" dirty="0"/>
              <a:t> </a:t>
            </a:r>
            <a:r>
              <a:rPr lang="en-US" sz="2000" dirty="0" err="1"/>
              <a:t>yangiliklar</a:t>
            </a:r>
            <a:r>
              <a:rPr lang="en-US" sz="2000" dirty="0"/>
              <a:t>. </a:t>
            </a:r>
            <a:r>
              <a:rPr lang="en-US" sz="2000" dirty="0" err="1"/>
              <a:t>Siz</a:t>
            </a:r>
            <a:r>
              <a:rPr lang="en-US" sz="2000" dirty="0"/>
              <a:t> </a:t>
            </a:r>
            <a:r>
              <a:rPr lang="en-US" sz="2000" dirty="0" err="1"/>
              <a:t>biron-bir</a:t>
            </a:r>
            <a:r>
              <a:rPr lang="en-US" sz="2000" dirty="0"/>
              <a:t> </a:t>
            </a:r>
            <a:r>
              <a:rPr lang="en-US" sz="2000" dirty="0" err="1"/>
              <a:t>jarayonni</a:t>
            </a:r>
            <a:r>
              <a:rPr lang="en-US" sz="2000" dirty="0"/>
              <a:t> </a:t>
            </a:r>
            <a:r>
              <a:rPr lang="en-US" sz="2000" dirty="0" err="1"/>
              <a:t>kuzatib</a:t>
            </a:r>
            <a:r>
              <a:rPr lang="en-US" sz="2000" dirty="0"/>
              <a:t> </a:t>
            </a:r>
            <a:r>
              <a:rPr lang="en-US" sz="2000" dirty="0" err="1"/>
              <a:t>turib</a:t>
            </a:r>
            <a:r>
              <a:rPr lang="en-US" sz="2000" dirty="0"/>
              <a:t>, </a:t>
            </a:r>
            <a:r>
              <a:rPr lang="en-US" sz="2000" dirty="0" err="1"/>
              <a:t>bu</a:t>
            </a:r>
            <a:r>
              <a:rPr lang="en-US" sz="2000" dirty="0"/>
              <a:t> </a:t>
            </a:r>
            <a:r>
              <a:rPr lang="en-US" sz="2000" dirty="0" err="1"/>
              <a:t>yerda</a:t>
            </a:r>
            <a:r>
              <a:rPr lang="en-US" sz="2000" dirty="0"/>
              <a:t> </a:t>
            </a:r>
            <a:r>
              <a:rPr lang="en-US" sz="2000" dirty="0" err="1"/>
              <a:t>nimadir</a:t>
            </a:r>
            <a:r>
              <a:rPr lang="en-US" sz="2000" dirty="0"/>
              <a:t> </a:t>
            </a:r>
            <a:r>
              <a:rPr lang="en-US" sz="2000" dirty="0" err="1"/>
              <a:t>yetishmayotganligini</a:t>
            </a:r>
            <a:r>
              <a:rPr lang="en-US" sz="2000" dirty="0"/>
              <a:t> his </a:t>
            </a:r>
            <a:r>
              <a:rPr lang="en-US" sz="2000" dirty="0" err="1"/>
              <a:t>etasiz</a:t>
            </a:r>
            <a:r>
              <a:rPr lang="en-US" sz="2000" dirty="0"/>
              <a:t>. </a:t>
            </a:r>
            <a:r>
              <a:rPr lang="en-US" sz="2000" dirty="0" err="1"/>
              <a:t>Uni</a:t>
            </a:r>
            <a:r>
              <a:rPr lang="en-US" sz="2000" dirty="0"/>
              <a:t> </a:t>
            </a:r>
            <a:r>
              <a:rPr lang="en-US" sz="2000" dirty="0" err="1"/>
              <a:t>to‘ldirish</a:t>
            </a:r>
            <a:r>
              <a:rPr lang="en-US" sz="2000" dirty="0"/>
              <a:t> </a:t>
            </a:r>
            <a:r>
              <a:rPr lang="en-US" sz="2000" dirty="0" err="1"/>
              <a:t>esa</a:t>
            </a:r>
            <a:r>
              <a:rPr lang="en-US" sz="2000" dirty="0"/>
              <a:t> </a:t>
            </a:r>
            <a:r>
              <a:rPr lang="en-US" sz="2000" dirty="0" err="1"/>
              <a:t>yangilikning</a:t>
            </a:r>
            <a:r>
              <a:rPr lang="en-US" sz="2000" dirty="0"/>
              <a:t> </a:t>
            </a:r>
            <a:r>
              <a:rPr lang="en-US" sz="2000" dirty="0" err="1"/>
              <a:t>yaratilishiga</a:t>
            </a:r>
            <a:r>
              <a:rPr lang="en-US" sz="2000" dirty="0"/>
              <a:t> </a:t>
            </a:r>
            <a:r>
              <a:rPr lang="en-US" sz="2000" dirty="0" err="1"/>
              <a:t>olib</a:t>
            </a:r>
            <a:r>
              <a:rPr lang="en-US" sz="2000" dirty="0"/>
              <a:t> </a:t>
            </a:r>
            <a:r>
              <a:rPr lang="en-US" sz="2000" dirty="0" err="1"/>
              <a:t>keladi</a:t>
            </a:r>
            <a:r>
              <a:rPr lang="en-US" sz="2000" dirty="0"/>
              <a:t>;</a:t>
            </a:r>
          </a:p>
          <a:p>
            <a:endParaRPr lang="en-US" sz="2000" dirty="0"/>
          </a:p>
        </p:txBody>
      </p:sp>
      <p:sp>
        <p:nvSpPr>
          <p:cNvPr id="5" name="Заголовок 4"/>
          <p:cNvSpPr>
            <a:spLocks noGrp="1"/>
          </p:cNvSpPr>
          <p:nvPr>
            <p:ph type="title"/>
          </p:nvPr>
        </p:nvSpPr>
        <p:spPr>
          <a:xfrm>
            <a:off x="457200" y="274638"/>
            <a:ext cx="8229600" cy="1260000"/>
          </a:xfrm>
        </p:spPr>
        <p:txBody>
          <a:bodyPr>
            <a:noAutofit/>
          </a:bodyPr>
          <a:lstStyle/>
          <a:p>
            <a:r>
              <a:rPr lang="en-US" sz="2800" b="1" dirty="0"/>
              <a:t>INNOVATSIYA G‘OYALARI MANBALARI</a:t>
            </a:r>
            <a:endParaRPr lang="ru-RU" sz="28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419" y="4869160"/>
            <a:ext cx="3239528" cy="169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941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2418</TotalTime>
  <Words>636</Words>
  <Application>Microsoft Office PowerPoint</Application>
  <PresentationFormat>Экран (4:3)</PresentationFormat>
  <Paragraphs>77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ASSALOMU ALAYKUM !</vt:lpstr>
      <vt:lpstr>27-MAVZU. INNOVATSION FAOLIYAT</vt:lpstr>
      <vt:lpstr>Bugun biz davlat va jamiyat hayotining barcha sohalarini tubdan yangilashga qaratilgan innovatsion rivojlanish yo‘liga o‘tmoqdamiz. Bu bejiz emas, albatta. Chunki zamon shiddat bilan rivojlanib borayotgan hozirgi davrda kim yutadi? Yangi fikr, yangi g‘oyaga, innovatsiyaga tayangan davlat yutadi. Innovatsiya – bu kelajak degani. Biz buyuk kelajagimizni barpo etishni bugundan boshlaydigan bo‘lsak, uni aynan innovatsion g‘oyalar, innovatsion yondashuv asosida boshlashimiz kerak. O‘zbekiston Respublikasi Prezidenti Sh. Mirziyoyev</vt:lpstr>
      <vt:lpstr>Презентация PowerPoint</vt:lpstr>
      <vt:lpstr>Innovatsiya (ingl. «innovation» – yangilik, novatorlik) – yangi texnologiya, mahsulot va xizmatlar turi, ishlab chiqarish, mehnat, xizmat ko‘rsatish va boshqaruv ko‘rinishidagi yangiliklarning qo‘llanilishi.</vt:lpstr>
      <vt:lpstr>             BILASIZMI?</vt:lpstr>
      <vt:lpstr>Korxonaning innovatsion faoliyati – yangi bilim va texnologiyalarni ishlab chiqarishga joriy etishga qaratilgan tadbirlar yig‘indisi.</vt:lpstr>
      <vt:lpstr>INNOVATSIYALARNING TURKUMLANISHI</vt:lpstr>
      <vt:lpstr>INNOVATSIYA G‘OYALARI MANBALARI</vt:lpstr>
      <vt:lpstr>INNOVATSIYA G‘OYALARI MANBALARI</vt:lpstr>
      <vt:lpstr>     BILIMINGIZNI SINAB KO‘RING!</vt:lpstr>
      <vt:lpstr>                       MAVZU YUZASIDAN AMALIY TOPSHIRIQ VA MASHQLAR</vt:lpstr>
      <vt:lpstr>© Foydalanilgan adabiyotlar:</vt:lpstr>
      <vt:lpstr>Internet manbalari:</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 „Materiklar va okeanlar tabiiy geografiyasi“ kursida nimalar o‘rganiladi?</dc:title>
  <dc:creator>Пользователь Windows</dc:creator>
  <cp:lastModifiedBy>Пользователь Windows</cp:lastModifiedBy>
  <cp:revision>239</cp:revision>
  <dcterms:created xsi:type="dcterms:W3CDTF">2020-03-18T11:04:46Z</dcterms:created>
  <dcterms:modified xsi:type="dcterms:W3CDTF">2025-04-24T04:48:25Z</dcterms:modified>
</cp:coreProperties>
</file>