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4630400" cy="8229600"/>
  <p:notesSz cx="8229600" cy="14630400"/>
  <p:embeddedFontLst>
    <p:embeddedFont>
      <p:font typeface="DM Sans Semi Bold"/>
      <p:regular r:id="rId16"/>
    </p:embeddedFont>
    <p:embeddedFont>
      <p:font typeface="DM Sans Semi Bold"/>
      <p:regular r:id="rId17"/>
    </p:embeddedFont>
    <p:embeddedFont>
      <p:font typeface="DM Sans Semi Bold"/>
      <p:regular r:id="rId18"/>
    </p:embeddedFont>
    <p:embeddedFont>
      <p:font typeface="DM Sans Semi Bold"/>
      <p:regular r:id="rId19"/>
    </p:embeddedFont>
    <p:embeddedFont>
      <p:font typeface="Inter Medium"/>
      <p:regular r:id="rId20"/>
    </p:embeddedFont>
    <p:embeddedFont>
      <p:font typeface="Inter Medium"/>
      <p:regular r:id="rId21"/>
    </p:embeddedFont>
    <p:embeddedFont>
      <p:font typeface="Inter Medium"/>
      <p:regular r:id="rId22"/>
    </p:embeddedFont>
    <p:embeddedFont>
      <p:font typeface="Inter Medium"/>
      <p:regular r:id="rId2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6" Type="http://schemas.openxmlformats.org/officeDocument/2006/relationships/font" Target="fonts/font1.fntdata"/><Relationship Id="rId17" Type="http://schemas.openxmlformats.org/officeDocument/2006/relationships/font" Target="fonts/font2.fntdata"/><Relationship Id="rId18" Type="http://schemas.openxmlformats.org/officeDocument/2006/relationships/font" Target="fonts/font3.fntdata"/><Relationship Id="rId19" Type="http://schemas.openxmlformats.org/officeDocument/2006/relationships/font" Target="fonts/font4.fntdata"/><Relationship Id="rId20" Type="http://schemas.openxmlformats.org/officeDocument/2006/relationships/font" Target="fonts/font5.fntdata"/><Relationship Id="rId21" Type="http://schemas.openxmlformats.org/officeDocument/2006/relationships/font" Target="fonts/font6.fntdata"/><Relationship Id="rId22" Type="http://schemas.openxmlformats.org/officeDocument/2006/relationships/font" Target="fonts/font7.fntdata"/><Relationship Id="rId23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2624257"/>
            <a:ext cx="74159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6050"/>
              </a:lnSpc>
              <a:buNone/>
            </a:pPr>
            <a:r>
              <a:rPr lang="en-US" sz="48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Born Anywhere, Become Anyone!</a:t>
            </a:r>
            <a:endParaRPr lang="en-US" sz="4850" dirty="0"/>
          </a:p>
        </p:txBody>
      </p:sp>
      <p:sp>
        <p:nvSpPr>
          <p:cNvPr id="4" name="Text 1"/>
          <p:cNvSpPr/>
          <p:nvPr/>
        </p:nvSpPr>
        <p:spPr>
          <a:xfrm>
            <a:off x="864037" y="4537591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864037" y="5210294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i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           Speaker: Orzugul Goyibova Umarovna. 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8789" y="620554"/>
            <a:ext cx="5634752" cy="704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 am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788789" y="1662946"/>
            <a:ext cx="7566422" cy="1659017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1014174" y="1888331"/>
            <a:ext cx="2817376" cy="3520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Founder of Porla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14174" y="2375535"/>
            <a:ext cx="7115651" cy="721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Leading a powerful women empowerment project making a difference globally.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88789" y="3547348"/>
            <a:ext cx="7566422" cy="1659017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1014174" y="3772733"/>
            <a:ext cx="5263634" cy="3520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Project Manager of Top100 Universities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14174" y="4259937"/>
            <a:ext cx="7115651" cy="721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Organizing initiatives linking students to top academic institutions worldwide.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88789" y="5431750"/>
            <a:ext cx="7566422" cy="2177177"/>
          </a:xfrm>
          <a:prstGeom prst="roundRect">
            <a:avLst>
              <a:gd name="adj" fmla="val 1553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1014174" y="5657136"/>
            <a:ext cx="3924776" cy="3520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Academic and Award Winner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14174" y="6144339"/>
            <a:ext cx="7115651" cy="360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EYUF Scholar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14174" y="6583680"/>
            <a:ext cx="7115651" cy="360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University of Bristol alumna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1014174" y="7023021"/>
            <a:ext cx="7115651" cy="360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Study UK Alumni award recipient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23674" y="836652"/>
            <a:ext cx="5883473" cy="735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750"/>
              </a:lnSpc>
              <a:buNone/>
            </a:pPr>
            <a:r>
              <a:rPr lang="en-US" sz="46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Today's Focus: </a:t>
            </a:r>
            <a:endParaRPr lang="en-US" sz="4600" dirty="0"/>
          </a:p>
        </p:txBody>
      </p:sp>
      <p:sp>
        <p:nvSpPr>
          <p:cNvPr id="4" name="Text 1"/>
          <p:cNvSpPr/>
          <p:nvPr/>
        </p:nvSpPr>
        <p:spPr>
          <a:xfrm>
            <a:off x="823674" y="1925003"/>
            <a:ext cx="4161115" cy="4412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450"/>
              </a:lnSpc>
              <a:buNone/>
            </a:pPr>
            <a:r>
              <a:rPr lang="en-US" sz="27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Fighting for Your Dreams</a:t>
            </a:r>
            <a:endParaRPr lang="en-US" sz="2750" dirty="0"/>
          </a:p>
        </p:txBody>
      </p:sp>
      <p:sp>
        <p:nvSpPr>
          <p:cNvPr id="5" name="Shape 2"/>
          <p:cNvSpPr/>
          <p:nvPr/>
        </p:nvSpPr>
        <p:spPr>
          <a:xfrm>
            <a:off x="823674" y="2983825"/>
            <a:ext cx="529471" cy="52947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6" name="Text 3"/>
          <p:cNvSpPr/>
          <p:nvPr/>
        </p:nvSpPr>
        <p:spPr>
          <a:xfrm>
            <a:off x="1588413" y="2983825"/>
            <a:ext cx="3236714" cy="3676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23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Overcoming Obstacles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1588413" y="3492579"/>
            <a:ext cx="6731913" cy="3765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Learn strategies to face setbacks without losing motivation.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823674" y="4369118"/>
            <a:ext cx="529471" cy="52947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9" name="Text 6"/>
          <p:cNvSpPr/>
          <p:nvPr/>
        </p:nvSpPr>
        <p:spPr>
          <a:xfrm>
            <a:off x="1588413" y="4369118"/>
            <a:ext cx="2941677" cy="3676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23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Pursuing Education</a:t>
            </a:r>
            <a:endParaRPr lang="en-US" sz="2300" dirty="0"/>
          </a:p>
        </p:txBody>
      </p:sp>
      <p:sp>
        <p:nvSpPr>
          <p:cNvPr id="10" name="Text 7"/>
          <p:cNvSpPr/>
          <p:nvPr/>
        </p:nvSpPr>
        <p:spPr>
          <a:xfrm>
            <a:off x="1588413" y="4877872"/>
            <a:ext cx="6731913" cy="7531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Understand how global opportunities can open doors despite origins.</a:t>
            </a:r>
            <a:endParaRPr lang="en-US" sz="1850" dirty="0"/>
          </a:p>
        </p:txBody>
      </p:sp>
      <p:sp>
        <p:nvSpPr>
          <p:cNvPr id="11" name="Shape 8"/>
          <p:cNvSpPr/>
          <p:nvPr/>
        </p:nvSpPr>
        <p:spPr>
          <a:xfrm>
            <a:off x="823674" y="6131004"/>
            <a:ext cx="529471" cy="52947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2" name="Text 9"/>
          <p:cNvSpPr/>
          <p:nvPr/>
        </p:nvSpPr>
        <p:spPr>
          <a:xfrm>
            <a:off x="1588413" y="6131004"/>
            <a:ext cx="2941677" cy="3676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23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Believing in Yourself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1588413" y="6639758"/>
            <a:ext cx="6731913" cy="7531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Cultivate resilience and self-confidence to realize your potential.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2040969"/>
            <a:ext cx="74159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050"/>
              </a:lnSpc>
              <a:buNone/>
            </a:pPr>
            <a:r>
              <a:rPr lang="en-US" sz="48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From Failures to Foundations</a:t>
            </a:r>
            <a:endParaRPr lang="en-US" sz="4850" dirty="0"/>
          </a:p>
        </p:txBody>
      </p:sp>
      <p:sp>
        <p:nvSpPr>
          <p:cNvPr id="4" name="Text 1"/>
          <p:cNvSpPr/>
          <p:nvPr/>
        </p:nvSpPr>
        <p:spPr>
          <a:xfrm>
            <a:off x="864037" y="3954304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Denied admission to West.Uni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864037" y="4435673"/>
            <a:ext cx="74159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Rejected for prestigious scholarships like Chevening, DAAD, Fulbright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864037" y="5312093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Visa refusals from US and UK consulates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864037" y="5793462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Felt life was unfair and challenging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1655" y="679133"/>
            <a:ext cx="7420689" cy="1538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050"/>
              </a:lnSpc>
              <a:buNone/>
            </a:pPr>
            <a:r>
              <a:rPr lang="en-US" sz="48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Universe Conspires to Help You</a:t>
            </a:r>
            <a:endParaRPr lang="en-US" sz="48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55" y="2587109"/>
            <a:ext cx="1230987" cy="167378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461855" y="2833211"/>
            <a:ext cx="5820489" cy="11815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Paulo Coelho’s words inspire belief that when you truly desire something, forces align in your favor.</a:t>
            </a:r>
            <a:endParaRPr lang="en-US" sz="1900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55" y="4260890"/>
            <a:ext cx="1230987" cy="181225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461855" y="4506992"/>
            <a:ext cx="3077528" cy="3846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My Breakthrough</a:t>
            </a:r>
            <a:endParaRPr lang="en-US" sz="2400" dirty="0"/>
          </a:p>
        </p:txBody>
      </p:sp>
      <p:sp>
        <p:nvSpPr>
          <p:cNvPr id="8" name="Text 3"/>
          <p:cNvSpPr/>
          <p:nvPr/>
        </p:nvSpPr>
        <p:spPr>
          <a:xfrm>
            <a:off x="2461855" y="5039320"/>
            <a:ext cx="5820489" cy="787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Won the competitive EYUF scholarship to study at University of Bristol, ranked #54 globally.</a:t>
            </a:r>
            <a:endParaRPr lang="en-US" sz="1900" dirty="0"/>
          </a:p>
        </p:txBody>
      </p:sp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55" y="6073140"/>
            <a:ext cx="1230987" cy="1477208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461855" y="6319242"/>
            <a:ext cx="5820489" cy="787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This achievement marked a turning point, opening doors for global education and growth.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876306"/>
            <a:ext cx="11755636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6050"/>
              </a:lnSpc>
              <a:buNone/>
            </a:pPr>
            <a:r>
              <a:rPr lang="en-US" sz="48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El-Yurt Umidi Foundation Requirements</a:t>
            </a:r>
            <a:endParaRPr lang="en-US" sz="4850" dirty="0"/>
          </a:p>
        </p:txBody>
      </p:sp>
      <p:sp>
        <p:nvSpPr>
          <p:cNvPr id="3" name="Shape 1"/>
          <p:cNvSpPr/>
          <p:nvPr/>
        </p:nvSpPr>
        <p:spPr>
          <a:xfrm>
            <a:off x="864037" y="3018115"/>
            <a:ext cx="12902327" cy="3335179"/>
          </a:xfrm>
          <a:prstGeom prst="roundRect">
            <a:avLst>
              <a:gd name="adj" fmla="val 1110"/>
            </a:avLst>
          </a:prstGeom>
          <a:noFill/>
          <a:ln w="1524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79277" y="3033355"/>
            <a:ext cx="12871847" cy="11015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126093" y="3189089"/>
            <a:ext cx="59384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Must Have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7565827" y="3189089"/>
            <a:ext cx="593848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Acceptance letter from a top 300 university (QS, THE, ARWU rankings)</a:t>
            </a:r>
            <a:endParaRPr lang="en-US" sz="1900" dirty="0"/>
          </a:p>
        </p:txBody>
      </p:sp>
      <p:sp>
        <p:nvSpPr>
          <p:cNvPr id="7" name="Shape 5"/>
          <p:cNvSpPr/>
          <p:nvPr/>
        </p:nvSpPr>
        <p:spPr>
          <a:xfrm>
            <a:off x="879277" y="4134922"/>
            <a:ext cx="12871847" cy="110156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126093" y="4290655"/>
            <a:ext cx="59384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Application Elements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7565827" y="4290655"/>
            <a:ext cx="593848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Properly filled </a:t>
            </a:r>
            <a:pPr algn="l" indent="0" marL="0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application form, entrance test, and interview session</a:t>
            </a:r>
            <a:endParaRPr lang="en-US" sz="1900" dirty="0"/>
          </a:p>
        </p:txBody>
      </p:sp>
      <p:sp>
        <p:nvSpPr>
          <p:cNvPr id="10" name="Shape 8"/>
          <p:cNvSpPr/>
          <p:nvPr/>
        </p:nvSpPr>
        <p:spPr>
          <a:xfrm>
            <a:off x="879277" y="5236488"/>
            <a:ext cx="12871847" cy="11015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1126093" y="5392222"/>
            <a:ext cx="59384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Evaluation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7565827" y="5392222"/>
            <a:ext cx="593848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Comprehensive assessment of academic potential and motivation, patriotism.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559600"/>
            <a:ext cx="74159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050"/>
              </a:lnSpc>
              <a:buNone/>
            </a:pPr>
            <a:r>
              <a:rPr lang="en-US" sz="48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My Academic Journey to the UK</a:t>
            </a:r>
            <a:endParaRPr lang="en-US" sz="4850" dirty="0"/>
          </a:p>
        </p:txBody>
      </p:sp>
      <p:sp>
        <p:nvSpPr>
          <p:cNvPr id="4" name="Text 1"/>
          <p:cNvSpPr/>
          <p:nvPr/>
        </p:nvSpPr>
        <p:spPr>
          <a:xfrm>
            <a:off x="864037" y="3472934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Embraced </a:t>
            </a:r>
            <a:pPr algn="l" indent="0" marL="0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critical and creative thinking </a:t>
            </a:r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via deep research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864037" y="3954304"/>
            <a:ext cx="74159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Engaged in </a:t>
            </a:r>
            <a:pPr algn="l" indent="0" marL="0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flipped learning methods</a:t>
            </a:r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promoting active participation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864037" y="4830723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Accessed </a:t>
            </a:r>
            <a:pPr algn="l" indent="0" marL="0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24/7 library resources </a:t>
            </a:r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to maximize study time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864037" y="5312093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Built </a:t>
            </a:r>
            <a:pPr algn="l" indent="0" marL="0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friendships with diverse peers</a:t>
            </a:r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worldwide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864037" y="5793462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Got </a:t>
            </a:r>
            <a:pPr algn="l" indent="0" marL="0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travel opportunities</a:t>
            </a:r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enriching cultural exposure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864037" y="6274832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Grew into a </a:t>
            </a:r>
            <a:pPr algn="l" indent="0" marL="0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global citizen</a:t>
            </a:r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with broadened perspectives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953" y="599480"/>
            <a:ext cx="3496747" cy="340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What Influences Success?</a:t>
            </a:r>
            <a:endParaRPr lang="en-US" sz="21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953" y="1376124"/>
            <a:ext cx="1090017" cy="148018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179915" y="1594128"/>
            <a:ext cx="11687532" cy="279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Genetics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2179915" y="2003941"/>
            <a:ext cx="11687532" cy="279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700" i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Plomin et al.</a:t>
            </a:r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: Genetics can explain up to </a:t>
            </a:r>
            <a:pPr algn="l" indent="0" marL="0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60% of academic achievement</a:t>
            </a:r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(twin study, 2010).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2179915" y="2359223"/>
            <a:ext cx="11687532" cy="279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But genes aren't destiny - environment matters too.</a:t>
            </a:r>
            <a:endParaRPr lang="en-US" sz="17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53" y="2856309"/>
            <a:ext cx="1090017" cy="148018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179915" y="3074313"/>
            <a:ext cx="11687532" cy="279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Environment</a:t>
            </a:r>
            <a:endParaRPr lang="en-US" sz="1350" dirty="0"/>
          </a:p>
        </p:txBody>
      </p:sp>
      <p:sp>
        <p:nvSpPr>
          <p:cNvPr id="9" name="Text 5"/>
          <p:cNvSpPr/>
          <p:nvPr/>
        </p:nvSpPr>
        <p:spPr>
          <a:xfrm>
            <a:off x="2179915" y="3484126"/>
            <a:ext cx="11687532" cy="279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700" i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Turkheimer et al.</a:t>
            </a:r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: In low-income families, </a:t>
            </a:r>
            <a:pPr algn="l" indent="0" marL="0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genetic potential is suppressed</a:t>
            </a:r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; in high-income families, it thrives.</a:t>
            </a:r>
            <a:endParaRPr lang="en-US" sz="1700" dirty="0"/>
          </a:p>
        </p:txBody>
      </p:sp>
      <p:sp>
        <p:nvSpPr>
          <p:cNvPr id="10" name="Text 6"/>
          <p:cNvSpPr/>
          <p:nvPr/>
        </p:nvSpPr>
        <p:spPr>
          <a:xfrm>
            <a:off x="2179915" y="3839408"/>
            <a:ext cx="11687532" cy="279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Quality education and support systems play a </a:t>
            </a:r>
            <a:pPr algn="l" indent="0" marL="0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huge role</a:t>
            </a:r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.</a:t>
            </a:r>
            <a:endParaRPr lang="en-US" sz="170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53" y="4336494"/>
            <a:ext cx="1090017" cy="130802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2179915" y="4554498"/>
            <a:ext cx="11687532" cy="279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Chance &amp; Luck</a:t>
            </a:r>
            <a:endParaRPr lang="en-US" sz="1350" dirty="0"/>
          </a:p>
        </p:txBody>
      </p:sp>
      <p:sp>
        <p:nvSpPr>
          <p:cNvPr id="13" name="Text 8"/>
          <p:cNvSpPr/>
          <p:nvPr/>
        </p:nvSpPr>
        <p:spPr>
          <a:xfrm>
            <a:off x="2179915" y="4964311"/>
            <a:ext cx="11687532" cy="279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700" i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Alessandro Pluchino et al.</a:t>
            </a:r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(2018): Simulations show that </a:t>
            </a:r>
            <a:pPr algn="l" indent="0" marL="0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luck often outweighs talent</a:t>
            </a:r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in long-term success.</a:t>
            </a:r>
            <a:endParaRPr lang="en-US" sz="1700" dirty="0"/>
          </a:p>
        </p:txBody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53" y="5644515"/>
            <a:ext cx="1090017" cy="130802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2179915" y="5862518"/>
            <a:ext cx="11687532" cy="279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Opportunity &amp; Choice</a:t>
            </a:r>
            <a:endParaRPr lang="en-US" sz="1350" dirty="0"/>
          </a:p>
        </p:txBody>
      </p:sp>
      <p:sp>
        <p:nvSpPr>
          <p:cNvPr id="16" name="Text 10"/>
          <p:cNvSpPr/>
          <p:nvPr/>
        </p:nvSpPr>
        <p:spPr>
          <a:xfrm>
            <a:off x="2179915" y="6272332"/>
            <a:ext cx="11687532" cy="279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700" i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Perry Preschool Study</a:t>
            </a:r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: Early interventions in education lead to </a:t>
            </a:r>
            <a:pPr algn="l" indent="0" marL="0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better life outcomes</a:t>
            </a:r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—proving environment can change the game.f</a:t>
            </a:r>
            <a:endParaRPr lang="en-US" sz="1700" dirty="0"/>
          </a:p>
        </p:txBody>
      </p:sp>
      <p:sp>
        <p:nvSpPr>
          <p:cNvPr id="17" name="Text 11"/>
          <p:cNvSpPr/>
          <p:nvPr/>
        </p:nvSpPr>
        <p:spPr>
          <a:xfrm>
            <a:off x="762953" y="7197685"/>
            <a:ext cx="13104495" cy="436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400"/>
              </a:lnSpc>
              <a:buNone/>
            </a:pPr>
            <a:r>
              <a:rPr lang="en-US" sz="210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We can't choose where we're born - but we can choose where we go!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2252305"/>
            <a:ext cx="6558082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6050"/>
              </a:lnSpc>
              <a:buNone/>
            </a:pPr>
            <a:r>
              <a:rPr lang="en-US" sz="48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Special Offers for You!</a:t>
            </a:r>
            <a:endParaRPr lang="en-US" sz="48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37" y="3394115"/>
            <a:ext cx="617220" cy="6172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64037" y="4258151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 Free Vouchers</a:t>
            </a:r>
            <a:endParaRPr lang="en-US" sz="2400" dirty="0"/>
          </a:p>
        </p:txBody>
      </p:sp>
      <p:sp>
        <p:nvSpPr>
          <p:cNvPr id="6" name="Text 2"/>
          <p:cNvSpPr/>
          <p:nvPr/>
        </p:nvSpPr>
        <p:spPr>
          <a:xfrm>
            <a:off x="864037" y="4792028"/>
            <a:ext cx="3522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Access the Porla freelancing course for essential skills development.</a:t>
            </a:r>
            <a:endParaRPr lang="en-US" sz="19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142" y="3394115"/>
            <a:ext cx="61722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57142" y="4258151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 Discount Coupons</a:t>
            </a:r>
            <a:endParaRPr lang="en-US" sz="2400" dirty="0"/>
          </a:p>
        </p:txBody>
      </p:sp>
      <p:sp>
        <p:nvSpPr>
          <p:cNvPr id="9" name="Text 4"/>
          <p:cNvSpPr/>
          <p:nvPr/>
        </p:nvSpPr>
        <p:spPr>
          <a:xfrm>
            <a:off x="4757142" y="4792028"/>
            <a:ext cx="3522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Enjoy 10% off Porla journal subscriptions to stay informed and inspired.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2025-04-24T14:06:13Z</dcterms:created>
  <dcterms:modified xsi:type="dcterms:W3CDTF">2025-04-24T14:06:13Z</dcterms:modified>
</cp:coreProperties>
</file>