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90" r:id="rId1"/>
  </p:sldMasterIdLst>
  <p:notesMasterIdLst>
    <p:notesMasterId r:id="rId14"/>
  </p:notesMasterIdLst>
  <p:sldIdLst>
    <p:sldId id="256" r:id="rId2"/>
    <p:sldId id="275" r:id="rId3"/>
    <p:sldId id="258" r:id="rId4"/>
    <p:sldId id="259" r:id="rId5"/>
    <p:sldId id="260" r:id="rId6"/>
    <p:sldId id="268" r:id="rId7"/>
    <p:sldId id="269" r:id="rId8"/>
    <p:sldId id="270" r:id="rId9"/>
    <p:sldId id="271" r:id="rId10"/>
    <p:sldId id="272" r:id="rId11"/>
    <p:sldId id="273" r:id="rId12"/>
    <p:sldId id="274" r:id="rId13"/>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85000" autoAdjust="0"/>
    <p:restoredTop sz="94660"/>
  </p:normalViewPr>
  <p:slideViewPr>
    <p:cSldViewPr snapToGrid="0">
      <p:cViewPr varScale="1">
        <p:scale>
          <a:sx n="64" d="100"/>
          <a:sy n="64" d="100"/>
        </p:scale>
        <p:origin x="-108" y="-32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334854DE-1186-42EC-AED6-D2230D21F88D}" type="datetimeFigureOut">
              <a:rPr lang="fa-IR" smtClean="0"/>
              <a:t>1437/03/06</a:t>
            </a:fld>
            <a:endParaRPr lang="fa-IR"/>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F65986BB-53C3-46DC-9B04-887B038E8E44}" type="slidenum">
              <a:rPr lang="fa-IR" smtClean="0"/>
              <a:t>‹#›</a:t>
            </a:fld>
            <a:endParaRPr lang="fa-IR"/>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AE500D20-B8D1-4BBE-9C4A-82D6835FEB0C}" type="datetime8">
              <a:rPr lang="fa-IR" smtClean="0"/>
              <a:t>15/دسامبر/17</a:t>
            </a:fld>
            <a:endParaRPr lang="fa-IR"/>
          </a:p>
        </p:txBody>
      </p:sp>
      <p:sp>
        <p:nvSpPr>
          <p:cNvPr id="5" name="Footer Placeholder 4"/>
          <p:cNvSpPr>
            <a:spLocks noGrp="1"/>
          </p:cNvSpPr>
          <p:nvPr>
            <p:ph type="ftr" sz="quarter" idx="11"/>
          </p:nvPr>
        </p:nvSpPr>
        <p:spPr/>
        <p:txBody>
          <a:bodyPr/>
          <a:lstStyle/>
          <a:p>
            <a:r>
              <a:rPr lang="en-US" smtClean="0"/>
              <a:t>www.modirkade.ir</a:t>
            </a:r>
            <a:endParaRPr lang="fa-IR"/>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604B5786-6F41-4677-B7C2-76EC88D4B81C}" type="slidenum">
              <a:rPr lang="fa-IR" smtClean="0"/>
              <a:pPr/>
              <a:t>‹#›</a:t>
            </a:fld>
            <a:endParaRPr lang="fa-IR"/>
          </a:p>
        </p:txBody>
      </p:sp>
    </p:spTree>
    <p:extLst>
      <p:ext uri="{BB962C8B-B14F-4D97-AF65-F5344CB8AC3E}">
        <p14:creationId xmlns:p14="http://schemas.microsoft.com/office/powerpoint/2010/main" xmlns="" val="16765701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1C2C206-1A0B-4FF3-9C32-65E4DA41308D}" type="datetime8">
              <a:rPr lang="fa-IR" smtClean="0"/>
              <a:t>15/دسامبر/17</a:t>
            </a:fld>
            <a:endParaRPr lang="fa-IR"/>
          </a:p>
        </p:txBody>
      </p:sp>
      <p:sp>
        <p:nvSpPr>
          <p:cNvPr id="5" name="Footer Placeholder 4"/>
          <p:cNvSpPr>
            <a:spLocks noGrp="1"/>
          </p:cNvSpPr>
          <p:nvPr>
            <p:ph type="ftr" sz="quarter" idx="11"/>
          </p:nvPr>
        </p:nvSpPr>
        <p:spPr/>
        <p:txBody>
          <a:bodyPr/>
          <a:lstStyle/>
          <a:p>
            <a:r>
              <a:rPr lang="en-US" smtClean="0"/>
              <a:t>www.modirkade.ir</a:t>
            </a:r>
            <a:endParaRPr lang="fa-I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604B5786-6F41-4677-B7C2-76EC88D4B81C}" type="slidenum">
              <a:rPr lang="fa-IR" smtClean="0"/>
              <a:pPr/>
              <a:t>‹#›</a:t>
            </a:fld>
            <a:endParaRPr lang="fa-IR"/>
          </a:p>
        </p:txBody>
      </p:sp>
    </p:spTree>
    <p:extLst>
      <p:ext uri="{BB962C8B-B14F-4D97-AF65-F5344CB8AC3E}">
        <p14:creationId xmlns:p14="http://schemas.microsoft.com/office/powerpoint/2010/main" xmlns="" val="33623323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82C5B43-9A1A-4918-AE66-9A162D09849E}" type="datetime8">
              <a:rPr lang="fa-IR" smtClean="0"/>
              <a:t>15/دسامبر/17</a:t>
            </a:fld>
            <a:endParaRPr lang="fa-IR"/>
          </a:p>
        </p:txBody>
      </p:sp>
      <p:sp>
        <p:nvSpPr>
          <p:cNvPr id="5" name="Footer Placeholder 4"/>
          <p:cNvSpPr>
            <a:spLocks noGrp="1"/>
          </p:cNvSpPr>
          <p:nvPr>
            <p:ph type="ftr" sz="quarter" idx="11"/>
          </p:nvPr>
        </p:nvSpPr>
        <p:spPr/>
        <p:txBody>
          <a:bodyPr/>
          <a:lstStyle/>
          <a:p>
            <a:r>
              <a:rPr lang="en-US" smtClean="0"/>
              <a:t>www.modirkade.ir</a:t>
            </a:r>
            <a:endParaRPr lang="fa-IR"/>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604B5786-6F41-4677-B7C2-76EC88D4B81C}" type="slidenum">
              <a:rPr lang="fa-IR" smtClean="0"/>
              <a:pPr/>
              <a:t>‹#›</a:t>
            </a:fld>
            <a:endParaRPr lang="fa-IR"/>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xmlns="" val="11857345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FD4C39F7-208D-4955-9DDB-4349FBE6D9C7}" type="datetime8">
              <a:rPr lang="fa-IR" smtClean="0"/>
              <a:t>15/دسامبر/17</a:t>
            </a:fld>
            <a:endParaRPr lang="fa-IR"/>
          </a:p>
        </p:txBody>
      </p:sp>
      <p:sp>
        <p:nvSpPr>
          <p:cNvPr id="6" name="Footer Placeholder 5"/>
          <p:cNvSpPr>
            <a:spLocks noGrp="1"/>
          </p:cNvSpPr>
          <p:nvPr>
            <p:ph type="ftr" sz="quarter" idx="11"/>
          </p:nvPr>
        </p:nvSpPr>
        <p:spPr/>
        <p:txBody>
          <a:bodyPr/>
          <a:lstStyle/>
          <a:p>
            <a:r>
              <a:rPr lang="en-US" smtClean="0"/>
              <a:t>www.modirkade.ir</a:t>
            </a:r>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604B5786-6F41-4677-B7C2-76EC88D4B81C}" type="slidenum">
              <a:rPr lang="fa-IR" smtClean="0"/>
              <a:pPr/>
              <a:t>‹#›</a:t>
            </a:fld>
            <a:endParaRPr lang="fa-IR"/>
          </a:p>
        </p:txBody>
      </p:sp>
    </p:spTree>
    <p:extLst>
      <p:ext uri="{BB962C8B-B14F-4D97-AF65-F5344CB8AC3E}">
        <p14:creationId xmlns:p14="http://schemas.microsoft.com/office/powerpoint/2010/main" xmlns="" val="1902872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02AD41B7-8277-4D3B-8E8A-C1FF11D76949}" type="datetime8">
              <a:rPr lang="fa-IR" smtClean="0"/>
              <a:t>15/دسامبر/17</a:t>
            </a:fld>
            <a:endParaRPr lang="fa-IR"/>
          </a:p>
        </p:txBody>
      </p:sp>
      <p:sp>
        <p:nvSpPr>
          <p:cNvPr id="6" name="Footer Placeholder 5"/>
          <p:cNvSpPr>
            <a:spLocks noGrp="1"/>
          </p:cNvSpPr>
          <p:nvPr>
            <p:ph type="ftr" sz="quarter" idx="11"/>
          </p:nvPr>
        </p:nvSpPr>
        <p:spPr/>
        <p:txBody>
          <a:bodyPr/>
          <a:lstStyle/>
          <a:p>
            <a:r>
              <a:rPr lang="en-US" smtClean="0"/>
              <a:t>www.modirkade.ir</a:t>
            </a:r>
            <a:endParaRPr lang="fa-IR"/>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604B5786-6F41-4677-B7C2-76EC88D4B81C}" type="slidenum">
              <a:rPr lang="fa-IR" smtClean="0"/>
              <a:pPr/>
              <a:t>‹#›</a:t>
            </a:fld>
            <a:endParaRPr lang="fa-IR"/>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xmlns="" val="1253796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F2B2F2FB-C42E-408F-B68A-E97DB8ED611B}" type="datetime8">
              <a:rPr lang="fa-IR" smtClean="0"/>
              <a:t>15/دسامبر/17</a:t>
            </a:fld>
            <a:endParaRPr lang="fa-IR"/>
          </a:p>
        </p:txBody>
      </p:sp>
      <p:sp>
        <p:nvSpPr>
          <p:cNvPr id="6" name="Footer Placeholder 5"/>
          <p:cNvSpPr>
            <a:spLocks noGrp="1"/>
          </p:cNvSpPr>
          <p:nvPr>
            <p:ph type="ftr" sz="quarter" idx="11"/>
          </p:nvPr>
        </p:nvSpPr>
        <p:spPr/>
        <p:txBody>
          <a:bodyPr/>
          <a:lstStyle/>
          <a:p>
            <a:r>
              <a:rPr lang="en-US" smtClean="0"/>
              <a:t>www.modirkade.ir</a:t>
            </a:r>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604B5786-6F41-4677-B7C2-76EC88D4B81C}" type="slidenum">
              <a:rPr lang="fa-IR" smtClean="0"/>
              <a:pPr/>
              <a:t>‹#›</a:t>
            </a:fld>
            <a:endParaRPr lang="fa-IR"/>
          </a:p>
        </p:txBody>
      </p:sp>
    </p:spTree>
    <p:extLst>
      <p:ext uri="{BB962C8B-B14F-4D97-AF65-F5344CB8AC3E}">
        <p14:creationId xmlns:p14="http://schemas.microsoft.com/office/powerpoint/2010/main" xmlns="" val="5544259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9E66BC7-A89F-4533-9E4C-ACB20FE480EB}" type="datetime8">
              <a:rPr lang="fa-IR" smtClean="0"/>
              <a:t>15/دسامبر/17</a:t>
            </a:fld>
            <a:endParaRPr lang="fa-IR"/>
          </a:p>
        </p:txBody>
      </p:sp>
      <p:sp>
        <p:nvSpPr>
          <p:cNvPr id="5" name="Footer Placeholder 4"/>
          <p:cNvSpPr>
            <a:spLocks noGrp="1"/>
          </p:cNvSpPr>
          <p:nvPr>
            <p:ph type="ftr" sz="quarter" idx="11"/>
          </p:nvPr>
        </p:nvSpPr>
        <p:spPr/>
        <p:txBody>
          <a:bodyPr/>
          <a:lstStyle/>
          <a:p>
            <a:r>
              <a:rPr lang="en-US" smtClean="0"/>
              <a:t>www.modirkade.ir</a:t>
            </a:r>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604B5786-6F41-4677-B7C2-76EC88D4B81C}" type="slidenum">
              <a:rPr lang="fa-IR" smtClean="0"/>
              <a:pPr/>
              <a:t>‹#›</a:t>
            </a:fld>
            <a:endParaRPr lang="fa-IR"/>
          </a:p>
        </p:txBody>
      </p:sp>
    </p:spTree>
    <p:extLst>
      <p:ext uri="{BB962C8B-B14F-4D97-AF65-F5344CB8AC3E}">
        <p14:creationId xmlns:p14="http://schemas.microsoft.com/office/powerpoint/2010/main" xmlns="" val="18786622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EEA1832-630E-4F49-964A-C29350A03009}" type="datetime8">
              <a:rPr lang="fa-IR" smtClean="0"/>
              <a:t>15/دسامبر/17</a:t>
            </a:fld>
            <a:endParaRPr lang="fa-IR"/>
          </a:p>
        </p:txBody>
      </p:sp>
      <p:sp>
        <p:nvSpPr>
          <p:cNvPr id="5" name="Footer Placeholder 4"/>
          <p:cNvSpPr>
            <a:spLocks noGrp="1"/>
          </p:cNvSpPr>
          <p:nvPr>
            <p:ph type="ftr" sz="quarter" idx="11"/>
          </p:nvPr>
        </p:nvSpPr>
        <p:spPr/>
        <p:txBody>
          <a:bodyPr/>
          <a:lstStyle/>
          <a:p>
            <a:r>
              <a:rPr lang="en-US" smtClean="0"/>
              <a:t>www.modirkade.ir</a:t>
            </a:r>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604B5786-6F41-4677-B7C2-76EC88D4B81C}" type="slidenum">
              <a:rPr lang="fa-IR" smtClean="0"/>
              <a:pPr/>
              <a:t>‹#›</a:t>
            </a:fld>
            <a:endParaRPr lang="fa-IR"/>
          </a:p>
        </p:txBody>
      </p:sp>
    </p:spTree>
    <p:extLst>
      <p:ext uri="{BB962C8B-B14F-4D97-AF65-F5344CB8AC3E}">
        <p14:creationId xmlns:p14="http://schemas.microsoft.com/office/powerpoint/2010/main" xmlns="" val="7533772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F34C367-ACEA-4300-B5DC-2D925F34A9C3}" type="datetime8">
              <a:rPr lang="fa-IR" smtClean="0"/>
              <a:t>15/دسامبر/17</a:t>
            </a:fld>
            <a:endParaRPr lang="fa-IR"/>
          </a:p>
        </p:txBody>
      </p:sp>
      <p:sp>
        <p:nvSpPr>
          <p:cNvPr id="5" name="Footer Placeholder 4"/>
          <p:cNvSpPr>
            <a:spLocks noGrp="1"/>
          </p:cNvSpPr>
          <p:nvPr>
            <p:ph type="ftr" sz="quarter" idx="11"/>
          </p:nvPr>
        </p:nvSpPr>
        <p:spPr/>
        <p:txBody>
          <a:bodyPr/>
          <a:lstStyle/>
          <a:p>
            <a:r>
              <a:rPr lang="en-US" smtClean="0"/>
              <a:t>www.modirkade.ir</a:t>
            </a:r>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604B5786-6F41-4677-B7C2-76EC88D4B81C}" type="slidenum">
              <a:rPr lang="fa-IR" smtClean="0"/>
              <a:pPr/>
              <a:t>‹#›</a:t>
            </a:fld>
            <a:endParaRPr lang="fa-IR"/>
          </a:p>
        </p:txBody>
      </p:sp>
    </p:spTree>
    <p:extLst>
      <p:ext uri="{BB962C8B-B14F-4D97-AF65-F5344CB8AC3E}">
        <p14:creationId xmlns:p14="http://schemas.microsoft.com/office/powerpoint/2010/main" xmlns="" val="15608538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E0F439C-EF6B-43B0-A74C-321D4A4691D4}" type="datetime8">
              <a:rPr lang="fa-IR" smtClean="0"/>
              <a:t>15/دسامبر/17</a:t>
            </a:fld>
            <a:endParaRPr lang="fa-IR"/>
          </a:p>
        </p:txBody>
      </p:sp>
      <p:sp>
        <p:nvSpPr>
          <p:cNvPr id="5" name="Footer Placeholder 4"/>
          <p:cNvSpPr>
            <a:spLocks noGrp="1"/>
          </p:cNvSpPr>
          <p:nvPr>
            <p:ph type="ftr" sz="quarter" idx="11"/>
          </p:nvPr>
        </p:nvSpPr>
        <p:spPr/>
        <p:txBody>
          <a:bodyPr/>
          <a:lstStyle/>
          <a:p>
            <a:r>
              <a:rPr lang="en-US" smtClean="0"/>
              <a:t>www.modirkade.ir</a:t>
            </a:r>
            <a:endParaRPr lang="fa-I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604B5786-6F41-4677-B7C2-76EC88D4B81C}" type="slidenum">
              <a:rPr lang="fa-IR" smtClean="0"/>
              <a:pPr/>
              <a:t>‹#›</a:t>
            </a:fld>
            <a:endParaRPr lang="fa-IR"/>
          </a:p>
        </p:txBody>
      </p:sp>
    </p:spTree>
    <p:extLst>
      <p:ext uri="{BB962C8B-B14F-4D97-AF65-F5344CB8AC3E}">
        <p14:creationId xmlns:p14="http://schemas.microsoft.com/office/powerpoint/2010/main" xmlns="" val="8112241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9EB2B5F-1E6E-4B3F-AB48-D147EF778143}" type="datetime8">
              <a:rPr lang="fa-IR" smtClean="0"/>
              <a:t>15/دسامبر/17</a:t>
            </a:fld>
            <a:endParaRPr lang="fa-IR"/>
          </a:p>
        </p:txBody>
      </p:sp>
      <p:sp>
        <p:nvSpPr>
          <p:cNvPr id="6" name="Footer Placeholder 5"/>
          <p:cNvSpPr>
            <a:spLocks noGrp="1"/>
          </p:cNvSpPr>
          <p:nvPr>
            <p:ph type="ftr" sz="quarter" idx="11"/>
          </p:nvPr>
        </p:nvSpPr>
        <p:spPr/>
        <p:txBody>
          <a:bodyPr/>
          <a:lstStyle/>
          <a:p>
            <a:r>
              <a:rPr lang="en-US" smtClean="0"/>
              <a:t>www.modirkade.ir</a:t>
            </a:r>
            <a:endParaRPr lang="fa-IR"/>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604B5786-6F41-4677-B7C2-76EC88D4B81C}" type="slidenum">
              <a:rPr lang="fa-IR" smtClean="0"/>
              <a:pPr/>
              <a:t>‹#›</a:t>
            </a:fld>
            <a:endParaRPr lang="fa-IR"/>
          </a:p>
        </p:txBody>
      </p:sp>
    </p:spTree>
    <p:extLst>
      <p:ext uri="{BB962C8B-B14F-4D97-AF65-F5344CB8AC3E}">
        <p14:creationId xmlns:p14="http://schemas.microsoft.com/office/powerpoint/2010/main" xmlns="" val="24987592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519A0350-43A6-4FB5-B377-6670C7FBB9B9}" type="datetime8">
              <a:rPr lang="fa-IR" smtClean="0"/>
              <a:t>15/دسامبر/17</a:t>
            </a:fld>
            <a:endParaRPr lang="fa-IR"/>
          </a:p>
        </p:txBody>
      </p:sp>
      <p:sp>
        <p:nvSpPr>
          <p:cNvPr id="8" name="Footer Placeholder 7"/>
          <p:cNvSpPr>
            <a:spLocks noGrp="1"/>
          </p:cNvSpPr>
          <p:nvPr>
            <p:ph type="ftr" sz="quarter" idx="11"/>
          </p:nvPr>
        </p:nvSpPr>
        <p:spPr/>
        <p:txBody>
          <a:bodyPr/>
          <a:lstStyle/>
          <a:p>
            <a:r>
              <a:rPr lang="en-US" smtClean="0"/>
              <a:t>www.modirkade.ir</a:t>
            </a:r>
            <a:endParaRPr lang="fa-I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604B5786-6F41-4677-B7C2-76EC88D4B81C}" type="slidenum">
              <a:rPr lang="fa-IR" smtClean="0"/>
              <a:pPr/>
              <a:t>‹#›</a:t>
            </a:fld>
            <a:endParaRPr lang="fa-IR"/>
          </a:p>
        </p:txBody>
      </p:sp>
    </p:spTree>
    <p:extLst>
      <p:ext uri="{BB962C8B-B14F-4D97-AF65-F5344CB8AC3E}">
        <p14:creationId xmlns:p14="http://schemas.microsoft.com/office/powerpoint/2010/main" xmlns="" val="34450851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56E097C-4DE5-4E57-9F41-CDAA9DDEE9D3}" type="datetime8">
              <a:rPr lang="fa-IR" smtClean="0"/>
              <a:t>15/دسامبر/17</a:t>
            </a:fld>
            <a:endParaRPr lang="fa-IR"/>
          </a:p>
        </p:txBody>
      </p:sp>
      <p:sp>
        <p:nvSpPr>
          <p:cNvPr id="4" name="Footer Placeholder 3"/>
          <p:cNvSpPr>
            <a:spLocks noGrp="1"/>
          </p:cNvSpPr>
          <p:nvPr>
            <p:ph type="ftr" sz="quarter" idx="11"/>
          </p:nvPr>
        </p:nvSpPr>
        <p:spPr/>
        <p:txBody>
          <a:bodyPr/>
          <a:lstStyle/>
          <a:p>
            <a:r>
              <a:rPr lang="en-US" smtClean="0"/>
              <a:t>www.modirkade.ir</a:t>
            </a:r>
            <a:endParaRPr lang="fa-IR"/>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604B5786-6F41-4677-B7C2-76EC88D4B81C}" type="slidenum">
              <a:rPr lang="fa-IR" smtClean="0"/>
              <a:pPr/>
              <a:t>‹#›</a:t>
            </a:fld>
            <a:endParaRPr lang="fa-IR"/>
          </a:p>
        </p:txBody>
      </p:sp>
    </p:spTree>
    <p:extLst>
      <p:ext uri="{BB962C8B-B14F-4D97-AF65-F5344CB8AC3E}">
        <p14:creationId xmlns:p14="http://schemas.microsoft.com/office/powerpoint/2010/main" xmlns="" val="30077862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3C25107-9D11-423B-BD05-5BE24245ECA1}" type="datetime8">
              <a:rPr lang="fa-IR" smtClean="0"/>
              <a:t>15/دسامبر/17</a:t>
            </a:fld>
            <a:endParaRPr lang="fa-IR"/>
          </a:p>
        </p:txBody>
      </p:sp>
      <p:sp>
        <p:nvSpPr>
          <p:cNvPr id="3" name="Footer Placeholder 2"/>
          <p:cNvSpPr>
            <a:spLocks noGrp="1"/>
          </p:cNvSpPr>
          <p:nvPr>
            <p:ph type="ftr" sz="quarter" idx="11"/>
          </p:nvPr>
        </p:nvSpPr>
        <p:spPr/>
        <p:txBody>
          <a:bodyPr/>
          <a:lstStyle/>
          <a:p>
            <a:r>
              <a:rPr lang="en-US" smtClean="0"/>
              <a:t>www.modirkade.ir</a:t>
            </a:r>
            <a:endParaRPr lang="fa-IR"/>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604B5786-6F41-4677-B7C2-76EC88D4B81C}" type="slidenum">
              <a:rPr lang="fa-IR" smtClean="0"/>
              <a:pPr/>
              <a:t>‹#›</a:t>
            </a:fld>
            <a:endParaRPr lang="fa-IR"/>
          </a:p>
        </p:txBody>
      </p:sp>
    </p:spTree>
    <p:extLst>
      <p:ext uri="{BB962C8B-B14F-4D97-AF65-F5344CB8AC3E}">
        <p14:creationId xmlns:p14="http://schemas.microsoft.com/office/powerpoint/2010/main" xmlns="" val="41124125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9759D45-A6D2-4EF9-B185-BAD98CA6F956}" type="datetime8">
              <a:rPr lang="fa-IR" smtClean="0"/>
              <a:t>15/دسامبر/17</a:t>
            </a:fld>
            <a:endParaRPr lang="fa-IR"/>
          </a:p>
        </p:txBody>
      </p:sp>
      <p:sp>
        <p:nvSpPr>
          <p:cNvPr id="6" name="Footer Placeholder 5"/>
          <p:cNvSpPr>
            <a:spLocks noGrp="1"/>
          </p:cNvSpPr>
          <p:nvPr>
            <p:ph type="ftr" sz="quarter" idx="11"/>
          </p:nvPr>
        </p:nvSpPr>
        <p:spPr/>
        <p:txBody>
          <a:bodyPr/>
          <a:lstStyle/>
          <a:p>
            <a:r>
              <a:rPr lang="en-US" smtClean="0"/>
              <a:t>www.modirkade.ir</a:t>
            </a:r>
            <a:endParaRPr lang="fa-IR"/>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604B5786-6F41-4677-B7C2-76EC88D4B81C}" type="slidenum">
              <a:rPr lang="fa-IR" smtClean="0"/>
              <a:pPr/>
              <a:t>‹#›</a:t>
            </a:fld>
            <a:endParaRPr lang="fa-IR"/>
          </a:p>
        </p:txBody>
      </p:sp>
    </p:spTree>
    <p:extLst>
      <p:ext uri="{BB962C8B-B14F-4D97-AF65-F5344CB8AC3E}">
        <p14:creationId xmlns:p14="http://schemas.microsoft.com/office/powerpoint/2010/main" xmlns="" val="745783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C3EB728-C552-4674-9100-C1BEC287AFE6}" type="datetime8">
              <a:rPr lang="fa-IR" smtClean="0"/>
              <a:t>15/دسامبر/17</a:t>
            </a:fld>
            <a:endParaRPr lang="fa-IR"/>
          </a:p>
        </p:txBody>
      </p:sp>
      <p:sp>
        <p:nvSpPr>
          <p:cNvPr id="6" name="Footer Placeholder 5"/>
          <p:cNvSpPr>
            <a:spLocks noGrp="1"/>
          </p:cNvSpPr>
          <p:nvPr>
            <p:ph type="ftr" sz="quarter" idx="11"/>
          </p:nvPr>
        </p:nvSpPr>
        <p:spPr/>
        <p:txBody>
          <a:bodyPr/>
          <a:lstStyle/>
          <a:p>
            <a:r>
              <a:rPr lang="en-US" smtClean="0"/>
              <a:t>www.modirkade.ir</a:t>
            </a:r>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604B5786-6F41-4677-B7C2-76EC88D4B81C}" type="slidenum">
              <a:rPr lang="fa-IR" smtClean="0"/>
              <a:pPr/>
              <a:t>‹#›</a:t>
            </a:fld>
            <a:endParaRPr lang="fa-IR"/>
          </a:p>
        </p:txBody>
      </p:sp>
    </p:spTree>
    <p:extLst>
      <p:ext uri="{BB962C8B-B14F-4D97-AF65-F5344CB8AC3E}">
        <p14:creationId xmlns:p14="http://schemas.microsoft.com/office/powerpoint/2010/main" xmlns="" val="1123403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5256A902-B6E3-47A2-9F8F-33C17C0F47DB}" type="datetime8">
              <a:rPr lang="fa-IR" smtClean="0"/>
              <a:t>15/دسامبر/17</a:t>
            </a:fld>
            <a:endParaRPr lang="fa-IR"/>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smtClean="0"/>
              <a:t>www.modirkade.ir</a:t>
            </a:r>
            <a:endParaRPr lang="fa-IR"/>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604B5786-6F41-4677-B7C2-76EC88D4B81C}" type="slidenum">
              <a:rPr lang="fa-IR" smtClean="0"/>
              <a:pPr/>
              <a:t>‹#›</a:t>
            </a:fld>
            <a:endParaRPr lang="fa-IR"/>
          </a:p>
        </p:txBody>
      </p:sp>
    </p:spTree>
    <p:extLst>
      <p:ext uri="{BB962C8B-B14F-4D97-AF65-F5344CB8AC3E}">
        <p14:creationId xmlns:p14="http://schemas.microsoft.com/office/powerpoint/2010/main" xmlns="" val="308248940"/>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Lst>
  <p:hf sldNum="0" hdr="0" dt="0"/>
  <p:txStyles>
    <p:titleStyle>
      <a:lvl1pPr algn="l" defTabSz="457200" rtl="1" eaLnBrk="1" latinLnBrk="0" hangingPunct="1">
        <a:spcBef>
          <a:spcPct val="0"/>
        </a:spcBef>
        <a:buNone/>
        <a:defRPr sz="36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www.modirkade.ir/"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www.modirkade.ir/" TargetMode="Externa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www.modirkade.ir/"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www.modirkade.ir/"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8307" y="-1164920"/>
            <a:ext cx="11803693" cy="8022920"/>
          </a:xfrm>
        </p:spPr>
        <p:txBody>
          <a:bodyPr>
            <a:normAutofit/>
          </a:bodyPr>
          <a:lstStyle/>
          <a:p>
            <a:pPr algn="ctr"/>
            <a:endParaRPr lang="fa-IR" sz="8800" b="1" dirty="0" smtClean="0">
              <a:latin typeface="IranNastaliq" panose="02020505000000020003" pitchFamily="18" charset="0"/>
              <a:cs typeface="IranNastaliq" panose="02020505000000020003" pitchFamily="18" charset="0"/>
            </a:endParaRPr>
          </a:p>
          <a:p>
            <a:pPr algn="ctr"/>
            <a:endParaRPr lang="fa-IR" sz="8800" b="1" dirty="0">
              <a:latin typeface="IranNastaliq" panose="02020505000000020003" pitchFamily="18" charset="0"/>
              <a:cs typeface="IranNastaliq" panose="02020505000000020003" pitchFamily="18" charset="0"/>
            </a:endParaRPr>
          </a:p>
          <a:p>
            <a:pPr algn="ctr"/>
            <a:r>
              <a:rPr lang="fa-IR" sz="11500" b="1" dirty="0" smtClean="0">
                <a:latin typeface="IranNastaliq" panose="02020505000000020003" pitchFamily="18" charset="0"/>
                <a:cs typeface="IranNastaliq" panose="02020505000000020003" pitchFamily="18" charset="0"/>
              </a:rPr>
              <a:t>بسم الله الرحمن الرحیم</a:t>
            </a:r>
            <a:endParaRPr lang="fa-IR" sz="11500" b="1" dirty="0">
              <a:latin typeface="IranNastaliq" panose="02020505000000020003" pitchFamily="18" charset="0"/>
              <a:cs typeface="IranNastaliq" panose="02020505000000020003" pitchFamily="18" charset="0"/>
            </a:endParaRPr>
          </a:p>
        </p:txBody>
      </p:sp>
      <p:sp>
        <p:nvSpPr>
          <p:cNvPr id="4" name="Footer Placeholder 3"/>
          <p:cNvSpPr>
            <a:spLocks noGrp="1"/>
          </p:cNvSpPr>
          <p:nvPr>
            <p:ph type="ftr" sz="quarter" idx="11"/>
          </p:nvPr>
        </p:nvSpPr>
        <p:spPr/>
        <p:txBody>
          <a:bodyPr/>
          <a:lstStyle/>
          <a:p>
            <a:r>
              <a:rPr lang="en-US" smtClean="0"/>
              <a:t>www.modirkade.ir</a:t>
            </a:r>
            <a:endParaRPr lang="fa-IR"/>
          </a:p>
        </p:txBody>
      </p:sp>
    </p:spTree>
    <p:extLst>
      <p:ext uri="{BB962C8B-B14F-4D97-AF65-F5344CB8AC3E}">
        <p14:creationId xmlns:p14="http://schemas.microsoft.com/office/powerpoint/2010/main" xmlns="" val="129410442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9453" y="0"/>
            <a:ext cx="11160690" cy="6858000"/>
          </a:xfrm>
        </p:spPr>
        <p:txBody>
          <a:bodyPr>
            <a:normAutofit fontScale="90000"/>
          </a:bodyPr>
          <a:lstStyle/>
          <a:p>
            <a:pPr algn="r"/>
            <a:r>
              <a:rPr lang="fa-IR" dirty="0">
                <a:cs typeface="B Titr" panose="00000700000000000000" pitchFamily="2" charset="-78"/>
              </a:rPr>
              <a:t>*</a:t>
            </a:r>
            <a:r>
              <a:rPr lang="fa-IR" dirty="0" smtClean="0">
                <a:cs typeface="B Titr" panose="00000700000000000000" pitchFamily="2" charset="-78"/>
              </a:rPr>
              <a:t>انواع </a:t>
            </a:r>
            <a:r>
              <a:rPr lang="fa-IR" dirty="0">
                <a:cs typeface="B Titr" panose="00000700000000000000" pitchFamily="2" charset="-78"/>
              </a:rPr>
              <a:t>تجربه های آموزش و پرورشی در زندگی اجتماعی </a:t>
            </a:r>
            <a:br>
              <a:rPr lang="fa-IR" dirty="0">
                <a:cs typeface="B Titr" panose="00000700000000000000" pitchFamily="2" charset="-78"/>
              </a:rPr>
            </a:br>
            <a:r>
              <a:rPr lang="fa-IR" dirty="0" smtClean="0">
                <a:cs typeface="B Titr" panose="00000700000000000000" pitchFamily="2" charset="-78"/>
              </a:rPr>
              <a:t/>
            </a:r>
            <a:br>
              <a:rPr lang="fa-IR" dirty="0" smtClean="0">
                <a:cs typeface="B Titr" panose="00000700000000000000" pitchFamily="2" charset="-78"/>
              </a:rPr>
            </a:br>
            <a:r>
              <a:rPr lang="fa-IR" dirty="0" smtClean="0">
                <a:cs typeface="B Nazanin" panose="00000400000000000000" pitchFamily="2" charset="-78"/>
              </a:rPr>
              <a:t>انواع </a:t>
            </a:r>
            <a:r>
              <a:rPr lang="fa-IR" dirty="0">
                <a:cs typeface="B Nazanin" panose="00000400000000000000" pitchFamily="2" charset="-78"/>
              </a:rPr>
              <a:t>تجربه های نامنظم اجتماعی را به اختصار بر می شماریم </a:t>
            </a:r>
            <a:r>
              <a:rPr lang="fa-IR" dirty="0" smtClean="0">
                <a:cs typeface="B Nazanin" panose="00000400000000000000" pitchFamily="2" charset="-78"/>
              </a:rPr>
              <a:t>:</a:t>
            </a:r>
            <a:r>
              <a:rPr lang="fa-IR" dirty="0">
                <a:solidFill>
                  <a:srgbClr val="002060"/>
                </a:solidFill>
                <a:cs typeface="B Nazanin" panose="00000400000000000000" pitchFamily="2" charset="-78"/>
              </a:rPr>
              <a:t/>
            </a:r>
            <a:br>
              <a:rPr lang="fa-IR" dirty="0">
                <a:solidFill>
                  <a:srgbClr val="002060"/>
                </a:solidFill>
                <a:cs typeface="B Nazanin" panose="00000400000000000000" pitchFamily="2" charset="-78"/>
              </a:rPr>
            </a:br>
            <a:r>
              <a:rPr lang="fa-IR" dirty="0" smtClean="0">
                <a:solidFill>
                  <a:srgbClr val="002060"/>
                </a:solidFill>
                <a:cs typeface="B Nazanin" panose="00000400000000000000" pitchFamily="2" charset="-78"/>
              </a:rPr>
              <a:t>1. خانه وخانواده2.همسایگان </a:t>
            </a:r>
            <a:r>
              <a:rPr lang="fa-IR" dirty="0">
                <a:solidFill>
                  <a:srgbClr val="002060"/>
                </a:solidFill>
                <a:cs typeface="B Nazanin" panose="00000400000000000000" pitchFamily="2" charset="-78"/>
              </a:rPr>
              <a:t>و اهل </a:t>
            </a:r>
            <a:r>
              <a:rPr lang="fa-IR" dirty="0" smtClean="0">
                <a:solidFill>
                  <a:srgbClr val="002060"/>
                </a:solidFill>
                <a:cs typeface="B Nazanin" panose="00000400000000000000" pitchFamily="2" charset="-78"/>
              </a:rPr>
              <a:t>محله3.بازیها4.طبیعت 5.نهادها وفعالیتهای دینی6.کار وشغل7.خیابانهای </a:t>
            </a:r>
            <a:r>
              <a:rPr lang="fa-IR" dirty="0">
                <a:solidFill>
                  <a:srgbClr val="002060"/>
                </a:solidFill>
                <a:cs typeface="B Nazanin" panose="00000400000000000000" pitchFamily="2" charset="-78"/>
              </a:rPr>
              <a:t>شهر8.مسافرت9</a:t>
            </a:r>
            <a:r>
              <a:rPr lang="fa-IR" dirty="0" smtClean="0">
                <a:solidFill>
                  <a:srgbClr val="002060"/>
                </a:solidFill>
                <a:cs typeface="B Nazanin" panose="00000400000000000000" pitchFamily="2" charset="-78"/>
              </a:rPr>
              <a:t>. شرایط </a:t>
            </a:r>
            <a:r>
              <a:rPr lang="fa-IR" dirty="0">
                <a:solidFill>
                  <a:srgbClr val="002060"/>
                </a:solidFill>
                <a:cs typeface="B Nazanin" panose="00000400000000000000" pitchFamily="2" charset="-78"/>
              </a:rPr>
              <a:t>زندگی شهری و یا به اطلاح مدنی </a:t>
            </a:r>
            <a:br>
              <a:rPr lang="fa-IR" dirty="0">
                <a:solidFill>
                  <a:srgbClr val="002060"/>
                </a:solidFill>
                <a:cs typeface="B Nazanin" panose="00000400000000000000" pitchFamily="2" charset="-78"/>
              </a:rPr>
            </a:br>
            <a:r>
              <a:rPr lang="fa-IR" dirty="0" smtClean="0">
                <a:solidFill>
                  <a:srgbClr val="002060"/>
                </a:solidFill>
                <a:cs typeface="B Nazanin" panose="00000400000000000000" pitchFamily="2" charset="-78"/>
              </a:rPr>
              <a:t>10.زیبائیها </a:t>
            </a:r>
            <a:r>
              <a:rPr lang="fa-IR" dirty="0">
                <a:solidFill>
                  <a:srgbClr val="002060"/>
                </a:solidFill>
                <a:cs typeface="B Nazanin" panose="00000400000000000000" pitchFamily="2" charset="-78"/>
              </a:rPr>
              <a:t>و زشتیهای محیط </a:t>
            </a:r>
            <a:r>
              <a:rPr lang="fa-IR" dirty="0" smtClean="0">
                <a:solidFill>
                  <a:srgbClr val="002060"/>
                </a:solidFill>
                <a:cs typeface="B Nazanin" panose="00000400000000000000" pitchFamily="2" charset="-78"/>
              </a:rPr>
              <a:t>اطراف11.عضویت </a:t>
            </a:r>
            <a:r>
              <a:rPr lang="fa-IR" dirty="0">
                <a:solidFill>
                  <a:srgbClr val="002060"/>
                </a:solidFill>
                <a:cs typeface="B Nazanin" panose="00000400000000000000" pitchFamily="2" charset="-78"/>
              </a:rPr>
              <a:t>در </a:t>
            </a:r>
            <a:r>
              <a:rPr lang="fa-IR" dirty="0" smtClean="0">
                <a:solidFill>
                  <a:srgbClr val="002060"/>
                </a:solidFill>
                <a:cs typeface="B Nazanin" panose="00000400000000000000" pitchFamily="2" charset="-78"/>
              </a:rPr>
              <a:t>گروهها12.تجربه </a:t>
            </a:r>
            <a:r>
              <a:rPr lang="fa-IR" dirty="0">
                <a:solidFill>
                  <a:srgbClr val="002060"/>
                </a:solidFill>
                <a:cs typeface="B Nazanin" panose="00000400000000000000" pitchFamily="2" charset="-78"/>
              </a:rPr>
              <a:t>هایی که از اعمال قدرت و اقتدار ناشی می </a:t>
            </a:r>
            <a:r>
              <a:rPr lang="fa-IR" dirty="0" smtClean="0">
                <a:solidFill>
                  <a:srgbClr val="002060"/>
                </a:solidFill>
                <a:cs typeface="B Nazanin" panose="00000400000000000000" pitchFamily="2" charset="-78"/>
              </a:rPr>
              <a:t>شوند13.بیماریها </a:t>
            </a:r>
            <a:r>
              <a:rPr lang="fa-IR" dirty="0">
                <a:solidFill>
                  <a:srgbClr val="002060"/>
                </a:solidFill>
                <a:cs typeface="B Nazanin" panose="00000400000000000000" pitchFamily="2" charset="-78"/>
              </a:rPr>
              <a:t>، تصادفات و </a:t>
            </a:r>
            <a:r>
              <a:rPr lang="fa-IR" dirty="0" smtClean="0">
                <a:solidFill>
                  <a:srgbClr val="002060"/>
                </a:solidFill>
                <a:cs typeface="B Nazanin" panose="00000400000000000000" pitchFamily="2" charset="-78"/>
              </a:rPr>
              <a:t>پیشامدها14.تنبیهات </a:t>
            </a:r>
            <a:r>
              <a:rPr lang="fa-IR" dirty="0">
                <a:solidFill>
                  <a:srgbClr val="002060"/>
                </a:solidFill>
                <a:cs typeface="B Nazanin" panose="00000400000000000000" pitchFamily="2" charset="-78"/>
              </a:rPr>
              <a:t>و تشویق ها ، </a:t>
            </a:r>
            <a:r>
              <a:rPr lang="fa-IR" dirty="0" smtClean="0">
                <a:solidFill>
                  <a:srgbClr val="002060"/>
                </a:solidFill>
                <a:cs typeface="B Nazanin" panose="00000400000000000000" pitchFamily="2" charset="-78"/>
              </a:rPr>
              <a:t>15.خطاها </a:t>
            </a:r>
            <a:r>
              <a:rPr lang="fa-IR" dirty="0">
                <a:solidFill>
                  <a:srgbClr val="002060"/>
                </a:solidFill>
                <a:cs typeface="B Nazanin" panose="00000400000000000000" pitchFamily="2" charset="-78"/>
              </a:rPr>
              <a:t>و </a:t>
            </a:r>
            <a:r>
              <a:rPr lang="fa-IR" dirty="0" smtClean="0">
                <a:solidFill>
                  <a:srgbClr val="002060"/>
                </a:solidFill>
                <a:cs typeface="B Nazanin" panose="00000400000000000000" pitchFamily="2" charset="-78"/>
              </a:rPr>
              <a:t>جرایم16.امیدهاو </a:t>
            </a:r>
            <a:r>
              <a:rPr lang="fa-IR" dirty="0">
                <a:solidFill>
                  <a:srgbClr val="002060"/>
                </a:solidFill>
                <a:cs typeface="B Nazanin" panose="00000400000000000000" pitchFamily="2" charset="-78"/>
              </a:rPr>
              <a:t>آرزوها ، </a:t>
            </a:r>
            <a:r>
              <a:rPr lang="fa-IR" dirty="0" smtClean="0">
                <a:solidFill>
                  <a:srgbClr val="002060"/>
                </a:solidFill>
                <a:cs typeface="B Nazanin" panose="00000400000000000000" pitchFamily="2" charset="-78"/>
              </a:rPr>
              <a:t>دوستیها17.مطالعه </a:t>
            </a:r>
            <a:r>
              <a:rPr lang="fa-IR" dirty="0">
                <a:solidFill>
                  <a:srgbClr val="002060"/>
                </a:solidFill>
                <a:cs typeface="B Nazanin" panose="00000400000000000000" pitchFamily="2" charset="-78"/>
              </a:rPr>
              <a:t>روزنامه ها ، مجلات ، کتابها و </a:t>
            </a:r>
            <a:r>
              <a:rPr lang="fa-IR" dirty="0" smtClean="0">
                <a:solidFill>
                  <a:srgbClr val="002060"/>
                </a:solidFill>
                <a:cs typeface="B Nazanin" panose="00000400000000000000" pitchFamily="2" charset="-78"/>
              </a:rPr>
              <a:t>.................</a:t>
            </a:r>
            <a:br>
              <a:rPr lang="fa-IR" dirty="0" smtClean="0">
                <a:solidFill>
                  <a:srgbClr val="002060"/>
                </a:solidFill>
                <a:cs typeface="B Nazanin" panose="00000400000000000000" pitchFamily="2" charset="-78"/>
              </a:rPr>
            </a:br>
            <a:r>
              <a:rPr lang="fa-IR" dirty="0">
                <a:solidFill>
                  <a:srgbClr val="002060"/>
                </a:solidFill>
                <a:cs typeface="B Nazanin" panose="00000400000000000000" pitchFamily="2" charset="-78"/>
              </a:rPr>
              <a:t/>
            </a:r>
            <a:br>
              <a:rPr lang="fa-IR" dirty="0">
                <a:solidFill>
                  <a:srgbClr val="002060"/>
                </a:solidFill>
                <a:cs typeface="B Nazanin" panose="00000400000000000000" pitchFamily="2" charset="-78"/>
              </a:rPr>
            </a:br>
            <a:r>
              <a:rPr lang="fa-IR" dirty="0">
                <a:solidFill>
                  <a:srgbClr val="002060"/>
                </a:solidFill>
                <a:cs typeface="B Nazanin" panose="00000400000000000000" pitchFamily="2" charset="-78"/>
              </a:rPr>
              <a:t/>
            </a:r>
            <a:br>
              <a:rPr lang="fa-IR" dirty="0">
                <a:solidFill>
                  <a:srgbClr val="002060"/>
                </a:solidFill>
                <a:cs typeface="B Nazanin" panose="00000400000000000000" pitchFamily="2" charset="-78"/>
              </a:rPr>
            </a:br>
            <a:r>
              <a:rPr lang="fa-IR" dirty="0" smtClean="0">
                <a:cs typeface="B Nazanin" panose="00000400000000000000" pitchFamily="2" charset="-78"/>
              </a:rPr>
              <a:t/>
            </a:r>
            <a:br>
              <a:rPr lang="fa-IR" dirty="0" smtClean="0">
                <a:cs typeface="B Nazanin" panose="00000400000000000000" pitchFamily="2" charset="-78"/>
              </a:rPr>
            </a:br>
            <a:r>
              <a:rPr lang="fa-IR" dirty="0">
                <a:cs typeface="B Nazanin" panose="00000400000000000000" pitchFamily="2" charset="-78"/>
              </a:rPr>
              <a:t/>
            </a:r>
            <a:br>
              <a:rPr lang="fa-IR" dirty="0">
                <a:cs typeface="B Nazanin" panose="00000400000000000000" pitchFamily="2" charset="-78"/>
              </a:rPr>
            </a:br>
            <a:r>
              <a:rPr lang="fa-IR" dirty="0">
                <a:cs typeface="B Nazanin" panose="00000400000000000000" pitchFamily="2" charset="-78"/>
              </a:rPr>
              <a:t/>
            </a:r>
            <a:br>
              <a:rPr lang="fa-IR" dirty="0">
                <a:cs typeface="B Nazanin" panose="00000400000000000000" pitchFamily="2" charset="-78"/>
              </a:rPr>
            </a:br>
            <a:r>
              <a:rPr lang="fa-IR" dirty="0">
                <a:cs typeface="B Nazanin" panose="00000400000000000000" pitchFamily="2" charset="-78"/>
              </a:rPr>
              <a:t/>
            </a:r>
            <a:br>
              <a:rPr lang="fa-IR" dirty="0">
                <a:cs typeface="B Nazanin" panose="00000400000000000000" pitchFamily="2" charset="-78"/>
              </a:rPr>
            </a:br>
            <a:r>
              <a:rPr lang="fa-IR" dirty="0">
                <a:cs typeface="B Titr" panose="00000700000000000000" pitchFamily="2" charset="-78"/>
              </a:rPr>
              <a:t/>
            </a:r>
            <a:br>
              <a:rPr lang="fa-IR" dirty="0">
                <a:cs typeface="B Titr" panose="00000700000000000000" pitchFamily="2" charset="-78"/>
              </a:rPr>
            </a:br>
            <a:endParaRPr lang="fa-IR" dirty="0">
              <a:cs typeface="B Titr" panose="00000700000000000000" pitchFamily="2" charset="-78"/>
            </a:endParaRPr>
          </a:p>
        </p:txBody>
      </p:sp>
      <p:sp>
        <p:nvSpPr>
          <p:cNvPr id="3" name="Footer Placeholder 2"/>
          <p:cNvSpPr>
            <a:spLocks noGrp="1"/>
          </p:cNvSpPr>
          <p:nvPr>
            <p:ph type="ftr" sz="quarter" idx="11"/>
          </p:nvPr>
        </p:nvSpPr>
        <p:spPr/>
        <p:txBody>
          <a:bodyPr/>
          <a:lstStyle/>
          <a:p>
            <a:r>
              <a:rPr lang="en-US" smtClean="0"/>
              <a:t>www.modirkade.ir</a:t>
            </a:r>
            <a:endParaRPr lang="fa-IR"/>
          </a:p>
        </p:txBody>
      </p:sp>
    </p:spTree>
    <p:extLst>
      <p:ext uri="{BB962C8B-B14F-4D97-AF65-F5344CB8AC3E}">
        <p14:creationId xmlns:p14="http://schemas.microsoft.com/office/powerpoint/2010/main" xmlns="" val="38716151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8515" y="0"/>
            <a:ext cx="11703485" cy="6858000"/>
          </a:xfrm>
        </p:spPr>
        <p:txBody>
          <a:bodyPr>
            <a:normAutofit/>
          </a:bodyPr>
          <a:lstStyle/>
          <a:p>
            <a:pPr algn="r"/>
            <a:r>
              <a:rPr lang="fa-IR" dirty="0" smtClean="0">
                <a:cs typeface="B Titr" panose="00000700000000000000" pitchFamily="2" charset="-78"/>
              </a:rPr>
              <a:t>*تعریف </a:t>
            </a:r>
            <a:r>
              <a:rPr lang="fa-IR" dirty="0">
                <a:cs typeface="B Titr" panose="00000700000000000000" pitchFamily="2" charset="-78"/>
              </a:rPr>
              <a:t>آموزش و پرورش </a:t>
            </a:r>
            <a:br>
              <a:rPr lang="fa-IR" dirty="0">
                <a:cs typeface="B Titr" panose="00000700000000000000" pitchFamily="2" charset="-78"/>
              </a:rPr>
            </a:br>
            <a:r>
              <a:rPr lang="fa-IR" sz="2800" b="1" dirty="0" smtClean="0">
                <a:cs typeface="B Nazanin" panose="00000400000000000000" pitchFamily="2" charset="-78"/>
              </a:rPr>
              <a:t>از </a:t>
            </a:r>
            <a:r>
              <a:rPr lang="fa-IR" sz="2800" b="1" dirty="0">
                <a:cs typeface="B Nazanin" panose="00000400000000000000" pitchFamily="2" charset="-78"/>
              </a:rPr>
              <a:t>آموزش و پرورش تعاریف متعددی شده است . این تعاریف ناشی از پیچیدگی و چند وجهی بودن امر آموزش و پرورش </a:t>
            </a:r>
            <a:r>
              <a:rPr lang="fa-IR" sz="2800" b="1" dirty="0" smtClean="0">
                <a:cs typeface="B Nazanin" panose="00000400000000000000" pitchFamily="2" charset="-78"/>
              </a:rPr>
              <a:t>است.</a:t>
            </a:r>
            <a:r>
              <a:rPr lang="fa-IR" sz="2800" b="1" dirty="0">
                <a:cs typeface="B Nazanin" panose="00000400000000000000" pitchFamily="2" charset="-78"/>
              </a:rPr>
              <a:t/>
            </a:r>
            <a:br>
              <a:rPr lang="fa-IR" sz="2800" b="1" dirty="0">
                <a:cs typeface="B Nazanin" panose="00000400000000000000" pitchFamily="2" charset="-78"/>
              </a:rPr>
            </a:br>
            <a:r>
              <a:rPr lang="fa-IR" sz="2800" b="1" dirty="0" smtClean="0">
                <a:cs typeface="B Nazanin" panose="00000400000000000000" pitchFamily="2" charset="-78"/>
              </a:rPr>
              <a:t>جامعه </a:t>
            </a:r>
            <a:r>
              <a:rPr lang="fa-IR" sz="2800" b="1" dirty="0">
                <a:cs typeface="B Nazanin" panose="00000400000000000000" pitchFamily="2" charset="-78"/>
              </a:rPr>
              <a:t>شناسی ، آموزش و پرورش را غالبا به عنوان یک نهاد اجتماعی مورد مطالعه قرار می دهد </a:t>
            </a:r>
            <a:br>
              <a:rPr lang="fa-IR" sz="2800" b="1" dirty="0">
                <a:cs typeface="B Nazanin" panose="00000400000000000000" pitchFamily="2" charset="-78"/>
              </a:rPr>
            </a:br>
            <a:r>
              <a:rPr lang="fa-IR" sz="2800" b="1" dirty="0">
                <a:cs typeface="B Nazanin" panose="00000400000000000000" pitchFamily="2" charset="-78"/>
              </a:rPr>
              <a:t>امروزه آموزش و پرورش به عنوان یک فراگرد اجتماعی محسوب می </a:t>
            </a:r>
            <a:r>
              <a:rPr lang="fa-IR" sz="2800" b="1" dirty="0" smtClean="0">
                <a:cs typeface="B Nazanin" panose="00000400000000000000" pitchFamily="2" charset="-78"/>
              </a:rPr>
              <a:t>شود.</a:t>
            </a:r>
            <a:br>
              <a:rPr lang="fa-IR" sz="2800" b="1" dirty="0" smtClean="0">
                <a:cs typeface="B Nazanin" panose="00000400000000000000" pitchFamily="2" charset="-78"/>
              </a:rPr>
            </a:br>
            <a:r>
              <a:rPr lang="fa-IR" sz="2800" b="1" dirty="0" smtClean="0">
                <a:cs typeface="B Nazanin" panose="00000400000000000000" pitchFamily="2" charset="-78"/>
              </a:rPr>
              <a:t/>
            </a:r>
            <a:br>
              <a:rPr lang="fa-IR" sz="2800" b="1" dirty="0" smtClean="0">
                <a:cs typeface="B Nazanin" panose="00000400000000000000" pitchFamily="2" charset="-78"/>
              </a:rPr>
            </a:br>
            <a:r>
              <a:rPr lang="fa-IR" sz="2800" b="1" dirty="0" smtClean="0">
                <a:cs typeface="B Nazanin" panose="00000400000000000000" pitchFamily="2" charset="-78"/>
              </a:rPr>
              <a:t/>
            </a:r>
            <a:br>
              <a:rPr lang="fa-IR" sz="2800" b="1" dirty="0" smtClean="0">
                <a:cs typeface="B Nazanin" panose="00000400000000000000" pitchFamily="2" charset="-78"/>
              </a:rPr>
            </a:br>
            <a:r>
              <a:rPr lang="fa-IR" dirty="0">
                <a:cs typeface="B Titr" panose="00000700000000000000" pitchFamily="2" charset="-78"/>
              </a:rPr>
              <a:t/>
            </a:r>
            <a:br>
              <a:rPr lang="fa-IR" dirty="0">
                <a:cs typeface="B Titr" panose="00000700000000000000" pitchFamily="2" charset="-78"/>
              </a:rPr>
            </a:br>
            <a:endParaRPr lang="fa-IR" dirty="0">
              <a:cs typeface="B Titr" panose="00000700000000000000" pitchFamily="2" charset="-78"/>
            </a:endParaRPr>
          </a:p>
        </p:txBody>
      </p:sp>
      <p:sp>
        <p:nvSpPr>
          <p:cNvPr id="3" name="Footer Placeholder 2"/>
          <p:cNvSpPr>
            <a:spLocks noGrp="1"/>
          </p:cNvSpPr>
          <p:nvPr>
            <p:ph type="ftr" sz="quarter" idx="11"/>
          </p:nvPr>
        </p:nvSpPr>
        <p:spPr/>
        <p:txBody>
          <a:bodyPr/>
          <a:lstStyle/>
          <a:p>
            <a:r>
              <a:rPr lang="en-US" smtClean="0"/>
              <a:t>www.modirkade.ir</a:t>
            </a:r>
            <a:endParaRPr lang="fa-IR"/>
          </a:p>
        </p:txBody>
      </p:sp>
    </p:spTree>
    <p:extLst>
      <p:ext uri="{BB962C8B-B14F-4D97-AF65-F5344CB8AC3E}">
        <p14:creationId xmlns:p14="http://schemas.microsoft.com/office/powerpoint/2010/main" xmlns="" val="2682531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9008" y="350729"/>
            <a:ext cx="10496811" cy="6670110"/>
          </a:xfrm>
        </p:spPr>
        <p:txBody>
          <a:bodyPr>
            <a:noAutofit/>
          </a:bodyPr>
          <a:lstStyle/>
          <a:p>
            <a:pPr algn="ctr"/>
            <a:r>
              <a:rPr lang="fa-IR" sz="23900" b="1" dirty="0" smtClean="0">
                <a:solidFill>
                  <a:srgbClr val="FF0000"/>
                </a:solidFill>
                <a:latin typeface="IranNastaliq" panose="02020505000000020003" pitchFamily="18" charset="0"/>
                <a:cs typeface="IranNastaliq" panose="02020505000000020003" pitchFamily="18" charset="0"/>
              </a:rPr>
              <a:t>              پایان</a:t>
            </a:r>
            <a:endParaRPr lang="fa-IR" sz="23900" b="1" dirty="0">
              <a:solidFill>
                <a:srgbClr val="FF0000"/>
              </a:solidFill>
              <a:latin typeface="IranNastaliq" panose="02020505000000020003" pitchFamily="18" charset="0"/>
              <a:cs typeface="IranNastaliq" panose="02020505000000020003" pitchFamily="18" charset="0"/>
            </a:endParaRPr>
          </a:p>
        </p:txBody>
      </p:sp>
      <p:sp>
        <p:nvSpPr>
          <p:cNvPr id="3" name="TextBox 2"/>
          <p:cNvSpPr txBox="1"/>
          <p:nvPr/>
        </p:nvSpPr>
        <p:spPr>
          <a:xfrm>
            <a:off x="0" y="5380672"/>
            <a:ext cx="12192000" cy="1477328"/>
          </a:xfrm>
          <a:prstGeom prst="rect">
            <a:avLst/>
          </a:prstGeom>
          <a:solidFill>
            <a:srgbClr val="FFFF00"/>
          </a:solidFill>
        </p:spPr>
        <p:txBody>
          <a:bodyPr wrap="square" rtlCol="1">
            <a:spAutoFit/>
          </a:bodyPr>
          <a:lstStyle/>
          <a:p>
            <a:pPr algn="ctr"/>
            <a:r>
              <a:rPr lang="fa-IR" sz="2400" dirty="0" smtClean="0">
                <a:cs typeface="Titr" pitchFamily="2" charset="-78"/>
              </a:rPr>
              <a:t>دانلود جزوه و نمونه سوال و پاورپوینت و گزارش کارورزی از ابتدایی تا دانشگاه </a:t>
            </a:r>
            <a:br>
              <a:rPr lang="fa-IR" sz="2400" dirty="0" smtClean="0">
                <a:cs typeface="Titr" pitchFamily="2" charset="-78"/>
              </a:rPr>
            </a:br>
            <a:r>
              <a:rPr lang="fa-IR" sz="2400" dirty="0" smtClean="0">
                <a:cs typeface="Titr" pitchFamily="2" charset="-78"/>
              </a:rPr>
              <a:t>تمامی بصورت رایگان در سایت مدیرکده </a:t>
            </a:r>
            <a:br>
              <a:rPr lang="fa-IR" sz="2400" dirty="0" smtClean="0">
                <a:cs typeface="Titr" pitchFamily="2" charset="-78"/>
              </a:rPr>
            </a:br>
            <a:r>
              <a:rPr lang="en-US" sz="2400" dirty="0" smtClean="0">
                <a:cs typeface="Titr" pitchFamily="2" charset="-78"/>
                <a:hlinkClick r:id="rId2"/>
              </a:rPr>
              <a:t>www.modirkade.ir</a:t>
            </a:r>
            <a:endParaRPr lang="fa-IR" sz="2400" dirty="0" smtClean="0">
              <a:cs typeface="Titr" pitchFamily="2" charset="-78"/>
            </a:endParaRPr>
          </a:p>
          <a:p>
            <a:endParaRPr lang="fa-IR" dirty="0"/>
          </a:p>
        </p:txBody>
      </p:sp>
      <p:sp>
        <p:nvSpPr>
          <p:cNvPr id="4" name="Footer Placeholder 3"/>
          <p:cNvSpPr>
            <a:spLocks noGrp="1"/>
          </p:cNvSpPr>
          <p:nvPr>
            <p:ph type="ftr" sz="quarter" idx="11"/>
          </p:nvPr>
        </p:nvSpPr>
        <p:spPr/>
        <p:txBody>
          <a:bodyPr/>
          <a:lstStyle/>
          <a:p>
            <a:r>
              <a:rPr lang="en-US" smtClean="0"/>
              <a:t>www.modirkade.ir</a:t>
            </a:r>
            <a:endParaRPr lang="fa-IR"/>
          </a:p>
        </p:txBody>
      </p:sp>
    </p:spTree>
    <p:extLst>
      <p:ext uri="{BB962C8B-B14F-4D97-AF65-F5344CB8AC3E}">
        <p14:creationId xmlns:p14="http://schemas.microsoft.com/office/powerpoint/2010/main" xmlns="" val="27047941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5029" y="0"/>
            <a:ext cx="11055113" cy="6858000"/>
          </a:xfrm>
        </p:spPr>
        <p:txBody>
          <a:bodyPr>
            <a:normAutofit/>
          </a:bodyPr>
          <a:lstStyle/>
          <a:p>
            <a:pPr algn="r"/>
            <a:r>
              <a:rPr lang="fa-IR" dirty="0" smtClean="0">
                <a:cs typeface="B Titr" panose="00000700000000000000" pitchFamily="2" charset="-78"/>
              </a:rPr>
              <a:t>*</a:t>
            </a:r>
            <a:r>
              <a:rPr lang="fa-IR" dirty="0">
                <a:cs typeface="B Titr" panose="00000700000000000000" pitchFamily="2" charset="-78"/>
              </a:rPr>
              <a:t>شناسه مهارت</a:t>
            </a:r>
            <a:r>
              <a:rPr lang="fa-IR" dirty="0">
                <a:cs typeface="B Nazanin" panose="00000400000000000000" pitchFamily="2" charset="-78"/>
              </a:rPr>
              <a:t/>
            </a:r>
            <a:br>
              <a:rPr lang="fa-IR" dirty="0">
                <a:cs typeface="B Nazanin" panose="00000400000000000000" pitchFamily="2" charset="-78"/>
              </a:rPr>
            </a:br>
            <a:r>
              <a:rPr lang="fa-IR" dirty="0">
                <a:cs typeface="B Nazanin" panose="00000400000000000000" pitchFamily="2" charset="-78"/>
              </a:rPr>
              <a:t>اعضاء گروه: نیما جمشیدی </a:t>
            </a:r>
            <a:r>
              <a:rPr lang="fa-IR" dirty="0" smtClean="0">
                <a:cs typeface="B Nazanin" panose="00000400000000000000" pitchFamily="2" charset="-78"/>
              </a:rPr>
              <a:t>کمرودی-سامان میرزائی</a:t>
            </a:r>
            <a:r>
              <a:rPr lang="fa-IR" dirty="0">
                <a:cs typeface="B Nazanin" panose="00000400000000000000" pitchFamily="2" charset="-78"/>
              </a:rPr>
              <a:t/>
            </a:r>
            <a:br>
              <a:rPr lang="fa-IR" dirty="0">
                <a:cs typeface="B Nazanin" panose="00000400000000000000" pitchFamily="2" charset="-78"/>
              </a:rPr>
            </a:br>
            <a:r>
              <a:rPr lang="fa-IR" dirty="0">
                <a:cs typeface="B Nazanin" panose="00000400000000000000" pitchFamily="2" charset="-78"/>
              </a:rPr>
              <a:t> رشته:علوم تربیتی92</a:t>
            </a:r>
            <a:br>
              <a:rPr lang="fa-IR" dirty="0">
                <a:cs typeface="B Nazanin" panose="00000400000000000000" pitchFamily="2" charset="-78"/>
              </a:rPr>
            </a:br>
            <a:r>
              <a:rPr lang="fa-IR" dirty="0">
                <a:cs typeface="B Nazanin" panose="00000400000000000000" pitchFamily="2" charset="-78"/>
              </a:rPr>
              <a:t>گروه کلاسی:گروه201- </a:t>
            </a:r>
            <a:r>
              <a:rPr lang="fa-IR" dirty="0" smtClean="0">
                <a:cs typeface="B Nazanin" panose="00000400000000000000" pitchFamily="2" charset="-78"/>
              </a:rPr>
              <a:t>کلاس214</a:t>
            </a:r>
            <a:br>
              <a:rPr lang="fa-IR" dirty="0" smtClean="0">
                <a:cs typeface="B Nazanin" panose="00000400000000000000" pitchFamily="2" charset="-78"/>
              </a:rPr>
            </a:br>
            <a:r>
              <a:rPr lang="fa-IR" dirty="0" smtClean="0">
                <a:cs typeface="B Nazanin" panose="00000400000000000000" pitchFamily="2" charset="-78"/>
              </a:rPr>
              <a:t>درس:جامعه </a:t>
            </a:r>
            <a:r>
              <a:rPr lang="fa-IR" dirty="0">
                <a:cs typeface="B Nazanin" panose="00000400000000000000" pitchFamily="2" charset="-78"/>
              </a:rPr>
              <a:t>شناسی آموزش و پرورش – فصل </a:t>
            </a:r>
            <a:r>
              <a:rPr lang="fa-IR" dirty="0" smtClean="0">
                <a:cs typeface="B Nazanin" panose="00000400000000000000" pitchFamily="2" charset="-78"/>
              </a:rPr>
              <a:t>اول</a:t>
            </a:r>
            <a:br>
              <a:rPr lang="fa-IR" dirty="0" smtClean="0">
                <a:cs typeface="B Nazanin" panose="00000400000000000000" pitchFamily="2" charset="-78"/>
              </a:rPr>
            </a:br>
            <a:r>
              <a:rPr lang="fa-IR" dirty="0" smtClean="0">
                <a:cs typeface="B Nazanin" panose="00000400000000000000" pitchFamily="2" charset="-78"/>
              </a:rPr>
              <a:t>تالیف: </a:t>
            </a:r>
            <a:r>
              <a:rPr lang="fa-IR" dirty="0">
                <a:cs typeface="B Nazanin" panose="00000400000000000000" pitchFamily="2" charset="-78"/>
              </a:rPr>
              <a:t>علی علاقه </a:t>
            </a:r>
            <a:r>
              <a:rPr lang="fa-IR" dirty="0" smtClean="0">
                <a:cs typeface="B Nazanin" panose="00000400000000000000" pitchFamily="2" charset="-78"/>
              </a:rPr>
              <a:t>بند                                                                              استاد: آقای </a:t>
            </a:r>
            <a:r>
              <a:rPr lang="fa-IR" dirty="0">
                <a:cs typeface="B Nazanin" panose="00000400000000000000" pitchFamily="2" charset="-78"/>
              </a:rPr>
              <a:t>دکتر رضائیان</a:t>
            </a:r>
            <a:br>
              <a:rPr lang="fa-IR" dirty="0">
                <a:cs typeface="B Nazanin" panose="00000400000000000000" pitchFamily="2" charset="-78"/>
              </a:rPr>
            </a:br>
            <a:r>
              <a:rPr lang="fa-IR" dirty="0">
                <a:cs typeface="B Nazanin" panose="00000400000000000000" pitchFamily="2" charset="-78"/>
              </a:rPr>
              <a:t>سال:94-95</a:t>
            </a:r>
            <a:br>
              <a:rPr lang="fa-IR" dirty="0">
                <a:cs typeface="B Nazanin" panose="00000400000000000000" pitchFamily="2" charset="-78"/>
              </a:rPr>
            </a:br>
            <a:r>
              <a:rPr lang="fa-IR" dirty="0">
                <a:cs typeface="B Nazanin" panose="00000400000000000000" pitchFamily="2" charset="-78"/>
              </a:rPr>
              <a:t/>
            </a:r>
            <a:br>
              <a:rPr lang="fa-IR" dirty="0">
                <a:cs typeface="B Nazanin" panose="00000400000000000000" pitchFamily="2" charset="-78"/>
              </a:rPr>
            </a:br>
            <a:endParaRPr lang="fa-IR" dirty="0">
              <a:cs typeface="B Nazanin" panose="000004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rot="3199784">
            <a:off x="2169052" y="547140"/>
            <a:ext cx="1628458" cy="233846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TextBox 4"/>
          <p:cNvSpPr txBox="1"/>
          <p:nvPr/>
        </p:nvSpPr>
        <p:spPr>
          <a:xfrm>
            <a:off x="0" y="5380672"/>
            <a:ext cx="12192000" cy="1477328"/>
          </a:xfrm>
          <a:prstGeom prst="rect">
            <a:avLst/>
          </a:prstGeom>
          <a:solidFill>
            <a:srgbClr val="FFFF00"/>
          </a:solidFill>
        </p:spPr>
        <p:txBody>
          <a:bodyPr wrap="square" rtlCol="1">
            <a:spAutoFit/>
          </a:bodyPr>
          <a:lstStyle/>
          <a:p>
            <a:pPr algn="ctr"/>
            <a:r>
              <a:rPr lang="fa-IR" sz="2400" dirty="0" smtClean="0">
                <a:cs typeface="Titr" pitchFamily="2" charset="-78"/>
              </a:rPr>
              <a:t>دانلود جزوه و نمونه سوال و پاورپوینت و گزارش کارورزی از ابتدایی تا دانشگاه </a:t>
            </a:r>
            <a:br>
              <a:rPr lang="fa-IR" sz="2400" dirty="0" smtClean="0">
                <a:cs typeface="Titr" pitchFamily="2" charset="-78"/>
              </a:rPr>
            </a:br>
            <a:r>
              <a:rPr lang="fa-IR" sz="2400" dirty="0" smtClean="0">
                <a:cs typeface="Titr" pitchFamily="2" charset="-78"/>
              </a:rPr>
              <a:t>تمامی بصورت رایگان در سایت مدیرکده </a:t>
            </a:r>
            <a:br>
              <a:rPr lang="fa-IR" sz="2400" dirty="0" smtClean="0">
                <a:cs typeface="Titr" pitchFamily="2" charset="-78"/>
              </a:rPr>
            </a:br>
            <a:r>
              <a:rPr lang="en-US" sz="2400" dirty="0" smtClean="0">
                <a:cs typeface="Titr" pitchFamily="2" charset="-78"/>
                <a:hlinkClick r:id="rId3"/>
              </a:rPr>
              <a:t>www.modirkade.ir</a:t>
            </a:r>
            <a:endParaRPr lang="fa-IR" sz="2400" dirty="0" smtClean="0">
              <a:cs typeface="Titr" pitchFamily="2" charset="-78"/>
            </a:endParaRPr>
          </a:p>
          <a:p>
            <a:endParaRPr lang="fa-IR" dirty="0"/>
          </a:p>
        </p:txBody>
      </p:sp>
      <p:sp>
        <p:nvSpPr>
          <p:cNvPr id="6" name="Footer Placeholder 5"/>
          <p:cNvSpPr>
            <a:spLocks noGrp="1"/>
          </p:cNvSpPr>
          <p:nvPr>
            <p:ph type="ftr" sz="quarter" idx="11"/>
          </p:nvPr>
        </p:nvSpPr>
        <p:spPr/>
        <p:txBody>
          <a:bodyPr/>
          <a:lstStyle/>
          <a:p>
            <a:r>
              <a:rPr lang="en-US" smtClean="0"/>
              <a:t>www.modirkade.ir</a:t>
            </a:r>
            <a:endParaRPr lang="fa-IR"/>
          </a:p>
        </p:txBody>
      </p:sp>
    </p:spTree>
    <p:extLst>
      <p:ext uri="{BB962C8B-B14F-4D97-AF65-F5344CB8AC3E}">
        <p14:creationId xmlns:p14="http://schemas.microsoft.com/office/powerpoint/2010/main" xmlns="" val="40691979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03123" y="125260"/>
            <a:ext cx="10308921" cy="6976997"/>
          </a:xfrm>
        </p:spPr>
        <p:txBody>
          <a:bodyPr>
            <a:normAutofit fontScale="90000"/>
          </a:bodyPr>
          <a:lstStyle/>
          <a:p>
            <a:pPr algn="r"/>
            <a:r>
              <a:rPr lang="fa-IR" dirty="0">
                <a:cs typeface="B Nazanin" panose="00000400000000000000" pitchFamily="2" charset="-78"/>
              </a:rPr>
              <a:t>*پیشگفتار</a:t>
            </a:r>
            <a:br>
              <a:rPr lang="fa-IR" dirty="0">
                <a:cs typeface="B Nazanin" panose="00000400000000000000" pitchFamily="2" charset="-78"/>
              </a:rPr>
            </a:br>
            <a:r>
              <a:rPr lang="fa-IR" dirty="0">
                <a:cs typeface="B Nazanin" panose="00000400000000000000" pitchFamily="2" charset="-78"/>
              </a:rPr>
              <a:t>در برنامه ریزی آموزشی دانشگاه های ایران درس جامعه شناسی آموزش و پرورش اهمیت و اعتبار چندانی ندارد .</a:t>
            </a:r>
            <a:br>
              <a:rPr lang="fa-IR" dirty="0">
                <a:cs typeface="B Nazanin" panose="00000400000000000000" pitchFamily="2" charset="-78"/>
              </a:rPr>
            </a:br>
            <a:r>
              <a:rPr lang="fa-IR" dirty="0">
                <a:cs typeface="B Nazanin" panose="00000400000000000000" pitchFamily="2" charset="-78"/>
              </a:rPr>
              <a:t>این درس به عنوان 3 واحد در رشته علوم تربیتی تدریس می شود. </a:t>
            </a:r>
            <a:br>
              <a:rPr lang="fa-IR" dirty="0">
                <a:cs typeface="B Nazanin" panose="00000400000000000000" pitchFamily="2" charset="-78"/>
              </a:rPr>
            </a:br>
            <a:r>
              <a:rPr lang="fa-IR" dirty="0">
                <a:cs typeface="B Nazanin" panose="00000400000000000000" pitchFamily="2" charset="-78"/>
              </a:rPr>
              <a:t>بیش از یک قرن است که امیل دورکیم ضرورت مطالعه جامعه شناسی آموزش و پرورش رامطرح ساخته است.امروزه جامعه شناسی آموزش و پرورش یک شاخه تخصصی در رشته جامعه شناسی محسوب می شود.</a:t>
            </a:r>
            <a:br>
              <a:rPr lang="fa-IR" dirty="0">
                <a:cs typeface="B Nazanin" panose="00000400000000000000" pitchFamily="2" charset="-78"/>
              </a:rPr>
            </a:br>
            <a:r>
              <a:rPr lang="fa-IR" dirty="0">
                <a:cs typeface="B Nazanin" panose="00000400000000000000" pitchFamily="2" charset="-78"/>
              </a:rPr>
              <a:t>نیاز به مطالعات جامعه شناسی در آموزش وپرورش کشور ما به شدت محسوس است.</a:t>
            </a:r>
            <a:br>
              <a:rPr lang="fa-IR" dirty="0">
                <a:cs typeface="B Nazanin" panose="00000400000000000000" pitchFamily="2" charset="-78"/>
              </a:rPr>
            </a:br>
            <a:r>
              <a:rPr lang="fa-IR" dirty="0">
                <a:cs typeface="B Nazanin" panose="00000400000000000000" pitchFamily="2" charset="-78"/>
              </a:rPr>
              <a:t>در این راستا همکاری مشترک جامعه شناسان ومتخصصان آموزش وپرورش می تواند راه را برای پژوهشگران هموار سازد.</a:t>
            </a:r>
            <a:br>
              <a:rPr lang="fa-IR" dirty="0">
                <a:cs typeface="B Nazanin" panose="00000400000000000000" pitchFamily="2" charset="-78"/>
              </a:rPr>
            </a:br>
            <a:r>
              <a:rPr lang="fa-IR" dirty="0" smtClean="0">
                <a:cs typeface="B Nazanin" panose="00000400000000000000" pitchFamily="2" charset="-78"/>
              </a:rPr>
              <a:t/>
            </a:r>
            <a:br>
              <a:rPr lang="fa-IR" dirty="0" smtClean="0">
                <a:cs typeface="B Nazanin" panose="00000400000000000000" pitchFamily="2" charset="-78"/>
              </a:rPr>
            </a:br>
            <a:r>
              <a:rPr lang="fa-IR" dirty="0" smtClean="0">
                <a:cs typeface="B Nazanin" panose="00000400000000000000" pitchFamily="2" charset="-78"/>
              </a:rPr>
              <a:t/>
            </a:r>
            <a:br>
              <a:rPr lang="fa-IR" dirty="0" smtClean="0">
                <a:cs typeface="B Nazanin" panose="00000400000000000000" pitchFamily="2" charset="-78"/>
              </a:rPr>
            </a:br>
            <a:r>
              <a:rPr lang="fa-IR" dirty="0">
                <a:cs typeface="B Nazanin" panose="00000400000000000000" pitchFamily="2" charset="-78"/>
              </a:rPr>
              <a:t/>
            </a:r>
            <a:br>
              <a:rPr lang="fa-IR" dirty="0">
                <a:cs typeface="B Nazanin" panose="00000400000000000000" pitchFamily="2" charset="-78"/>
              </a:rPr>
            </a:br>
            <a:r>
              <a:rPr lang="fa-IR" dirty="0">
                <a:cs typeface="B Nazanin" panose="00000400000000000000" pitchFamily="2" charset="-78"/>
              </a:rPr>
              <a:t/>
            </a:r>
            <a:br>
              <a:rPr lang="fa-IR" dirty="0">
                <a:cs typeface="B Nazanin" panose="00000400000000000000" pitchFamily="2" charset="-78"/>
              </a:rPr>
            </a:br>
            <a:r>
              <a:rPr lang="fa-IR" dirty="0">
                <a:cs typeface="B Nazanin" panose="00000400000000000000" pitchFamily="2" charset="-78"/>
              </a:rPr>
              <a:t/>
            </a:r>
            <a:br>
              <a:rPr lang="fa-IR" dirty="0">
                <a:cs typeface="B Nazanin" panose="00000400000000000000" pitchFamily="2" charset="-78"/>
              </a:rPr>
            </a:br>
            <a:endParaRPr lang="fa-IR" dirty="0">
              <a:cs typeface="B Nazanin" panose="00000400000000000000" pitchFamily="2" charset="-78"/>
            </a:endParaRPr>
          </a:p>
        </p:txBody>
      </p:sp>
      <p:sp>
        <p:nvSpPr>
          <p:cNvPr id="3" name="Footer Placeholder 2"/>
          <p:cNvSpPr>
            <a:spLocks noGrp="1"/>
          </p:cNvSpPr>
          <p:nvPr>
            <p:ph type="ftr" sz="quarter" idx="11"/>
          </p:nvPr>
        </p:nvSpPr>
        <p:spPr/>
        <p:txBody>
          <a:bodyPr/>
          <a:lstStyle/>
          <a:p>
            <a:r>
              <a:rPr lang="en-US" smtClean="0"/>
              <a:t>www.modirkade.ir</a:t>
            </a:r>
            <a:endParaRPr lang="fa-IR"/>
          </a:p>
        </p:txBody>
      </p:sp>
    </p:spTree>
    <p:extLst>
      <p:ext uri="{BB962C8B-B14F-4D97-AF65-F5344CB8AC3E}">
        <p14:creationId xmlns:p14="http://schemas.microsoft.com/office/powerpoint/2010/main" xmlns="" val="1953407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cs typeface="B Titr" panose="00000700000000000000" pitchFamily="2" charset="-78"/>
              </a:rPr>
              <a:t>پیشگامان جامعه شناسی آموزش و پرورش درایران</a:t>
            </a:r>
          </a:p>
        </p:txBody>
      </p:sp>
      <p:sp>
        <p:nvSpPr>
          <p:cNvPr id="3" name="Content Placeholder 2"/>
          <p:cNvSpPr>
            <a:spLocks noGrp="1"/>
          </p:cNvSpPr>
          <p:nvPr>
            <p:ph idx="1"/>
          </p:nvPr>
        </p:nvSpPr>
        <p:spPr>
          <a:xfrm>
            <a:off x="2499271" y="1429062"/>
            <a:ext cx="8915400" cy="3777622"/>
          </a:xfrm>
        </p:spPr>
        <p:txBody>
          <a:bodyPr>
            <a:noAutofit/>
          </a:bodyPr>
          <a:lstStyle/>
          <a:p>
            <a:pPr marL="0" indent="0" algn="ctr">
              <a:buNone/>
            </a:pPr>
            <a:r>
              <a:rPr lang="fa-IR" sz="2400" b="1" dirty="0">
                <a:cs typeface="B Nazanin" panose="00000400000000000000" pitchFamily="2" charset="-78"/>
              </a:rPr>
              <a:t>استاد دکتر غلامحسین صدیقی</a:t>
            </a:r>
          </a:p>
          <a:p>
            <a:pPr marL="0" indent="0" algn="ctr">
              <a:buNone/>
            </a:pPr>
            <a:r>
              <a:rPr lang="fa-IR" sz="2400" b="1" dirty="0">
                <a:cs typeface="B Nazanin" panose="00000400000000000000" pitchFamily="2" charset="-78"/>
              </a:rPr>
              <a:t>دکتر عیسی مهدوی</a:t>
            </a:r>
          </a:p>
          <a:p>
            <a:pPr marL="0" indent="0" algn="ctr">
              <a:buNone/>
            </a:pPr>
            <a:r>
              <a:rPr lang="fa-IR" sz="2400" b="1" dirty="0">
                <a:cs typeface="B Nazanin" panose="00000400000000000000" pitchFamily="2" charset="-78"/>
              </a:rPr>
              <a:t> دکتر غلام عباس توسلی</a:t>
            </a:r>
          </a:p>
          <a:p>
            <a:pPr marL="0" indent="0" algn="ctr">
              <a:buNone/>
            </a:pPr>
            <a:r>
              <a:rPr lang="fa-IR" sz="2400" b="1" dirty="0" smtClean="0">
                <a:cs typeface="B Nazanin" panose="00000400000000000000" pitchFamily="2" charset="-78"/>
              </a:rPr>
              <a:t>دکتر </a:t>
            </a:r>
            <a:r>
              <a:rPr lang="fa-IR" sz="2400" b="1" dirty="0">
                <a:cs typeface="B Nazanin" panose="00000400000000000000" pitchFamily="2" charset="-78"/>
              </a:rPr>
              <a:t>شاپور </a:t>
            </a:r>
            <a:r>
              <a:rPr lang="fa-IR" sz="2400" b="1" dirty="0" smtClean="0">
                <a:cs typeface="B Nazanin" panose="00000400000000000000" pitchFamily="2" charset="-78"/>
              </a:rPr>
              <a:t>راسخ</a:t>
            </a:r>
          </a:p>
          <a:p>
            <a:pPr marL="0" indent="0" algn="ctr">
              <a:buNone/>
            </a:pPr>
            <a:r>
              <a:rPr lang="fa-IR" sz="2400" b="1" dirty="0">
                <a:cs typeface="B Nazanin" panose="00000400000000000000" pitchFamily="2" charset="-78"/>
              </a:rPr>
              <a:t>استاد دکتر امیرحسین آریانپور</a:t>
            </a:r>
            <a:br>
              <a:rPr lang="fa-IR" sz="2400" b="1" dirty="0">
                <a:cs typeface="B Nazanin" panose="00000400000000000000" pitchFamily="2" charset="-78"/>
              </a:rPr>
            </a:br>
            <a:r>
              <a:rPr lang="fa-IR" sz="2400" b="1" dirty="0">
                <a:cs typeface="B Nazanin" panose="00000400000000000000" pitchFamily="2" charset="-78"/>
              </a:rPr>
              <a:t> دکتر منوچهر افضل</a:t>
            </a:r>
            <a:br>
              <a:rPr lang="fa-IR" sz="2400" b="1" dirty="0">
                <a:cs typeface="B Nazanin" panose="00000400000000000000" pitchFamily="2" charset="-78"/>
              </a:rPr>
            </a:br>
            <a:r>
              <a:rPr lang="fa-IR" sz="2400" b="1" dirty="0">
                <a:cs typeface="B Nazanin" panose="00000400000000000000" pitchFamily="2" charset="-78"/>
              </a:rPr>
              <a:t> دکتر علی محمد کاردان</a:t>
            </a:r>
            <a:br>
              <a:rPr lang="fa-IR" sz="2400" b="1" dirty="0">
                <a:cs typeface="B Nazanin" panose="00000400000000000000" pitchFamily="2" charset="-78"/>
              </a:rPr>
            </a:br>
            <a:r>
              <a:rPr lang="fa-IR" sz="2400" b="1" dirty="0">
                <a:cs typeface="B Nazanin" panose="00000400000000000000" pitchFamily="2" charset="-78"/>
              </a:rPr>
              <a:t> دکتر احسان نراقی</a:t>
            </a:r>
          </a:p>
          <a:p>
            <a:pPr marL="0" indent="0" algn="ctr">
              <a:buNone/>
            </a:pPr>
            <a:endParaRPr lang="fa-IR" sz="2400" b="1" dirty="0">
              <a:cs typeface="B Nazanin" panose="00000400000000000000" pitchFamily="2" charset="-78"/>
            </a:endParaRPr>
          </a:p>
          <a:p>
            <a:pPr algn="ctr"/>
            <a:endParaRPr lang="fa-IR" sz="2400" b="1" dirty="0">
              <a:cs typeface="B Nazanin" panose="00000400000000000000" pitchFamily="2" charset="-78"/>
            </a:endParaRPr>
          </a:p>
        </p:txBody>
      </p:sp>
      <p:sp>
        <p:nvSpPr>
          <p:cNvPr id="4" name="TextBox 3"/>
          <p:cNvSpPr txBox="1"/>
          <p:nvPr/>
        </p:nvSpPr>
        <p:spPr>
          <a:xfrm>
            <a:off x="0" y="5380672"/>
            <a:ext cx="12192000" cy="1477328"/>
          </a:xfrm>
          <a:prstGeom prst="rect">
            <a:avLst/>
          </a:prstGeom>
          <a:solidFill>
            <a:srgbClr val="FFFF00"/>
          </a:solidFill>
        </p:spPr>
        <p:txBody>
          <a:bodyPr wrap="square" rtlCol="1">
            <a:spAutoFit/>
          </a:bodyPr>
          <a:lstStyle/>
          <a:p>
            <a:pPr algn="ctr"/>
            <a:r>
              <a:rPr lang="fa-IR" sz="2400" dirty="0" smtClean="0">
                <a:cs typeface="Titr" pitchFamily="2" charset="-78"/>
              </a:rPr>
              <a:t>دانلود جزوه و نمونه سوال و پاورپوینت و گزارش کارورزی از ابتدایی تا دانشگاه </a:t>
            </a:r>
            <a:br>
              <a:rPr lang="fa-IR" sz="2400" dirty="0" smtClean="0">
                <a:cs typeface="Titr" pitchFamily="2" charset="-78"/>
              </a:rPr>
            </a:br>
            <a:r>
              <a:rPr lang="fa-IR" sz="2400" dirty="0" smtClean="0">
                <a:cs typeface="Titr" pitchFamily="2" charset="-78"/>
              </a:rPr>
              <a:t>تمامی بصورت رایگان در سایت مدیرکده </a:t>
            </a:r>
            <a:br>
              <a:rPr lang="fa-IR" sz="2400" dirty="0" smtClean="0">
                <a:cs typeface="Titr" pitchFamily="2" charset="-78"/>
              </a:rPr>
            </a:br>
            <a:r>
              <a:rPr lang="en-US" sz="2400" dirty="0" smtClean="0">
                <a:cs typeface="Titr" pitchFamily="2" charset="-78"/>
                <a:hlinkClick r:id="rId2"/>
              </a:rPr>
              <a:t>www.modirkade.ir</a:t>
            </a:r>
            <a:endParaRPr lang="fa-IR" sz="2400" dirty="0" smtClean="0">
              <a:cs typeface="Titr" pitchFamily="2" charset="-78"/>
            </a:endParaRPr>
          </a:p>
          <a:p>
            <a:endParaRPr lang="fa-IR" dirty="0"/>
          </a:p>
        </p:txBody>
      </p:sp>
      <p:sp>
        <p:nvSpPr>
          <p:cNvPr id="5" name="Footer Placeholder 4"/>
          <p:cNvSpPr>
            <a:spLocks noGrp="1"/>
          </p:cNvSpPr>
          <p:nvPr>
            <p:ph type="ftr" sz="quarter" idx="11"/>
          </p:nvPr>
        </p:nvSpPr>
        <p:spPr/>
        <p:txBody>
          <a:bodyPr/>
          <a:lstStyle/>
          <a:p>
            <a:r>
              <a:rPr lang="en-US" smtClean="0"/>
              <a:t>www.modirkade.ir</a:t>
            </a:r>
            <a:endParaRPr lang="fa-IR"/>
          </a:p>
        </p:txBody>
      </p:sp>
    </p:spTree>
    <p:extLst>
      <p:ext uri="{BB962C8B-B14F-4D97-AF65-F5344CB8AC3E}">
        <p14:creationId xmlns:p14="http://schemas.microsoft.com/office/powerpoint/2010/main" xmlns="" val="28103152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27207" y="0"/>
            <a:ext cx="8915400" cy="6609567"/>
          </a:xfrm>
        </p:spPr>
        <p:txBody>
          <a:bodyPr>
            <a:normAutofit lnSpcReduction="10000"/>
          </a:bodyPr>
          <a:lstStyle/>
          <a:p>
            <a:pPr marL="0" indent="0">
              <a:buNone/>
            </a:pPr>
            <a:r>
              <a:rPr lang="fa-IR" sz="3600" b="1" dirty="0" smtClean="0">
                <a:cs typeface="B Titr" panose="00000700000000000000" pitchFamily="2" charset="-78"/>
              </a:rPr>
              <a:t>مقدمه </a:t>
            </a:r>
            <a:endParaRPr lang="fa-IR" sz="3600" b="1" dirty="0">
              <a:cs typeface="B Titr" panose="00000700000000000000" pitchFamily="2" charset="-78"/>
            </a:endParaRPr>
          </a:p>
          <a:p>
            <a:endParaRPr lang="fa-IR" sz="2400" b="1" dirty="0">
              <a:cs typeface="B Nazanin" panose="00000400000000000000" pitchFamily="2" charset="-78"/>
            </a:endParaRPr>
          </a:p>
          <a:p>
            <a:pPr marL="0" indent="0">
              <a:buNone/>
            </a:pPr>
            <a:r>
              <a:rPr lang="fa-IR" sz="2400" b="1" dirty="0">
                <a:cs typeface="B Nazanin" panose="00000400000000000000" pitchFamily="2" charset="-78"/>
              </a:rPr>
              <a:t>آموزش و پرورش فراگردی از گهواره تا گور است.</a:t>
            </a:r>
          </a:p>
          <a:p>
            <a:endParaRPr lang="fa-IR" sz="2400" b="1" dirty="0">
              <a:cs typeface="B Nazanin" panose="00000400000000000000" pitchFamily="2" charset="-78"/>
            </a:endParaRPr>
          </a:p>
          <a:p>
            <a:pPr marL="0" indent="0">
              <a:buNone/>
            </a:pPr>
            <a:r>
              <a:rPr lang="fa-IR" sz="2400" b="1" dirty="0">
                <a:cs typeface="B Nazanin" panose="00000400000000000000" pitchFamily="2" charset="-78"/>
              </a:rPr>
              <a:t>آموزش و پروش یک پدیده ی اجتماعی است.</a:t>
            </a:r>
          </a:p>
          <a:p>
            <a:endParaRPr lang="fa-IR" sz="2400" b="1" dirty="0">
              <a:cs typeface="B Nazanin" panose="00000400000000000000" pitchFamily="2" charset="-78"/>
            </a:endParaRPr>
          </a:p>
          <a:p>
            <a:pPr marL="0" indent="0">
              <a:buNone/>
            </a:pPr>
            <a:r>
              <a:rPr lang="fa-IR" sz="2400" b="1" dirty="0">
                <a:cs typeface="B Nazanin" panose="00000400000000000000" pitchFamily="2" charset="-78"/>
              </a:rPr>
              <a:t>آموزش و پرورش مورد مطالعه جامعه شناسی است</a:t>
            </a:r>
            <a:r>
              <a:rPr lang="fa-IR" sz="2400" b="1" dirty="0" smtClean="0">
                <a:cs typeface="B Nazanin" panose="00000400000000000000" pitchFamily="2" charset="-78"/>
              </a:rPr>
              <a:t>.</a:t>
            </a:r>
          </a:p>
          <a:p>
            <a:pPr marL="0" indent="0">
              <a:buNone/>
            </a:pPr>
            <a:r>
              <a:rPr lang="fa-IR" sz="2400" b="1" dirty="0">
                <a:cs typeface="B Nazanin" panose="00000400000000000000" pitchFamily="2" charset="-78"/>
              </a:rPr>
              <a:t>جامعه شناسی به زبان ساده ،</a:t>
            </a:r>
            <a:r>
              <a:rPr lang="fa-IR" sz="2400" b="1" dirty="0">
                <a:solidFill>
                  <a:srgbClr val="FF0000"/>
                </a:solidFill>
                <a:cs typeface="B Nazanin" panose="00000400000000000000" pitchFamily="2" charset="-78"/>
              </a:rPr>
              <a:t>مطالعه پدیده های اجتماعی </a:t>
            </a:r>
            <a:r>
              <a:rPr lang="fa-IR" sz="2400" b="1" dirty="0" smtClean="0">
                <a:cs typeface="B Nazanin" panose="00000400000000000000" pitchFamily="2" charset="-78"/>
              </a:rPr>
              <a:t>است.</a:t>
            </a:r>
            <a:endParaRPr lang="fa-IR" sz="2400" b="1" dirty="0">
              <a:cs typeface="B Nazanin" panose="00000400000000000000" pitchFamily="2" charset="-78"/>
            </a:endParaRPr>
          </a:p>
          <a:p>
            <a:pPr marL="0" indent="0">
              <a:buNone/>
            </a:pPr>
            <a:r>
              <a:rPr lang="fa-IR" sz="2400" b="1" dirty="0">
                <a:cs typeface="B Nazanin" panose="00000400000000000000" pitchFamily="2" charset="-78"/>
              </a:rPr>
              <a:t>علاوه بر جامعه شناسی،رشته های دیگر علوم اجتماعی و رفتاری نیز با زندگی گروهی و اجتماعی انسان سروکار </a:t>
            </a:r>
            <a:r>
              <a:rPr lang="fa-IR" sz="2400" b="1" dirty="0" smtClean="0">
                <a:cs typeface="B Nazanin" panose="00000400000000000000" pitchFamily="2" charset="-78"/>
              </a:rPr>
              <a:t>دارند</a:t>
            </a:r>
          </a:p>
          <a:p>
            <a:pPr marL="0" indent="0">
              <a:buNone/>
            </a:pPr>
            <a:r>
              <a:rPr lang="fa-IR" sz="2400" b="1" dirty="0">
                <a:cs typeface="B Nazanin" panose="00000400000000000000" pitchFamily="2" charset="-78"/>
              </a:rPr>
              <a:t>فهم درست تر و سنجیده تر رفتار انسان در موقعیت های اجتماعی مستلزم استفاده از رویکردهای میان رشته ای یا چند رشته ای </a:t>
            </a:r>
            <a:r>
              <a:rPr lang="fa-IR" sz="2400" b="1" dirty="0" smtClean="0">
                <a:cs typeface="B Nazanin" panose="00000400000000000000" pitchFamily="2" charset="-78"/>
              </a:rPr>
              <a:t>است.</a:t>
            </a:r>
            <a:endParaRPr lang="fa-IR" sz="2400" b="1" dirty="0">
              <a:solidFill>
                <a:srgbClr val="FF0000"/>
              </a:solidFill>
              <a:cs typeface="B Nazanin" panose="00000400000000000000" pitchFamily="2" charset="-78"/>
            </a:endParaRPr>
          </a:p>
          <a:p>
            <a:pPr marL="0" indent="0" algn="l">
              <a:buNone/>
            </a:pPr>
            <a:r>
              <a:rPr lang="en-US" sz="2400" b="1" dirty="0" smtClean="0">
                <a:solidFill>
                  <a:srgbClr val="FF0000"/>
                </a:solidFill>
                <a:cs typeface="B Nazanin" panose="00000400000000000000" pitchFamily="2" charset="-78"/>
              </a:rPr>
              <a:t> =Interdisciplinary </a:t>
            </a:r>
            <a:r>
              <a:rPr lang="fa-IR" sz="2400" b="1" dirty="0">
                <a:solidFill>
                  <a:srgbClr val="FF0000"/>
                </a:solidFill>
                <a:cs typeface="B Nazanin" panose="00000400000000000000" pitchFamily="2" charset="-78"/>
              </a:rPr>
              <a:t>میان رشته ای</a:t>
            </a:r>
          </a:p>
          <a:p>
            <a:pPr marL="0" indent="0" algn="l">
              <a:buNone/>
            </a:pPr>
            <a:r>
              <a:rPr lang="en-US" sz="2400" b="1" dirty="0" smtClean="0">
                <a:solidFill>
                  <a:srgbClr val="FF0000"/>
                </a:solidFill>
                <a:cs typeface="B Nazanin" panose="00000400000000000000" pitchFamily="2" charset="-78"/>
              </a:rPr>
              <a:t>Multi-disciplinary </a:t>
            </a:r>
            <a:r>
              <a:rPr lang="fa-IR" sz="2400" b="1" dirty="0" smtClean="0">
                <a:solidFill>
                  <a:srgbClr val="FF0000"/>
                </a:solidFill>
                <a:cs typeface="B Nazanin" panose="00000400000000000000" pitchFamily="2" charset="-78"/>
              </a:rPr>
              <a:t>=چند </a:t>
            </a:r>
            <a:r>
              <a:rPr lang="fa-IR" sz="2400" b="1" dirty="0">
                <a:solidFill>
                  <a:srgbClr val="FF0000"/>
                </a:solidFill>
                <a:cs typeface="B Nazanin" panose="00000400000000000000" pitchFamily="2" charset="-78"/>
              </a:rPr>
              <a:t>رشته ای</a:t>
            </a:r>
          </a:p>
          <a:p>
            <a:pPr marL="0" indent="0">
              <a:buNone/>
            </a:pPr>
            <a:endParaRPr lang="fa-IR" sz="2400" b="1" dirty="0">
              <a:cs typeface="B Nazanin" panose="00000400000000000000" pitchFamily="2" charset="-78"/>
            </a:endParaRPr>
          </a:p>
          <a:p>
            <a:pPr marL="0" indent="0">
              <a:buNone/>
            </a:pPr>
            <a:endParaRPr lang="fa-IR" sz="2400" b="1" dirty="0">
              <a:cs typeface="B Nazanin" panose="00000400000000000000" pitchFamily="2" charset="-78"/>
            </a:endParaRPr>
          </a:p>
        </p:txBody>
      </p:sp>
      <p:sp>
        <p:nvSpPr>
          <p:cNvPr id="4" name="Footer Placeholder 3"/>
          <p:cNvSpPr>
            <a:spLocks noGrp="1"/>
          </p:cNvSpPr>
          <p:nvPr>
            <p:ph type="ftr" sz="quarter" idx="11"/>
          </p:nvPr>
        </p:nvSpPr>
        <p:spPr/>
        <p:txBody>
          <a:bodyPr/>
          <a:lstStyle/>
          <a:p>
            <a:r>
              <a:rPr lang="en-US" smtClean="0"/>
              <a:t>www.modirkade.ir</a:t>
            </a:r>
            <a:endParaRPr lang="fa-IR"/>
          </a:p>
        </p:txBody>
      </p:sp>
    </p:spTree>
    <p:extLst>
      <p:ext uri="{BB962C8B-B14F-4D97-AF65-F5344CB8AC3E}">
        <p14:creationId xmlns:p14="http://schemas.microsoft.com/office/powerpoint/2010/main" xmlns="" val="4774680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8099" y="0"/>
            <a:ext cx="11903901" cy="6858000"/>
          </a:xfrm>
        </p:spPr>
        <p:txBody>
          <a:bodyPr>
            <a:normAutofit fontScale="90000"/>
          </a:bodyPr>
          <a:lstStyle/>
          <a:p>
            <a:pPr algn="r"/>
            <a:r>
              <a:rPr lang="fa-IR" sz="3200" dirty="0" smtClean="0">
                <a:cs typeface="B Nazanin" panose="00000400000000000000" pitchFamily="2" charset="-78"/>
              </a:rPr>
              <a:t>استمرار </a:t>
            </a:r>
            <a:r>
              <a:rPr lang="fa-IR" sz="3200" dirty="0">
                <a:cs typeface="B Nazanin" panose="00000400000000000000" pitchFamily="2" charset="-78"/>
              </a:rPr>
              <a:t>و بقاي هر جامعه اي وابسته به آن است كه مجموعه باورها ، </a:t>
            </a:r>
            <a:r>
              <a:rPr lang="fa-IR" sz="3200" dirty="0" smtClean="0">
                <a:cs typeface="B Nazanin" panose="00000400000000000000" pitchFamily="2" charset="-78"/>
              </a:rPr>
              <a:t>ارزشها،رفتارهاوگرايش </a:t>
            </a:r>
            <a:r>
              <a:rPr lang="fa-IR" sz="3200" dirty="0">
                <a:cs typeface="B Nazanin" panose="00000400000000000000" pitchFamily="2" charset="-78"/>
              </a:rPr>
              <a:t>ها و ... به نسل هاي جديد منتقل </a:t>
            </a:r>
            <a:r>
              <a:rPr lang="fa-IR" sz="3200" dirty="0" smtClean="0">
                <a:cs typeface="B Nazanin" panose="00000400000000000000" pitchFamily="2" charset="-78"/>
              </a:rPr>
              <a:t>شود؛آموزش </a:t>
            </a:r>
            <a:r>
              <a:rPr lang="fa-IR" sz="3200" dirty="0">
                <a:cs typeface="B Nazanin" panose="00000400000000000000" pitchFamily="2" charset="-78"/>
              </a:rPr>
              <a:t>و پرورش به معناي اعم مترادف جامعه پذيري </a:t>
            </a:r>
            <a:r>
              <a:rPr lang="fa-IR" sz="3200" dirty="0" smtClean="0">
                <a:cs typeface="B Nazanin" panose="00000400000000000000" pitchFamily="2" charset="-78"/>
              </a:rPr>
              <a:t>است. نظام </a:t>
            </a:r>
            <a:r>
              <a:rPr lang="fa-IR" sz="3200" dirty="0">
                <a:cs typeface="B Nazanin" panose="00000400000000000000" pitchFamily="2" charset="-78"/>
              </a:rPr>
              <a:t>آموزش و پرورش پديدة اجتماعي عام است كه در تمام جوامع امروز يافت مي شود . </a:t>
            </a:r>
            <a:br>
              <a:rPr lang="fa-IR" sz="3200" dirty="0">
                <a:cs typeface="B Nazanin" panose="00000400000000000000" pitchFamily="2" charset="-78"/>
              </a:rPr>
            </a:br>
            <a:r>
              <a:rPr lang="fa-IR" sz="3200" dirty="0">
                <a:cs typeface="B Nazanin" panose="00000400000000000000" pitchFamily="2" charset="-78"/>
              </a:rPr>
              <a:t>*</a:t>
            </a:r>
            <a:r>
              <a:rPr lang="fa-IR" sz="3200" dirty="0" smtClean="0">
                <a:cs typeface="B Titr" panose="00000700000000000000" pitchFamily="2" charset="-78"/>
              </a:rPr>
              <a:t>آموزش </a:t>
            </a:r>
            <a:r>
              <a:rPr lang="fa-IR" sz="3200" dirty="0">
                <a:cs typeface="B Titr" panose="00000700000000000000" pitchFamily="2" charset="-78"/>
              </a:rPr>
              <a:t>و پرورش در </a:t>
            </a:r>
            <a:r>
              <a:rPr lang="fa-IR" sz="3200" dirty="0" smtClean="0">
                <a:cs typeface="B Titr" panose="00000700000000000000" pitchFamily="2" charset="-78"/>
              </a:rPr>
              <a:t>جامعه </a:t>
            </a:r>
            <a:r>
              <a:rPr lang="fa-IR" sz="3200" dirty="0">
                <a:cs typeface="B Titr" panose="00000700000000000000" pitchFamily="2" charset="-78"/>
              </a:rPr>
              <a:t>ابتدايي </a:t>
            </a:r>
            <a:r>
              <a:rPr lang="fa-IR" sz="3200" dirty="0">
                <a:cs typeface="B Nazanin" panose="00000400000000000000" pitchFamily="2" charset="-78"/>
              </a:rPr>
              <a:t/>
            </a:r>
            <a:br>
              <a:rPr lang="fa-IR" sz="3200" dirty="0">
                <a:cs typeface="B Nazanin" panose="00000400000000000000" pitchFamily="2" charset="-78"/>
              </a:rPr>
            </a:br>
            <a:r>
              <a:rPr lang="fa-IR" sz="3200" dirty="0" smtClean="0">
                <a:cs typeface="B Nazanin" panose="00000400000000000000" pitchFamily="2" charset="-78"/>
              </a:rPr>
              <a:t/>
            </a:r>
            <a:br>
              <a:rPr lang="fa-IR" sz="3200" dirty="0" smtClean="0">
                <a:cs typeface="B Nazanin" panose="00000400000000000000" pitchFamily="2" charset="-78"/>
              </a:rPr>
            </a:br>
            <a:r>
              <a:rPr lang="fa-IR" sz="3200" dirty="0" smtClean="0">
                <a:cs typeface="B Nazanin" panose="00000400000000000000" pitchFamily="2" charset="-78"/>
              </a:rPr>
              <a:t>در </a:t>
            </a:r>
            <a:r>
              <a:rPr lang="fa-IR" sz="3200" dirty="0">
                <a:cs typeface="B Nazanin" panose="00000400000000000000" pitchFamily="2" charset="-78"/>
              </a:rPr>
              <a:t>اين جوامع آموزش و پرورش هدف و منظور آگاهانه اي نداشت . </a:t>
            </a:r>
            <a:br>
              <a:rPr lang="fa-IR" sz="3200" dirty="0">
                <a:cs typeface="B Nazanin" panose="00000400000000000000" pitchFamily="2" charset="-78"/>
              </a:rPr>
            </a:br>
            <a:r>
              <a:rPr lang="fa-IR" sz="3200" dirty="0" smtClean="0">
                <a:cs typeface="B Nazanin" panose="00000400000000000000" pitchFamily="2" charset="-78"/>
              </a:rPr>
              <a:t>پيچيدگي </a:t>
            </a:r>
            <a:r>
              <a:rPr lang="fa-IR" sz="3200" dirty="0">
                <a:cs typeface="B Nazanin" panose="00000400000000000000" pitchFamily="2" charset="-78"/>
              </a:rPr>
              <a:t>روزافزون زندگي موجب تنوع و كثرت تقسيم كار اجتماعي </a:t>
            </a:r>
            <a:r>
              <a:rPr lang="fa-IR" sz="3200" dirty="0" smtClean="0">
                <a:cs typeface="B Nazanin" panose="00000400000000000000" pitchFamily="2" charset="-78"/>
              </a:rPr>
              <a:t>گرديد</a:t>
            </a:r>
            <a:r>
              <a:rPr lang="fa-IR" sz="3200" dirty="0">
                <a:cs typeface="B Nazanin" panose="00000400000000000000" pitchFamily="2" charset="-78"/>
              </a:rPr>
              <a:t/>
            </a:r>
            <a:br>
              <a:rPr lang="fa-IR" sz="3200" dirty="0">
                <a:cs typeface="B Nazanin" panose="00000400000000000000" pitchFamily="2" charset="-78"/>
              </a:rPr>
            </a:br>
            <a:r>
              <a:rPr lang="fa-IR" sz="3200" dirty="0" smtClean="0">
                <a:cs typeface="B Nazanin" panose="00000400000000000000" pitchFamily="2" charset="-78"/>
              </a:rPr>
              <a:t>*</a:t>
            </a:r>
            <a:r>
              <a:rPr lang="fa-IR" sz="3200" dirty="0" smtClean="0">
                <a:cs typeface="B Titr" panose="00000700000000000000" pitchFamily="2" charset="-78"/>
              </a:rPr>
              <a:t>تقدم </a:t>
            </a:r>
            <a:r>
              <a:rPr lang="fa-IR" sz="3200" dirty="0">
                <a:cs typeface="B Titr" panose="00000700000000000000" pitchFamily="2" charset="-78"/>
              </a:rPr>
              <a:t>آموزش و پرورش رسمي بر مدرسه </a:t>
            </a:r>
            <a:r>
              <a:rPr lang="fa-IR" sz="3200" dirty="0">
                <a:cs typeface="B Nazanin" panose="00000400000000000000" pitchFamily="2" charset="-78"/>
              </a:rPr>
              <a:t/>
            </a:r>
            <a:br>
              <a:rPr lang="fa-IR" sz="3200" dirty="0">
                <a:cs typeface="B Nazanin" panose="00000400000000000000" pitchFamily="2" charset="-78"/>
              </a:rPr>
            </a:br>
            <a:r>
              <a:rPr lang="fa-IR" sz="3200" dirty="0" smtClean="0">
                <a:cs typeface="B Nazanin" panose="00000400000000000000" pitchFamily="2" charset="-78"/>
              </a:rPr>
              <a:t/>
            </a:r>
            <a:br>
              <a:rPr lang="fa-IR" sz="3200" dirty="0" smtClean="0">
                <a:cs typeface="B Nazanin" panose="00000400000000000000" pitchFamily="2" charset="-78"/>
              </a:rPr>
            </a:br>
            <a:r>
              <a:rPr lang="fa-IR" sz="3200" dirty="0" smtClean="0">
                <a:cs typeface="B Nazanin" panose="00000400000000000000" pitchFamily="2" charset="-78"/>
              </a:rPr>
              <a:t>هدايت </a:t>
            </a:r>
            <a:r>
              <a:rPr lang="fa-IR" sz="3200" dirty="0">
                <a:cs typeface="B Nazanin" panose="00000400000000000000" pitchFamily="2" charset="-78"/>
              </a:rPr>
              <a:t>آگاهانه امر يادگيري بسيار جلوتر از پيدايي مراكز رسمي آموزشي آغاز شده است .</a:t>
            </a:r>
            <a:br>
              <a:rPr lang="fa-IR" sz="3200" dirty="0">
                <a:cs typeface="B Nazanin" panose="00000400000000000000" pitchFamily="2" charset="-78"/>
              </a:rPr>
            </a:br>
            <a:r>
              <a:rPr lang="fa-IR" sz="3200" dirty="0" smtClean="0">
                <a:cs typeface="B Nazanin" panose="00000400000000000000" pitchFamily="2" charset="-78"/>
              </a:rPr>
              <a:t>سرآغاز </a:t>
            </a:r>
            <a:r>
              <a:rPr lang="fa-IR" sz="3200" dirty="0">
                <a:cs typeface="B Nazanin" panose="00000400000000000000" pitchFamily="2" charset="-78"/>
              </a:rPr>
              <a:t>آ . پ را بايد در منشاء اصلي همه نهادها همين خانواده جستجو كرد . </a:t>
            </a:r>
            <a:br>
              <a:rPr lang="fa-IR" sz="3200" dirty="0">
                <a:cs typeface="B Nazanin" panose="00000400000000000000" pitchFamily="2" charset="-78"/>
              </a:rPr>
            </a:br>
            <a:r>
              <a:rPr lang="fa-IR" sz="3200" dirty="0" smtClean="0">
                <a:cs typeface="B Titr" panose="00000700000000000000" pitchFamily="2" charset="-78"/>
              </a:rPr>
              <a:t>*تشكيل </a:t>
            </a:r>
            <a:r>
              <a:rPr lang="fa-IR" sz="3200" dirty="0">
                <a:cs typeface="B Titr" panose="00000700000000000000" pitchFamily="2" charset="-78"/>
              </a:rPr>
              <a:t>نظام تربيتي </a:t>
            </a:r>
            <a:br>
              <a:rPr lang="fa-IR" sz="3200" dirty="0">
                <a:cs typeface="B Titr" panose="00000700000000000000" pitchFamily="2" charset="-78"/>
              </a:rPr>
            </a:br>
            <a:r>
              <a:rPr lang="fa-IR" sz="3200" dirty="0" smtClean="0">
                <a:cs typeface="B Titr" panose="00000700000000000000" pitchFamily="2" charset="-78"/>
              </a:rPr>
              <a:t/>
            </a:r>
            <a:br>
              <a:rPr lang="fa-IR" sz="3200" dirty="0" smtClean="0">
                <a:cs typeface="B Titr" panose="00000700000000000000" pitchFamily="2" charset="-78"/>
              </a:rPr>
            </a:br>
            <a:r>
              <a:rPr lang="fa-IR" sz="3200" dirty="0" smtClean="0">
                <a:cs typeface="B Nazanin" panose="00000400000000000000" pitchFamily="2" charset="-78"/>
              </a:rPr>
              <a:t>اولين </a:t>
            </a:r>
            <a:r>
              <a:rPr lang="fa-IR" sz="3200" dirty="0">
                <a:cs typeface="B Nazanin" panose="00000400000000000000" pitchFamily="2" charset="-78"/>
              </a:rPr>
              <a:t>كوششهاي منظم انتقال و دستاوردهاي گروه به نسل جوان تر ، احتمالاً در هاله اي از تقّدس و حول اعتقادات و اعمال ديني شكل پذيرفته است . </a:t>
            </a:r>
            <a:br>
              <a:rPr lang="fa-IR" sz="3200" dirty="0">
                <a:cs typeface="B Nazanin" panose="00000400000000000000" pitchFamily="2" charset="-78"/>
              </a:rPr>
            </a:br>
            <a:r>
              <a:rPr lang="fa-IR" sz="3200" dirty="0">
                <a:cs typeface="B Nazanin" panose="00000400000000000000" pitchFamily="2" charset="-78"/>
              </a:rPr>
              <a:t/>
            </a:r>
            <a:br>
              <a:rPr lang="fa-IR" sz="3200" dirty="0">
                <a:cs typeface="B Nazanin" panose="00000400000000000000" pitchFamily="2" charset="-78"/>
              </a:rPr>
            </a:br>
            <a:r>
              <a:rPr lang="fa-IR" sz="3200" dirty="0">
                <a:cs typeface="B Nazanin" panose="00000400000000000000" pitchFamily="2" charset="-78"/>
              </a:rPr>
              <a:t/>
            </a:r>
            <a:br>
              <a:rPr lang="fa-IR" sz="3200" dirty="0">
                <a:cs typeface="B Nazanin" panose="00000400000000000000" pitchFamily="2" charset="-78"/>
              </a:rPr>
            </a:br>
            <a:endParaRPr lang="fa-IR" sz="3200" dirty="0">
              <a:cs typeface="B Nazanin" panose="00000400000000000000" pitchFamily="2" charset="-78"/>
            </a:endParaRPr>
          </a:p>
        </p:txBody>
      </p:sp>
      <p:sp>
        <p:nvSpPr>
          <p:cNvPr id="3" name="Footer Placeholder 2"/>
          <p:cNvSpPr>
            <a:spLocks noGrp="1"/>
          </p:cNvSpPr>
          <p:nvPr>
            <p:ph type="ftr" sz="quarter" idx="11"/>
          </p:nvPr>
        </p:nvSpPr>
        <p:spPr/>
        <p:txBody>
          <a:bodyPr/>
          <a:lstStyle/>
          <a:p>
            <a:r>
              <a:rPr lang="en-US" smtClean="0"/>
              <a:t>www.modirkade.ir</a:t>
            </a:r>
            <a:endParaRPr lang="fa-IR"/>
          </a:p>
        </p:txBody>
      </p:sp>
    </p:spTree>
    <p:extLst>
      <p:ext uri="{BB962C8B-B14F-4D97-AF65-F5344CB8AC3E}">
        <p14:creationId xmlns:p14="http://schemas.microsoft.com/office/powerpoint/2010/main" xmlns="" val="30760262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3255" y="0"/>
            <a:ext cx="11828745" cy="6858000"/>
          </a:xfrm>
        </p:spPr>
        <p:txBody>
          <a:bodyPr>
            <a:normAutofit fontScale="90000"/>
          </a:bodyPr>
          <a:lstStyle/>
          <a:p>
            <a:pPr algn="r"/>
            <a:r>
              <a:rPr lang="fa-IR" dirty="0" smtClean="0">
                <a:cs typeface="B Nazanin" panose="00000400000000000000" pitchFamily="2" charset="-78"/>
              </a:rPr>
              <a:t> </a:t>
            </a:r>
            <a:r>
              <a:rPr lang="fa-IR" dirty="0">
                <a:cs typeface="B Nazanin" panose="00000400000000000000" pitchFamily="2" charset="-78"/>
              </a:rPr>
              <a:t>آموزش امور و مهارت هاي مورد نياز گروه اجتماعي به </a:t>
            </a:r>
            <a:r>
              <a:rPr lang="fa-IR" dirty="0" smtClean="0">
                <a:cs typeface="B Nazanin" panose="00000400000000000000" pitchFamily="2" charset="-78"/>
              </a:rPr>
              <a:t>وسيله افرادي </a:t>
            </a:r>
            <a:r>
              <a:rPr lang="fa-IR" dirty="0">
                <a:cs typeface="B Nazanin" panose="00000400000000000000" pitchFamily="2" charset="-78"/>
              </a:rPr>
              <a:t>كه به </a:t>
            </a:r>
            <a:r>
              <a:rPr lang="fa-IR" dirty="0" smtClean="0">
                <a:cs typeface="B Nazanin" panose="00000400000000000000" pitchFamily="2" charset="-78"/>
              </a:rPr>
              <a:t>آنها  </a:t>
            </a:r>
            <a:r>
              <a:rPr lang="fa-IR" dirty="0">
                <a:solidFill>
                  <a:srgbClr val="FF0000"/>
                </a:solidFill>
                <a:cs typeface="B Nazanin" panose="00000400000000000000" pitchFamily="2" charset="-78"/>
              </a:rPr>
              <a:t>جادو </a:t>
            </a:r>
            <a:r>
              <a:rPr lang="fa-IR" dirty="0" smtClean="0">
                <a:solidFill>
                  <a:srgbClr val="FF0000"/>
                </a:solidFill>
                <a:cs typeface="B Nazanin" panose="00000400000000000000" pitchFamily="2" charset="-78"/>
              </a:rPr>
              <a:t>گر،حكيم </a:t>
            </a:r>
            <a:r>
              <a:rPr lang="fa-IR" dirty="0">
                <a:solidFill>
                  <a:srgbClr val="FF0000"/>
                </a:solidFill>
                <a:cs typeface="B Nazanin" panose="00000400000000000000" pitchFamily="2" charset="-78"/>
              </a:rPr>
              <a:t>يا كاهن</a:t>
            </a:r>
            <a:r>
              <a:rPr lang="fa-IR" dirty="0">
                <a:cs typeface="B Nazanin" panose="00000400000000000000" pitchFamily="2" charset="-78"/>
              </a:rPr>
              <a:t> مي </a:t>
            </a:r>
            <a:r>
              <a:rPr lang="fa-IR" dirty="0" smtClean="0">
                <a:cs typeface="B Nazanin" panose="00000400000000000000" pitchFamily="2" charset="-78"/>
              </a:rPr>
              <a:t>گفتند،رسميت </a:t>
            </a:r>
            <a:r>
              <a:rPr lang="fa-IR" dirty="0">
                <a:cs typeface="B Nazanin" panose="00000400000000000000" pitchFamily="2" charset="-78"/>
              </a:rPr>
              <a:t>يافت</a:t>
            </a:r>
            <a:r>
              <a:rPr lang="fa-IR" dirty="0" smtClean="0">
                <a:cs typeface="B Nazanin" panose="00000400000000000000" pitchFamily="2" charset="-78"/>
              </a:rPr>
              <a:t>.</a:t>
            </a:r>
            <a:r>
              <a:rPr lang="fa-IR" dirty="0">
                <a:cs typeface="B Nazanin" panose="00000400000000000000" pitchFamily="2" charset="-78"/>
              </a:rPr>
              <a:t/>
            </a:r>
            <a:br>
              <a:rPr lang="fa-IR" dirty="0">
                <a:cs typeface="B Nazanin" panose="00000400000000000000" pitchFamily="2" charset="-78"/>
              </a:rPr>
            </a:br>
            <a:r>
              <a:rPr lang="fa-IR" dirty="0">
                <a:cs typeface="B Nazanin" panose="00000400000000000000" pitchFamily="2" charset="-78"/>
              </a:rPr>
              <a:t>*</a:t>
            </a:r>
            <a:r>
              <a:rPr lang="fa-IR" dirty="0" smtClean="0">
                <a:cs typeface="B Titr" panose="00000700000000000000" pitchFamily="2" charset="-78"/>
              </a:rPr>
              <a:t>تشريفات </a:t>
            </a:r>
            <a:r>
              <a:rPr lang="fa-IR" dirty="0">
                <a:cs typeface="B Titr" panose="00000700000000000000" pitchFamily="2" charset="-78"/>
              </a:rPr>
              <a:t>پاگشايي در مقام آموزش و پرورش رسمي </a:t>
            </a:r>
            <a:r>
              <a:rPr lang="fa-IR" dirty="0">
                <a:cs typeface="B Nazanin" panose="00000400000000000000" pitchFamily="2" charset="-78"/>
              </a:rPr>
              <a:t/>
            </a:r>
            <a:br>
              <a:rPr lang="fa-IR" dirty="0">
                <a:cs typeface="B Nazanin" panose="00000400000000000000" pitchFamily="2" charset="-78"/>
              </a:rPr>
            </a:br>
            <a:r>
              <a:rPr lang="fa-IR" dirty="0" smtClean="0">
                <a:cs typeface="B Nazanin" panose="00000400000000000000" pitchFamily="2" charset="-78"/>
              </a:rPr>
              <a:t>هدف </a:t>
            </a:r>
            <a:r>
              <a:rPr lang="fa-IR" dirty="0">
                <a:cs typeface="B Nazanin" panose="00000400000000000000" pitchFamily="2" charset="-78"/>
              </a:rPr>
              <a:t>غائي اجراي مراسم پاگشائي ، ارشاد اعضاي جديد و القاي اين باور بود كه اقتدار جامعه و رهبران آن و اقتدار سنت ها و ... مطلق و اطاعت از آنها واجب است . </a:t>
            </a:r>
            <a:br>
              <a:rPr lang="fa-IR" dirty="0">
                <a:cs typeface="B Nazanin" panose="00000400000000000000" pitchFamily="2" charset="-78"/>
              </a:rPr>
            </a:br>
            <a:r>
              <a:rPr lang="fa-IR" dirty="0" smtClean="0">
                <a:cs typeface="B Nazanin" panose="00000400000000000000" pitchFamily="2" charset="-78"/>
              </a:rPr>
              <a:t>كاركرد </a:t>
            </a:r>
            <a:r>
              <a:rPr lang="fa-IR" dirty="0">
                <a:cs typeface="B Nazanin" panose="00000400000000000000" pitchFamily="2" charset="-78"/>
              </a:rPr>
              <a:t>اجتماعي تشريفات پاگشايي در فرهنگ هاي ساده به اندازه كاركرد نهاد آموزش وپرورش در فرهنگ هاي پيشرفته امروزي رسميت و اهميت </a:t>
            </a:r>
            <a:r>
              <a:rPr lang="fa-IR" dirty="0" smtClean="0">
                <a:cs typeface="B Nazanin" panose="00000400000000000000" pitchFamily="2" charset="-78"/>
              </a:rPr>
              <a:t>دارد.   </a:t>
            </a:r>
            <a:r>
              <a:rPr lang="fa-IR" dirty="0">
                <a:cs typeface="B Nazanin" panose="00000400000000000000" pitchFamily="2" charset="-78"/>
              </a:rPr>
              <a:t>«بنديك،1949</a:t>
            </a:r>
            <a:r>
              <a:rPr lang="fa-IR" dirty="0" smtClean="0">
                <a:cs typeface="B Nazanin" panose="00000400000000000000" pitchFamily="2" charset="-78"/>
              </a:rPr>
              <a:t>»</a:t>
            </a:r>
            <a:r>
              <a:rPr lang="fa-IR" dirty="0">
                <a:cs typeface="B Nazanin" panose="00000400000000000000" pitchFamily="2" charset="-78"/>
              </a:rPr>
              <a:t/>
            </a:r>
            <a:br>
              <a:rPr lang="fa-IR" dirty="0">
                <a:cs typeface="B Nazanin" panose="00000400000000000000" pitchFamily="2" charset="-78"/>
              </a:rPr>
            </a:br>
            <a:r>
              <a:rPr lang="fa-IR" dirty="0" smtClean="0">
                <a:cs typeface="B Titr" panose="00000700000000000000" pitchFamily="2" charset="-78"/>
              </a:rPr>
              <a:t>*تاثيرپيدايي </a:t>
            </a:r>
            <a:r>
              <a:rPr lang="fa-IR" dirty="0">
                <a:cs typeface="B Titr" panose="00000700000000000000" pitchFamily="2" charset="-78"/>
              </a:rPr>
              <a:t>و تكامل خط و نوشتار بر آموزش وپرورش </a:t>
            </a:r>
            <a:br>
              <a:rPr lang="fa-IR" dirty="0">
                <a:cs typeface="B Titr" panose="00000700000000000000" pitchFamily="2" charset="-78"/>
              </a:rPr>
            </a:br>
            <a:r>
              <a:rPr lang="fa-IR" dirty="0" smtClean="0">
                <a:cs typeface="B Nazanin" panose="00000400000000000000" pitchFamily="2" charset="-78"/>
              </a:rPr>
              <a:t>اختراع </a:t>
            </a:r>
            <a:r>
              <a:rPr lang="fa-IR" dirty="0">
                <a:cs typeface="B Nazanin" panose="00000400000000000000" pitchFamily="2" charset="-78"/>
              </a:rPr>
              <a:t>خط امر آموزش وپرورش را بسيار تحت تاثير قرار داد تا در نهايت به پيدايي مراكز آموزشي انجاميد.</a:t>
            </a:r>
            <a:br>
              <a:rPr lang="fa-IR" dirty="0">
                <a:cs typeface="B Nazanin" panose="00000400000000000000" pitchFamily="2" charset="-78"/>
              </a:rPr>
            </a:br>
            <a:r>
              <a:rPr lang="fa-IR" dirty="0" smtClean="0">
                <a:cs typeface="B Nazanin" panose="00000400000000000000" pitchFamily="2" charset="-78"/>
              </a:rPr>
              <a:t>بقاي </a:t>
            </a:r>
            <a:r>
              <a:rPr lang="fa-IR" dirty="0">
                <a:cs typeface="B Nazanin" panose="00000400000000000000" pitchFamily="2" charset="-78"/>
              </a:rPr>
              <a:t>ميراث فرهنگي جامعه و دوام آن نمي تواند صرفاً به</a:t>
            </a:r>
            <a:br>
              <a:rPr lang="fa-IR" dirty="0">
                <a:cs typeface="B Nazanin" panose="00000400000000000000" pitchFamily="2" charset="-78"/>
              </a:rPr>
            </a:br>
            <a:r>
              <a:rPr lang="fa-IR" dirty="0">
                <a:cs typeface="B Nazanin" panose="00000400000000000000" pitchFamily="2" charset="-78"/>
              </a:rPr>
              <a:t> انتقال شفاهي يا به اصطلاح سينه به سينه وابسته باشد .</a:t>
            </a:r>
            <a:br>
              <a:rPr lang="fa-IR" dirty="0">
                <a:cs typeface="B Nazanin" panose="00000400000000000000" pitchFamily="2" charset="-78"/>
              </a:rPr>
            </a:br>
            <a:r>
              <a:rPr lang="fa-IR" dirty="0">
                <a:cs typeface="B Nazanin" panose="00000400000000000000" pitchFamily="2" charset="-78"/>
              </a:rPr>
              <a:t>از اين رو ، با پيدايش خط و نوشتار ، </a:t>
            </a:r>
            <a:r>
              <a:rPr lang="fa-IR" dirty="0">
                <a:solidFill>
                  <a:srgbClr val="0070C0"/>
                </a:solidFill>
                <a:cs typeface="B Nazanin" panose="00000400000000000000" pitchFamily="2" charset="-78"/>
              </a:rPr>
              <a:t>سنت ها و قوانين</a:t>
            </a:r>
            <a:r>
              <a:rPr lang="fa-IR" dirty="0">
                <a:cs typeface="B Nazanin" panose="00000400000000000000" pitchFamily="2" charset="-78"/>
              </a:rPr>
              <a:t/>
            </a:r>
            <a:br>
              <a:rPr lang="fa-IR" dirty="0">
                <a:cs typeface="B Nazanin" panose="00000400000000000000" pitchFamily="2" charset="-78"/>
              </a:rPr>
            </a:br>
            <a:r>
              <a:rPr lang="fa-IR" dirty="0">
                <a:cs typeface="B Nazanin" panose="00000400000000000000" pitchFamily="2" charset="-78"/>
              </a:rPr>
              <a:t> اجتماعي بر </a:t>
            </a:r>
            <a:r>
              <a:rPr lang="fa-IR" dirty="0">
                <a:solidFill>
                  <a:srgbClr val="FF0000"/>
                </a:solidFill>
                <a:cs typeface="B Nazanin" panose="00000400000000000000" pitchFamily="2" charset="-78"/>
              </a:rPr>
              <a:t>سنگ ، سفال يا پاپيروس </a:t>
            </a:r>
            <a:r>
              <a:rPr lang="fa-IR" dirty="0">
                <a:cs typeface="B Nazanin" panose="00000400000000000000" pitchFamily="2" charset="-78"/>
              </a:rPr>
              <a:t>نگاشته شد .</a:t>
            </a:r>
            <a:br>
              <a:rPr lang="fa-IR" dirty="0">
                <a:cs typeface="B Nazanin" panose="00000400000000000000" pitchFamily="2" charset="-78"/>
              </a:rPr>
            </a:br>
            <a:r>
              <a:rPr lang="fa-IR" dirty="0">
                <a:cs typeface="B Nazanin" panose="00000400000000000000" pitchFamily="2" charset="-78"/>
              </a:rPr>
              <a:t/>
            </a:r>
            <a:br>
              <a:rPr lang="fa-IR" dirty="0">
                <a:cs typeface="B Nazanin" panose="00000400000000000000" pitchFamily="2" charset="-78"/>
              </a:rPr>
            </a:br>
            <a:r>
              <a:rPr lang="fa-IR" dirty="0">
                <a:cs typeface="B Nazanin" panose="00000400000000000000" pitchFamily="2" charset="-78"/>
              </a:rPr>
              <a:t/>
            </a:r>
            <a:br>
              <a:rPr lang="fa-IR" dirty="0">
                <a:cs typeface="B Nazanin" panose="00000400000000000000" pitchFamily="2" charset="-78"/>
              </a:rPr>
            </a:br>
            <a:r>
              <a:rPr lang="fa-IR" dirty="0">
                <a:cs typeface="B Nazanin" panose="00000400000000000000" pitchFamily="2" charset="-78"/>
              </a:rPr>
              <a:t/>
            </a:r>
            <a:br>
              <a:rPr lang="fa-IR" dirty="0">
                <a:cs typeface="B Nazanin" panose="00000400000000000000" pitchFamily="2" charset="-78"/>
              </a:rPr>
            </a:br>
            <a:endParaRPr lang="fa-IR" dirty="0">
              <a:cs typeface="B Nazanin" panose="00000400000000000000" pitchFamily="2" charset="-78"/>
            </a:endParaRPr>
          </a:p>
        </p:txBody>
      </p:sp>
      <p:sp>
        <p:nvSpPr>
          <p:cNvPr id="3" name="Footer Placeholder 2"/>
          <p:cNvSpPr>
            <a:spLocks noGrp="1"/>
          </p:cNvSpPr>
          <p:nvPr>
            <p:ph type="ftr" sz="quarter" idx="11"/>
          </p:nvPr>
        </p:nvSpPr>
        <p:spPr/>
        <p:txBody>
          <a:bodyPr/>
          <a:lstStyle/>
          <a:p>
            <a:r>
              <a:rPr lang="en-US" smtClean="0"/>
              <a:t>www.modirkade.ir</a:t>
            </a:r>
            <a:endParaRPr lang="fa-IR"/>
          </a:p>
        </p:txBody>
      </p:sp>
    </p:spTree>
    <p:extLst>
      <p:ext uri="{BB962C8B-B14F-4D97-AF65-F5344CB8AC3E}">
        <p14:creationId xmlns:p14="http://schemas.microsoft.com/office/powerpoint/2010/main" xmlns="" val="31321541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8411" y="0"/>
            <a:ext cx="11753589" cy="6858000"/>
          </a:xfrm>
        </p:spPr>
        <p:txBody>
          <a:bodyPr>
            <a:normAutofit fontScale="90000"/>
          </a:bodyPr>
          <a:lstStyle/>
          <a:p>
            <a:pPr algn="r"/>
            <a:r>
              <a:rPr lang="fa-IR" dirty="0" smtClean="0">
                <a:cs typeface="B Nazanin" panose="00000400000000000000" pitchFamily="2" charset="-78"/>
              </a:rPr>
              <a:t>*</a:t>
            </a:r>
            <a:r>
              <a:rPr lang="fa-IR" dirty="0" smtClean="0">
                <a:cs typeface="B Titr" panose="00000700000000000000" pitchFamily="2" charset="-78"/>
              </a:rPr>
              <a:t>مفاهيم </a:t>
            </a:r>
            <a:r>
              <a:rPr lang="fa-IR" dirty="0">
                <a:cs typeface="B Titr" panose="00000700000000000000" pitchFamily="2" charset="-78"/>
              </a:rPr>
              <a:t>آموزش و پرورش در جامعه جديد </a:t>
            </a:r>
            <a:r>
              <a:rPr lang="fa-IR" dirty="0">
                <a:cs typeface="B Nazanin" panose="00000400000000000000" pitchFamily="2" charset="-78"/>
              </a:rPr>
              <a:t/>
            </a:r>
            <a:br>
              <a:rPr lang="fa-IR" dirty="0">
                <a:cs typeface="B Nazanin" panose="00000400000000000000" pitchFamily="2" charset="-78"/>
              </a:rPr>
            </a:br>
            <a:r>
              <a:rPr lang="fa-IR" dirty="0">
                <a:cs typeface="B Nazanin" panose="00000400000000000000" pitchFamily="2" charset="-78"/>
              </a:rPr>
              <a:t>در جوامع جديد ، </a:t>
            </a:r>
            <a:r>
              <a:rPr lang="fa-IR" dirty="0" smtClean="0">
                <a:cs typeface="B Nazanin" panose="00000400000000000000" pitchFamily="2" charset="-78"/>
              </a:rPr>
              <a:t>مفهوم آموزش </a:t>
            </a:r>
            <a:r>
              <a:rPr lang="fa-IR" dirty="0">
                <a:cs typeface="B Nazanin" panose="00000400000000000000" pitchFamily="2" charset="-78"/>
              </a:rPr>
              <a:t>و پرورش و كاركردهاي آن دستخوش تغيير و دگرگوني شده است . </a:t>
            </a:r>
            <a:br>
              <a:rPr lang="fa-IR" dirty="0">
                <a:cs typeface="B Nazanin" panose="00000400000000000000" pitchFamily="2" charset="-78"/>
              </a:rPr>
            </a:br>
            <a:r>
              <a:rPr lang="fa-IR" dirty="0">
                <a:cs typeface="B Nazanin" panose="00000400000000000000" pitchFamily="2" charset="-78"/>
              </a:rPr>
              <a:t>در جامعه متمدن كنوني جامعه نيازمند نهادي خاص به نام نظام آموزش رسمي يا مدرسه است ،زيرا نهادهاي قديمي ديگر جوابگو نبودند</a:t>
            </a:r>
            <a:r>
              <a:rPr lang="fa-IR" dirty="0" smtClean="0">
                <a:cs typeface="B Nazanin" panose="00000400000000000000" pitchFamily="2" charset="-78"/>
              </a:rPr>
              <a:t>.</a:t>
            </a:r>
            <a:r>
              <a:rPr lang="fa-IR" dirty="0">
                <a:cs typeface="B Nazanin" panose="00000400000000000000" pitchFamily="2" charset="-78"/>
              </a:rPr>
              <a:t/>
            </a:r>
            <a:br>
              <a:rPr lang="fa-IR" dirty="0">
                <a:cs typeface="B Nazanin" panose="00000400000000000000" pitchFamily="2" charset="-78"/>
              </a:rPr>
            </a:br>
            <a:r>
              <a:rPr lang="fa-IR" dirty="0" smtClean="0">
                <a:cs typeface="B Nazanin" panose="00000400000000000000" pitchFamily="2" charset="-78"/>
              </a:rPr>
              <a:t>*</a:t>
            </a:r>
            <a:r>
              <a:rPr lang="fa-IR" dirty="0" smtClean="0">
                <a:cs typeface="B Titr" panose="00000700000000000000" pitchFamily="2" charset="-78"/>
              </a:rPr>
              <a:t>آموزش </a:t>
            </a:r>
            <a:r>
              <a:rPr lang="fa-IR" dirty="0">
                <a:cs typeface="B Titr" panose="00000700000000000000" pitchFamily="2" charset="-78"/>
              </a:rPr>
              <a:t>و پرورش </a:t>
            </a:r>
            <a:r>
              <a:rPr lang="fa-IR" dirty="0" smtClean="0">
                <a:cs typeface="B Titr" panose="00000700000000000000" pitchFamily="2" charset="-78"/>
              </a:rPr>
              <a:t>درمحیط اجتماعی </a:t>
            </a:r>
            <a:r>
              <a:rPr lang="fa-IR" dirty="0">
                <a:cs typeface="B Nazanin" panose="00000400000000000000" pitchFamily="2" charset="-78"/>
              </a:rPr>
              <a:t/>
            </a:r>
            <a:br>
              <a:rPr lang="fa-IR" dirty="0">
                <a:cs typeface="B Nazanin" panose="00000400000000000000" pitchFamily="2" charset="-78"/>
              </a:rPr>
            </a:br>
            <a:r>
              <a:rPr lang="fa-IR" dirty="0">
                <a:cs typeface="B Nazanin" panose="00000400000000000000" pitchFamily="2" charset="-78"/>
              </a:rPr>
              <a:t>فهم درست آموزش و پرورش رسمي آموزشگاهي ، موقعي امكان پذير است كه واقعيت امر آموزش و پرورش را در وسيع ترين معناي آن ، مسئوليت جامعه تلقي كنيم . </a:t>
            </a:r>
            <a:br>
              <a:rPr lang="fa-IR" dirty="0">
                <a:cs typeface="B Nazanin" panose="00000400000000000000" pitchFamily="2" charset="-78"/>
              </a:rPr>
            </a:br>
            <a:r>
              <a:rPr lang="fa-IR" dirty="0" smtClean="0">
                <a:cs typeface="B Nazanin" panose="00000400000000000000" pitchFamily="2" charset="-78"/>
              </a:rPr>
              <a:t>*</a:t>
            </a:r>
            <a:r>
              <a:rPr lang="fa-IR" dirty="0" smtClean="0">
                <a:cs typeface="B Titr" panose="00000700000000000000" pitchFamily="2" charset="-78"/>
              </a:rPr>
              <a:t>آموزش </a:t>
            </a:r>
            <a:r>
              <a:rPr lang="fa-IR" dirty="0">
                <a:cs typeface="B Titr" panose="00000700000000000000" pitchFamily="2" charset="-78"/>
              </a:rPr>
              <a:t>و پرورش پيش از مدرسه </a:t>
            </a:r>
            <a:r>
              <a:rPr lang="fa-IR" dirty="0">
                <a:cs typeface="B Nazanin" panose="00000400000000000000" pitchFamily="2" charset="-78"/>
              </a:rPr>
              <a:t/>
            </a:r>
            <a:br>
              <a:rPr lang="fa-IR" dirty="0">
                <a:cs typeface="B Nazanin" panose="00000400000000000000" pitchFamily="2" charset="-78"/>
              </a:rPr>
            </a:br>
            <a:r>
              <a:rPr lang="fa-IR" dirty="0">
                <a:cs typeface="B Nazanin" panose="00000400000000000000" pitchFamily="2" charset="-78"/>
              </a:rPr>
              <a:t>آموزش و پرورش هر فرد پيش از تولد هر فرد آغاز مي شود و</a:t>
            </a:r>
            <a:br>
              <a:rPr lang="fa-IR" dirty="0">
                <a:cs typeface="B Nazanin" panose="00000400000000000000" pitchFamily="2" charset="-78"/>
              </a:rPr>
            </a:br>
            <a:r>
              <a:rPr lang="fa-IR" dirty="0">
                <a:cs typeface="B Nazanin" panose="00000400000000000000" pitchFamily="2" charset="-78"/>
              </a:rPr>
              <a:t> در سراسر زندگي ادامه مي يابد . </a:t>
            </a:r>
            <a:br>
              <a:rPr lang="fa-IR" dirty="0">
                <a:cs typeface="B Nazanin" panose="00000400000000000000" pitchFamily="2" charset="-78"/>
              </a:rPr>
            </a:br>
            <a:r>
              <a:rPr lang="fa-IR" dirty="0">
                <a:cs typeface="B Nazanin" panose="00000400000000000000" pitchFamily="2" charset="-78"/>
              </a:rPr>
              <a:t>مدرسه بخشی از تماميت اين تجربه را تشكيل مي دهد . بنابراين</a:t>
            </a:r>
            <a:br>
              <a:rPr lang="fa-IR" dirty="0">
                <a:cs typeface="B Nazanin" panose="00000400000000000000" pitchFamily="2" charset="-78"/>
              </a:rPr>
            </a:br>
            <a:r>
              <a:rPr lang="fa-IR" dirty="0">
                <a:cs typeface="B Nazanin" panose="00000400000000000000" pitchFamily="2" charset="-78"/>
              </a:rPr>
              <a:t> آموزش و پرورش با مدرسه شروع نمي شود .</a:t>
            </a:r>
            <a:br>
              <a:rPr lang="fa-IR" dirty="0">
                <a:cs typeface="B Nazanin" panose="00000400000000000000" pitchFamily="2" charset="-78"/>
              </a:rPr>
            </a:br>
            <a:r>
              <a:rPr lang="fa-IR" dirty="0" smtClean="0">
                <a:cs typeface="B Nazanin" panose="00000400000000000000" pitchFamily="2" charset="-78"/>
              </a:rPr>
              <a:t/>
            </a:r>
            <a:br>
              <a:rPr lang="fa-IR" dirty="0" smtClean="0">
                <a:cs typeface="B Nazanin" panose="00000400000000000000" pitchFamily="2" charset="-78"/>
              </a:rPr>
            </a:br>
            <a:r>
              <a:rPr lang="fa-IR" dirty="0">
                <a:cs typeface="B Nazanin" panose="00000400000000000000" pitchFamily="2" charset="-78"/>
              </a:rPr>
              <a:t/>
            </a:r>
            <a:br>
              <a:rPr lang="fa-IR" dirty="0">
                <a:cs typeface="B Nazanin" panose="00000400000000000000" pitchFamily="2" charset="-78"/>
              </a:rPr>
            </a:br>
            <a:endParaRPr lang="fa-IR" dirty="0">
              <a:cs typeface="B Nazanin" panose="00000400000000000000" pitchFamily="2" charset="-78"/>
            </a:endParaRPr>
          </a:p>
        </p:txBody>
      </p:sp>
      <p:sp>
        <p:nvSpPr>
          <p:cNvPr id="3" name="Footer Placeholder 2"/>
          <p:cNvSpPr>
            <a:spLocks noGrp="1"/>
          </p:cNvSpPr>
          <p:nvPr>
            <p:ph type="ftr" sz="quarter" idx="11"/>
          </p:nvPr>
        </p:nvSpPr>
        <p:spPr/>
        <p:txBody>
          <a:bodyPr/>
          <a:lstStyle/>
          <a:p>
            <a:r>
              <a:rPr lang="en-US" smtClean="0"/>
              <a:t>www.modirkade.ir</a:t>
            </a:r>
            <a:endParaRPr lang="fa-IR"/>
          </a:p>
        </p:txBody>
      </p:sp>
    </p:spTree>
    <p:extLst>
      <p:ext uri="{BB962C8B-B14F-4D97-AF65-F5344CB8AC3E}">
        <p14:creationId xmlns:p14="http://schemas.microsoft.com/office/powerpoint/2010/main" xmlns="" val="42104037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3359" y="0"/>
            <a:ext cx="11778641" cy="6858000"/>
          </a:xfrm>
        </p:spPr>
        <p:txBody>
          <a:bodyPr>
            <a:normAutofit/>
          </a:bodyPr>
          <a:lstStyle/>
          <a:p>
            <a:pPr algn="r"/>
            <a:r>
              <a:rPr lang="fa-IR" dirty="0" smtClean="0">
                <a:cs typeface="B Titr" panose="00000700000000000000" pitchFamily="2" charset="-78"/>
              </a:rPr>
              <a:t>*آموزش </a:t>
            </a:r>
            <a:r>
              <a:rPr lang="fa-IR" dirty="0">
                <a:cs typeface="B Titr" panose="00000700000000000000" pitchFamily="2" charset="-78"/>
              </a:rPr>
              <a:t>و پرورش دوران </a:t>
            </a:r>
            <a:r>
              <a:rPr lang="fa-IR" dirty="0" smtClean="0">
                <a:cs typeface="B Titr" panose="00000700000000000000" pitchFamily="2" charset="-78"/>
              </a:rPr>
              <a:t>مدرسه</a:t>
            </a:r>
            <a:r>
              <a:rPr lang="fa-IR" dirty="0">
                <a:cs typeface="B Titr" panose="00000700000000000000" pitchFamily="2" charset="-78"/>
              </a:rPr>
              <a:t/>
            </a:r>
            <a:br>
              <a:rPr lang="fa-IR" dirty="0">
                <a:cs typeface="B Titr" panose="00000700000000000000" pitchFamily="2" charset="-78"/>
              </a:rPr>
            </a:br>
            <a:r>
              <a:rPr lang="fa-IR" dirty="0">
                <a:cs typeface="B Titr" panose="00000700000000000000" pitchFamily="2" charset="-78"/>
              </a:rPr>
              <a:t/>
            </a:r>
            <a:br>
              <a:rPr lang="fa-IR" dirty="0">
                <a:cs typeface="B Titr" panose="00000700000000000000" pitchFamily="2" charset="-78"/>
              </a:rPr>
            </a:br>
            <a:r>
              <a:rPr lang="fa-IR" b="1" dirty="0" smtClean="0">
                <a:cs typeface="B Nazanin" panose="00000400000000000000" pitchFamily="2" charset="-78"/>
              </a:rPr>
              <a:t>اگر </a:t>
            </a:r>
            <a:r>
              <a:rPr lang="fa-IR" b="1" dirty="0">
                <a:cs typeface="B Nazanin" panose="00000400000000000000" pitchFamily="2" charset="-78"/>
              </a:rPr>
              <a:t>هر روز تحصیلی ، 5 ساعت ، هفته تحصیلی 6 روز و سال تحصیلی</a:t>
            </a:r>
            <a:br>
              <a:rPr lang="fa-IR" b="1" dirty="0">
                <a:cs typeface="B Nazanin" panose="00000400000000000000" pitchFamily="2" charset="-78"/>
              </a:rPr>
            </a:br>
            <a:r>
              <a:rPr lang="fa-IR" b="1" dirty="0">
                <a:cs typeface="B Nazanin" panose="00000400000000000000" pitchFamily="2" charset="-78"/>
              </a:rPr>
              <a:t>9 ماه طول بکشد ، هر کودک دانش آموز قریب 1100 ساعت از سال را </a:t>
            </a:r>
            <a:br>
              <a:rPr lang="fa-IR" b="1" dirty="0">
                <a:cs typeface="B Nazanin" panose="00000400000000000000" pitchFamily="2" charset="-78"/>
              </a:rPr>
            </a:br>
            <a:r>
              <a:rPr lang="fa-IR" b="1" dirty="0">
                <a:cs typeface="B Nazanin" panose="00000400000000000000" pitchFamily="2" charset="-78"/>
              </a:rPr>
              <a:t>در مدرسه سپری می کند .همچنین اگر اوقات بیداری کودک  درروز 15 </a:t>
            </a:r>
            <a:br>
              <a:rPr lang="fa-IR" b="1" dirty="0">
                <a:cs typeface="B Nazanin" panose="00000400000000000000" pitchFamily="2" charset="-78"/>
              </a:rPr>
            </a:br>
            <a:r>
              <a:rPr lang="fa-IR" b="1" dirty="0">
                <a:cs typeface="B Nazanin" panose="00000400000000000000" pitchFamily="2" charset="-78"/>
              </a:rPr>
              <a:t>ساعت </a:t>
            </a:r>
            <a:r>
              <a:rPr lang="fa-IR" b="1" dirty="0" smtClean="0">
                <a:cs typeface="B Nazanin" panose="00000400000000000000" pitchFamily="2" charset="-78"/>
              </a:rPr>
              <a:t>باشد.او </a:t>
            </a:r>
            <a:r>
              <a:rPr lang="fa-IR" b="1" dirty="0">
                <a:cs typeface="B Nazanin" panose="00000400000000000000" pitchFamily="2" charset="-78"/>
              </a:rPr>
              <a:t>قریب 5400ساعت در سال ، ساعت بیداری دارد . بدین ترتیب چنین کودکی قریب 4300 ساعت از سال را بیرون از مدرسه می گذراند یعنی چهار برابر وقتی که د رمدرسه حضور می یابد </a:t>
            </a:r>
            <a:r>
              <a:rPr lang="fa-IR" b="1" dirty="0" smtClean="0">
                <a:cs typeface="B Nazanin" panose="00000400000000000000" pitchFamily="2" charset="-78"/>
              </a:rPr>
              <a:t>،لذا </a:t>
            </a:r>
            <a:r>
              <a:rPr lang="fa-IR" b="1" dirty="0">
                <a:cs typeface="B Nazanin" panose="00000400000000000000" pitchFamily="2" charset="-78"/>
              </a:rPr>
              <a:t>آموزش و پرورش مدرسه ای جزئی است . </a:t>
            </a:r>
            <a:r>
              <a:rPr lang="fa-IR" b="1" dirty="0" smtClean="0">
                <a:cs typeface="B Nazanin" panose="00000400000000000000" pitchFamily="2" charset="-78"/>
              </a:rPr>
              <a:t/>
            </a:r>
            <a:br>
              <a:rPr lang="fa-IR" b="1" dirty="0" smtClean="0">
                <a:cs typeface="B Nazanin" panose="00000400000000000000" pitchFamily="2" charset="-78"/>
              </a:rPr>
            </a:br>
            <a:r>
              <a:rPr lang="fa-IR" b="1" dirty="0">
                <a:cs typeface="B Nazanin" panose="00000400000000000000" pitchFamily="2" charset="-78"/>
              </a:rPr>
              <a:t/>
            </a:r>
            <a:br>
              <a:rPr lang="fa-IR" b="1" dirty="0">
                <a:cs typeface="B Nazanin" panose="00000400000000000000" pitchFamily="2" charset="-78"/>
              </a:rPr>
            </a:br>
            <a:endParaRPr lang="fa-IR" b="1" dirty="0">
              <a:cs typeface="B Nazanin" panose="00000400000000000000" pitchFamily="2" charset="-78"/>
            </a:endParaRPr>
          </a:p>
        </p:txBody>
      </p:sp>
      <p:sp>
        <p:nvSpPr>
          <p:cNvPr id="3" name="TextBox 2"/>
          <p:cNvSpPr txBox="1"/>
          <p:nvPr/>
        </p:nvSpPr>
        <p:spPr>
          <a:xfrm>
            <a:off x="0" y="5380672"/>
            <a:ext cx="12192000" cy="1477328"/>
          </a:xfrm>
          <a:prstGeom prst="rect">
            <a:avLst/>
          </a:prstGeom>
          <a:solidFill>
            <a:srgbClr val="FFFF00"/>
          </a:solidFill>
        </p:spPr>
        <p:txBody>
          <a:bodyPr wrap="square" rtlCol="1">
            <a:spAutoFit/>
          </a:bodyPr>
          <a:lstStyle/>
          <a:p>
            <a:pPr algn="ctr"/>
            <a:r>
              <a:rPr lang="fa-IR" sz="2400" dirty="0" smtClean="0">
                <a:cs typeface="Titr" pitchFamily="2" charset="-78"/>
              </a:rPr>
              <a:t>دانلود جزوه و نمونه سوال و پاورپوینت و گزارش کارورزی از ابتدایی تا دانشگاه </a:t>
            </a:r>
            <a:br>
              <a:rPr lang="fa-IR" sz="2400" dirty="0" smtClean="0">
                <a:cs typeface="Titr" pitchFamily="2" charset="-78"/>
              </a:rPr>
            </a:br>
            <a:r>
              <a:rPr lang="fa-IR" sz="2400" dirty="0" smtClean="0">
                <a:cs typeface="Titr" pitchFamily="2" charset="-78"/>
              </a:rPr>
              <a:t>تمامی بصورت رایگان در سایت مدیرکده </a:t>
            </a:r>
            <a:br>
              <a:rPr lang="fa-IR" sz="2400" dirty="0" smtClean="0">
                <a:cs typeface="Titr" pitchFamily="2" charset="-78"/>
              </a:rPr>
            </a:br>
            <a:r>
              <a:rPr lang="en-US" sz="2400" dirty="0" smtClean="0">
                <a:cs typeface="Titr" pitchFamily="2" charset="-78"/>
                <a:hlinkClick r:id="rId2"/>
              </a:rPr>
              <a:t>www.modirkade.ir</a:t>
            </a:r>
            <a:endParaRPr lang="fa-IR" sz="2400" dirty="0" smtClean="0">
              <a:cs typeface="Titr" pitchFamily="2" charset="-78"/>
            </a:endParaRPr>
          </a:p>
          <a:p>
            <a:endParaRPr lang="fa-IR" dirty="0"/>
          </a:p>
        </p:txBody>
      </p:sp>
      <p:sp>
        <p:nvSpPr>
          <p:cNvPr id="4" name="Footer Placeholder 3"/>
          <p:cNvSpPr>
            <a:spLocks noGrp="1"/>
          </p:cNvSpPr>
          <p:nvPr>
            <p:ph type="ftr" sz="quarter" idx="11"/>
          </p:nvPr>
        </p:nvSpPr>
        <p:spPr/>
        <p:txBody>
          <a:bodyPr/>
          <a:lstStyle/>
          <a:p>
            <a:r>
              <a:rPr lang="en-US" smtClean="0"/>
              <a:t>www.modirkade.ir</a:t>
            </a:r>
            <a:endParaRPr lang="fa-IR"/>
          </a:p>
        </p:txBody>
      </p:sp>
    </p:spTree>
    <p:extLst>
      <p:ext uri="{BB962C8B-B14F-4D97-AF65-F5344CB8AC3E}">
        <p14:creationId xmlns:p14="http://schemas.microsoft.com/office/powerpoint/2010/main" xmlns="" val="4102338560"/>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Wisp</Template>
  <TotalTime>90</TotalTime>
  <Words>305</Words>
  <Application>Microsoft Office PowerPoint</Application>
  <PresentationFormat>Custom</PresentationFormat>
  <Paragraphs>46</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Wisp</vt:lpstr>
      <vt:lpstr>Slide 1</vt:lpstr>
      <vt:lpstr>*شناسه مهارت اعضاء گروه: نیما جمشیدی کمرودی-سامان میرزائی  رشته:علوم تربیتی92 گروه کلاسی:گروه201- کلاس214 درس:جامعه شناسی آموزش و پرورش – فصل اول تالیف: علی علاقه بند                                                                              استاد: آقای دکتر رضائیان سال:94-95  </vt:lpstr>
      <vt:lpstr>*پیشگفتار در برنامه ریزی آموزشی دانشگاه های ایران درس جامعه شناسی آموزش و پرورش اهمیت و اعتبار چندانی ندارد . این درس به عنوان 3 واحد در رشته علوم تربیتی تدریس می شود.  بیش از یک قرن است که امیل دورکیم ضرورت مطالعه جامعه شناسی آموزش و پرورش رامطرح ساخته است.امروزه جامعه شناسی آموزش و پرورش یک شاخه تخصصی در رشته جامعه شناسی محسوب می شود. نیاز به مطالعات جامعه شناسی در آموزش وپرورش کشور ما به شدت محسوس است. در این راستا همکاری مشترک جامعه شناسان ومتخصصان آموزش وپرورش می تواند راه را برای پژوهشگران هموار سازد.      </vt:lpstr>
      <vt:lpstr>پیشگامان جامعه شناسی آموزش و پرورش درایران</vt:lpstr>
      <vt:lpstr>Slide 5</vt:lpstr>
      <vt:lpstr>استمرار و بقاي هر جامعه اي وابسته به آن است كه مجموعه باورها ، ارزشها،رفتارهاوگرايش ها و ... به نسل هاي جديد منتقل شود؛آموزش و پرورش به معناي اعم مترادف جامعه پذيري است. نظام آموزش و پرورش پديدة اجتماعي عام است كه در تمام جوامع امروز يافت مي شود .  *آموزش و پرورش در جامعه ابتدايي   در اين جوامع آموزش و پرورش هدف و منظور آگاهانه اي نداشت .  پيچيدگي روزافزون زندگي موجب تنوع و كثرت تقسيم كار اجتماعي گرديد *تقدم آموزش و پرورش رسمي بر مدرسه   هدايت آگاهانه امر يادگيري بسيار جلوتر از پيدايي مراكز رسمي آموزشي آغاز شده است . سرآغاز آ . پ را بايد در منشاء اصلي همه نهادها همين خانواده جستجو كرد .  *تشكيل نظام تربيتي   اولين كوششهاي منظم انتقال و دستاوردهاي گروه به نسل جوان تر ، احتمالاً در هاله اي از تقّدس و حول اعتقادات و اعمال ديني شكل پذيرفته است .    </vt:lpstr>
      <vt:lpstr> آموزش امور و مهارت هاي مورد نياز گروه اجتماعي به وسيله افرادي كه به آنها  جادو گر،حكيم يا كاهن مي گفتند،رسميت يافت. *تشريفات پاگشايي در مقام آموزش و پرورش رسمي  هدف غائي اجراي مراسم پاگشائي ، ارشاد اعضاي جديد و القاي اين باور بود كه اقتدار جامعه و رهبران آن و اقتدار سنت ها و ... مطلق و اطاعت از آنها واجب است .  كاركرد اجتماعي تشريفات پاگشايي در فرهنگ هاي ساده به اندازه كاركرد نهاد آموزش وپرورش در فرهنگ هاي پيشرفته امروزي رسميت و اهميت دارد.   «بنديك،1949» *تاثيرپيدايي و تكامل خط و نوشتار بر آموزش وپرورش  اختراع خط امر آموزش وپرورش را بسيار تحت تاثير قرار داد تا در نهايت به پيدايي مراكز آموزشي انجاميد. بقاي ميراث فرهنگي جامعه و دوام آن نمي تواند صرفاً به  انتقال شفاهي يا به اصطلاح سينه به سينه وابسته باشد . از اين رو ، با پيدايش خط و نوشتار ، سنت ها و قوانين  اجتماعي بر سنگ ، سفال يا پاپيروس نگاشته شد .    </vt:lpstr>
      <vt:lpstr>*مفاهيم آموزش و پرورش در جامعه جديد  در جوامع جديد ، مفهوم آموزش و پرورش و كاركردهاي آن دستخوش تغيير و دگرگوني شده است .  در جامعه متمدن كنوني جامعه نيازمند نهادي خاص به نام نظام آموزش رسمي يا مدرسه است ،زيرا نهادهاي قديمي ديگر جوابگو نبودند. *آموزش و پرورش درمحیط اجتماعی  فهم درست آموزش و پرورش رسمي آموزشگاهي ، موقعي امكان پذير است كه واقعيت امر آموزش و پرورش را در وسيع ترين معناي آن ، مسئوليت جامعه تلقي كنيم .  *آموزش و پرورش پيش از مدرسه  آموزش و پرورش هر فرد پيش از تولد هر فرد آغاز مي شود و  در سراسر زندگي ادامه مي يابد .  مدرسه بخشی از تماميت اين تجربه را تشكيل مي دهد . بنابراين  آموزش و پرورش با مدرسه شروع نمي شود .   </vt:lpstr>
      <vt:lpstr>*آموزش و پرورش دوران مدرسه  اگر هر روز تحصیلی ، 5 ساعت ، هفته تحصیلی 6 روز و سال تحصیلی 9 ماه طول بکشد ، هر کودک دانش آموز قریب 1100 ساعت از سال را  در مدرسه سپری می کند .همچنین اگر اوقات بیداری کودک  درروز 15  ساعت باشد.او قریب 5400ساعت در سال ، ساعت بیداری دارد . بدین ترتیب چنین کودکی قریب 4300 ساعت از سال را بیرون از مدرسه می گذراند یعنی چهار برابر وقتی که د رمدرسه حضور می یابد ،لذا آموزش و پرورش مدرسه ای جزئی است .   </vt:lpstr>
      <vt:lpstr>*انواع تجربه های آموزش و پرورشی در زندگی اجتماعی   انواع تجربه های نامنظم اجتماعی را به اختصار بر می شماریم : 1. خانه وخانواده2.همسایگان و اهل محله3.بازیها4.طبیعت 5.نهادها وفعالیتهای دینی6.کار وشغل7.خیابانهای شهر8.مسافرت9. شرایط زندگی شهری و یا به اطلاح مدنی  10.زیبائیها و زشتیهای محیط اطراف11.عضویت در گروهها12.تجربه هایی که از اعمال قدرت و اقتدار ناشی می شوند13.بیماریها ، تصادفات و پیشامدها14.تنبیهات و تشویق ها ، 15.خطاها و جرایم16.امیدهاو آرزوها ، دوستیها17.مطالعه روزنامه ها ، مجلات ، کتابها و .................        </vt:lpstr>
      <vt:lpstr>*تعریف آموزش و پرورش  از آموزش و پرورش تعاریف متعددی شده است . این تعاریف ناشی از پیچیدگی و چند وجهی بودن امر آموزش و پرورش است. جامعه شناسی ، آموزش و پرورش را غالبا به عنوان یک نهاد اجتماعی مورد مطالعه قرار می دهد  امروزه آموزش و پرورش به عنوان یک فراگرد اجتماعی محسوب می شود.    </vt:lpstr>
      <vt:lpstr>              پایان</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nimajamshidikomroodi</dc:creator>
  <cp:lastModifiedBy>mamad</cp:lastModifiedBy>
  <cp:revision>14</cp:revision>
  <dcterms:created xsi:type="dcterms:W3CDTF">2015-10-07T09:47:13Z</dcterms:created>
  <dcterms:modified xsi:type="dcterms:W3CDTF">2015-12-17T12:09:43Z</dcterms:modified>
</cp:coreProperties>
</file>