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256" r:id="rId2"/>
    <p:sldId id="258" r:id="rId3"/>
    <p:sldId id="272" r:id="rId4"/>
    <p:sldId id="273" r:id="rId5"/>
    <p:sldId id="267" r:id="rId6"/>
    <p:sldId id="275" r:id="rId7"/>
    <p:sldId id="276" r:id="rId8"/>
    <p:sldId id="278" r:id="rId9"/>
    <p:sldId id="257" r:id="rId10"/>
    <p:sldId id="266" r:id="rId11"/>
    <p:sldId id="268" r:id="rId12"/>
    <p:sldId id="260" r:id="rId13"/>
    <p:sldId id="269" r:id="rId14"/>
    <p:sldId id="261" r:id="rId15"/>
    <p:sldId id="280" r:id="rId16"/>
    <p:sldId id="265" r:id="rId17"/>
    <p:sldId id="263" r:id="rId18"/>
    <p:sldId id="270" r:id="rId19"/>
  </p:sldIdLst>
  <p:sldSz cx="9144000" cy="6858000" type="screen4x3"/>
  <p:notesSz cx="6888163" cy="100203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26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6AAB3BA-A122-44DA-A384-92480F724736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2033D8-C1FC-4493-8FA0-3C9F48DC7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33D8-C1FC-4493-8FA0-3C9F48DC7E1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7C6D-F7EB-4D74-B42E-6B844062F860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ED2AC-753B-467C-986A-8F5BEEE18221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28AB-80E9-416C-BB0C-F41FE4207845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7601B4-EB73-4E39-AEE0-BDCBF4301CCF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198D9-A4EC-4109-A6C0-88D3B905D464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39D2-3A66-4987-B973-FB55B31658BB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9ECEC-2A24-4761-B2F6-DA53523FBE64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5E5DE-7A59-40E8-B66F-94B0A6E2C1F6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1A55A-7B32-4CD3-9EF6-A3F22913A2BE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446A3-6472-4CBE-A635-80EEA017F4C2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14F01-39C2-42CA-8661-40198AC536A9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E1AF-AFFB-40B9-B715-5E8F5E64B120}" type="slidenum">
              <a:rPr lang="ru-RU" altLang="en-US"/>
              <a:pPr/>
              <a:t>‹#›</a:t>
            </a:fld>
            <a:endParaRPr lang="en-US" sz="180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ru-RU" altLang="zh-CN" smtClean="0">
                <a:sym typeface="Arial" pitchFamily="34" charset="0"/>
              </a:rPr>
              <a:t>Second level</a:t>
            </a:r>
          </a:p>
          <a:p>
            <a:pPr lvl="2"/>
            <a:r>
              <a:rPr lang="ru-RU" altLang="zh-CN" smtClean="0">
                <a:sym typeface="Arial" pitchFamily="34" charset="0"/>
              </a:rPr>
              <a:t>Third level</a:t>
            </a:r>
          </a:p>
          <a:p>
            <a:pPr lvl="3"/>
            <a:r>
              <a:rPr lang="ru-RU" altLang="zh-CN" smtClean="0">
                <a:sym typeface="Arial" pitchFamily="34" charset="0"/>
              </a:rPr>
              <a:t>Fourth level</a:t>
            </a:r>
          </a:p>
          <a:p>
            <a:pPr lvl="4"/>
            <a:r>
              <a:rPr lang="ru-RU" altLang="zh-CN" smtClean="0">
                <a:sym typeface="Arial" pitchFamily="34" charset="0"/>
              </a:rPr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@ustozlar_uchun  Xalq ta'limi xodimlariga</a:t>
            </a: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C5D9C9-3CAF-4F16-B946-FC33C05FD4CF}" type="slidenum">
              <a:rPr lang="ru-RU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wipe dir="u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SimSun" pitchFamily="2" charset="-122"/>
          <a:sym typeface="Arial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70988" cy="68675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075" name="TextBox 3"/>
          <p:cNvSpPr>
            <a:spLocks noChangeArrowheads="1"/>
          </p:cNvSpPr>
          <p:nvPr/>
        </p:nvSpPr>
        <p:spPr bwMode="auto">
          <a:xfrm>
            <a:off x="774700" y="260350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Rishton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tumani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xalq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ta’limi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muassasalari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faoliyatini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metodik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ta’minlash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tashkil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etish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bo’limi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tasarrufidagi</a:t>
            </a:r>
            <a:r>
              <a:rPr lang="en-US" sz="2400" dirty="0">
                <a:solidFill>
                  <a:srgbClr val="002060"/>
                </a:solidFill>
              </a:rPr>
              <a:t> 7-umumiy </a:t>
            </a:r>
            <a:r>
              <a:rPr lang="en-US" sz="2400" dirty="0" err="1">
                <a:solidFill>
                  <a:srgbClr val="002060"/>
                </a:solidFill>
              </a:rPr>
              <a:t>o’rta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ta’lim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maktabining</a:t>
            </a:r>
            <a:endParaRPr lang="ru-RU" altLang="en-US" dirty="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270000" y="5130800"/>
            <a:ext cx="6764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DARS TAQDIMOTI</a:t>
            </a:r>
            <a:endParaRPr lang="ru-RU" altLang="en-US" dirty="0"/>
          </a:p>
        </p:txBody>
      </p:sp>
      <p:sp>
        <p:nvSpPr>
          <p:cNvPr id="3077" name="TextBox 5"/>
          <p:cNvSpPr>
            <a:spLocks noChangeArrowheads="1"/>
          </p:cNvSpPr>
          <p:nvPr/>
        </p:nvSpPr>
        <p:spPr bwMode="auto">
          <a:xfrm>
            <a:off x="638175" y="3022600"/>
            <a:ext cx="741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fani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o’qituvchisi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ru-RU" altLang="en-US" dirty="0"/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50825" y="3500438"/>
            <a:ext cx="84978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TESHABOYEVA MALLIKANING</a:t>
            </a:r>
            <a:endParaRPr lang="ru-RU" altLang="en-US" dirty="0"/>
          </a:p>
        </p:txBody>
      </p:sp>
      <p:sp>
        <p:nvSpPr>
          <p:cNvPr id="3079" name="TextBox 7"/>
          <p:cNvSpPr>
            <a:spLocks noChangeArrowheads="1"/>
          </p:cNvSpPr>
          <p:nvPr/>
        </p:nvSpPr>
        <p:spPr bwMode="auto">
          <a:xfrm>
            <a:off x="1387475" y="4508500"/>
            <a:ext cx="6870792" cy="461665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BABABA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“Ravish </a:t>
            </a:r>
            <a:r>
              <a:rPr lang="en-US" sz="2400" b="1" dirty="0" err="1" smtClean="0">
                <a:solidFill>
                  <a:srgbClr val="002060"/>
                </a:solidFill>
                <a:cs typeface="Arial" pitchFamily="34" charset="0"/>
              </a:rPr>
              <a:t>so’z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itchFamily="34" charset="0"/>
              </a:rPr>
              <a:t>turkumi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cs typeface="Arial" pitchFamily="34" charset="0"/>
              </a:rPr>
              <a:t>mavzusida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cs typeface="Arial" pitchFamily="34" charset="0"/>
              </a:rPr>
              <a:t>tayyorlagan</a:t>
            </a:r>
            <a:endParaRPr lang="ru-RU" altLang="en-US" dirty="0"/>
          </a:p>
        </p:txBody>
      </p:sp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912813" y="2041525"/>
            <a:ext cx="7862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ONA TILI VA ADABIYOT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3079" grpId="0" animBg="1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2400"/>
            <a:ext cx="87249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WordArt 3" descr="weave"/>
          <p:cNvSpPr>
            <a:spLocks noChangeArrowheads="1" noChangeShapeType="1"/>
          </p:cNvSpPr>
          <p:nvPr/>
        </p:nvSpPr>
        <p:spPr bwMode="auto">
          <a:xfrm>
            <a:off x="409575" y="331788"/>
            <a:ext cx="8423275" cy="992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 cap="flat" cmpd="sng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YANGI MAVZU BAYONI</a:t>
            </a:r>
            <a:endParaRPr lang="ru-RU" sz="3600" kern="10">
              <a:ln w="9525" cap="flat" cmpd="sng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339975" y="188913"/>
            <a:ext cx="4537075" cy="79216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50000">
                <a:srgbClr val="00FF00"/>
              </a:gs>
              <a:gs pos="100000">
                <a:schemeClr val="tx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ezkor</a:t>
            </a:r>
            <a:r>
              <a:rPr lang="en-US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savollar</a:t>
            </a:r>
            <a:endParaRPr lang="uz-Latn-UZ" sz="3600" b="1" baseline="300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79388" y="2543175"/>
            <a:ext cx="3743325" cy="2728913"/>
          </a:xfrm>
          <a:prstGeom prst="rightArrow">
            <a:avLst>
              <a:gd name="adj1" fmla="val 36870"/>
              <a:gd name="adj2" fmla="val 39589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Berilgab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savollarga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javob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bo’luvchi</a:t>
            </a:r>
            <a:r>
              <a:rPr lang="en-US" sz="2400" b="1" i="1" dirty="0" smtClean="0">
                <a:solidFill>
                  <a:srgbClr val="FF0000"/>
                </a:solidFill>
              </a:rPr>
              <a:t> gap </a:t>
            </a:r>
          </a:p>
          <a:p>
            <a:pPr algn="ctr"/>
            <a:r>
              <a:rPr lang="en-US" sz="2400" b="1" i="1" dirty="0" err="1" smtClean="0">
                <a:solidFill>
                  <a:srgbClr val="FF0000"/>
                </a:solidFill>
              </a:rPr>
              <a:t>tuzing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751388" y="1196975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Qanday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?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751388" y="4149725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Qachon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?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751388" y="3143250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Qancha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?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4751388" y="2133600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Qanaqa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?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751388" y="5084763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Qaysi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?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751388" y="6021388"/>
            <a:ext cx="4392612" cy="647700"/>
          </a:xfrm>
          <a:prstGeom prst="ribbon2">
            <a:avLst>
              <a:gd name="adj1" fmla="val 12500"/>
              <a:gd name="adj2" fmla="val 64907"/>
            </a:avLst>
          </a:prstGeom>
          <a:gradFill rotWithShape="1">
            <a:gsLst>
              <a:gs pos="0">
                <a:schemeClr val="accent2"/>
              </a:gs>
              <a:gs pos="50000">
                <a:srgbClr val="FFFF99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Ofarin</a:t>
            </a:r>
            <a:r>
              <a:rPr lang="en-US" sz="2000" b="1" i="1" dirty="0" smtClean="0">
                <a:solidFill>
                  <a:srgbClr val="660033"/>
                </a:solidFill>
                <a:latin typeface="Arial" charset="0"/>
              </a:rPr>
              <a:t> </a:t>
            </a:r>
            <a:r>
              <a:rPr lang="en-US" sz="2000" b="1" i="1" dirty="0" err="1" smtClean="0">
                <a:solidFill>
                  <a:srgbClr val="660033"/>
                </a:solidFill>
                <a:latin typeface="Arial" charset="0"/>
              </a:rPr>
              <a:t>bolalar</a:t>
            </a:r>
            <a:r>
              <a:rPr lang="en-US" sz="2000" b="1" i="1" dirty="0">
                <a:solidFill>
                  <a:srgbClr val="660033"/>
                </a:solidFill>
                <a:latin typeface="Arial" charset="0"/>
              </a:rPr>
              <a:t>!</a:t>
            </a:r>
            <a:endParaRPr lang="ru-RU" sz="2000" b="1" i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3635375" y="4365625"/>
            <a:ext cx="1081088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492500" y="4581525"/>
            <a:ext cx="1223963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3924300" y="3500438"/>
            <a:ext cx="8636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3924300" y="4076700"/>
            <a:ext cx="86360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3492500" y="1557338"/>
            <a:ext cx="1223963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3708400" y="2492375"/>
            <a:ext cx="1079500" cy="108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" name="Picture 33" descr="j0079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38" y="4444267"/>
            <a:ext cx="1230312" cy="222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857375"/>
            <a:ext cx="86709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WordArt 3" descr="weave"/>
          <p:cNvSpPr>
            <a:spLocks noChangeArrowheads="1" noChangeShapeType="1"/>
          </p:cNvSpPr>
          <p:nvPr/>
        </p:nvSpPr>
        <p:spPr bwMode="auto">
          <a:xfrm>
            <a:off x="330200" y="346075"/>
            <a:ext cx="8423275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MAVZUNI MUSTAHKAMLASH</a:t>
            </a:r>
            <a:endParaRPr lang="ru-RU" sz="360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1700213"/>
            <a:ext cx="4284663" cy="2449512"/>
          </a:xfrm>
          <a:prstGeom prst="cloudCallout">
            <a:avLst>
              <a:gd name="adj1" fmla="val 8612"/>
              <a:gd name="adj2" fmla="val 92775"/>
            </a:avLst>
          </a:prstGeom>
          <a:solidFill>
            <a:srgbClr val="FFFF66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Erta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bahor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daraxtlar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kurtak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ochadi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067175" y="765175"/>
            <a:ext cx="5076825" cy="5759450"/>
          </a:xfrm>
          <a:prstGeom prst="cloudCallout">
            <a:avLst>
              <a:gd name="adj1" fmla="val -73577"/>
              <a:gd name="adj2" fmla="val 29438"/>
            </a:avLst>
          </a:prstGeom>
          <a:solidFill>
            <a:srgbClr val="99FF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Shaharda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mashinalar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tirbantligi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uchun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, men</a:t>
            </a:r>
          </a:p>
          <a:p>
            <a:pPr algn="ctr"/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soat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14-00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da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keldim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68313" y="260350"/>
            <a:ext cx="6481762" cy="1152525"/>
          </a:xfrm>
          <a:prstGeom prst="cloudCallout">
            <a:avLst>
              <a:gd name="adj1" fmla="val -51125"/>
              <a:gd name="adj2" fmla="val 134296"/>
            </a:avLst>
          </a:prstGeom>
          <a:solidFill>
            <a:srgbClr val="66FFFF"/>
          </a:solidFill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latin typeface="Times New Roman" pitchFamily="18" charset="0"/>
              </a:rPr>
              <a:t>Kim </a:t>
            </a:r>
            <a:r>
              <a:rPr lang="en-US" sz="4400" b="1" dirty="0" err="1">
                <a:latin typeface="Times New Roman" pitchFamily="18" charset="0"/>
              </a:rPr>
              <a:t>topqir</a:t>
            </a:r>
            <a:r>
              <a:rPr lang="en-US" sz="4400" b="1" dirty="0">
                <a:latin typeface="Times New Roman" pitchFamily="18" charset="0"/>
              </a:rPr>
              <a:t>.</a:t>
            </a:r>
            <a:endParaRPr lang="ru-RU" sz="4400" b="1" dirty="0">
              <a:latin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4952" y="4800600"/>
            <a:ext cx="1251898" cy="20574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 noChangeArrowheads="1"/>
          </p:cNvSpPr>
          <p:nvPr>
            <p:ph idx="4294967295"/>
          </p:nvPr>
        </p:nvSpPr>
        <p:spPr bwMode="auto">
          <a:xfrm>
            <a:off x="334963" y="3403600"/>
            <a:ext cx="8229600" cy="32258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altLang="zh-CN" dirty="0" err="1"/>
              <a:t>qachon</a:t>
            </a:r>
            <a:r>
              <a:rPr lang="ru-RU" altLang="zh-CN" dirty="0"/>
              <a:t>?			</a:t>
            </a:r>
            <a:r>
              <a:rPr lang="en-US" altLang="zh-CN" dirty="0" smtClean="0"/>
              <a:t>			                            </a:t>
            </a:r>
            <a:r>
              <a:rPr lang="ru-RU" altLang="zh-CN" b="1" i="1" dirty="0" err="1" smtClean="0">
                <a:solidFill>
                  <a:srgbClr val="FF0000"/>
                </a:solidFill>
              </a:rPr>
              <a:t>bugun</a:t>
            </a:r>
            <a:endParaRPr lang="ru-RU" altLang="zh-CN" b="1" i="1" dirty="0">
              <a:solidFill>
                <a:srgbClr val="FF0000"/>
              </a:solidFill>
            </a:endParaRPr>
          </a:p>
          <a:p>
            <a:r>
              <a:rPr lang="ru-RU" altLang="zh-CN" dirty="0" err="1"/>
              <a:t>qay</a:t>
            </a:r>
            <a:r>
              <a:rPr lang="ru-RU" altLang="zh-CN" dirty="0"/>
              <a:t> </a:t>
            </a:r>
            <a:r>
              <a:rPr lang="ru-RU" altLang="zh-CN" dirty="0" err="1"/>
              <a:t>holatda</a:t>
            </a:r>
            <a:r>
              <a:rPr lang="ru-RU" altLang="zh-CN" dirty="0" smtClean="0"/>
              <a:t>?</a:t>
            </a:r>
            <a:r>
              <a:rPr lang="en-US" altLang="zh-CN" dirty="0" smtClean="0"/>
              <a:t>                     </a:t>
            </a:r>
            <a:r>
              <a:rPr lang="ru-RU" altLang="zh-CN" dirty="0"/>
              <a:t>			</a:t>
            </a:r>
            <a:r>
              <a:rPr lang="ru-RU" altLang="zh-CN" b="1" i="1" dirty="0" err="1">
                <a:solidFill>
                  <a:srgbClr val="FF0000"/>
                </a:solidFill>
              </a:rPr>
              <a:t>kutilmaganda</a:t>
            </a:r>
            <a:endParaRPr lang="ru-RU" altLang="zh-CN" b="1" i="1" dirty="0">
              <a:solidFill>
                <a:srgbClr val="FF0000"/>
              </a:solidFill>
            </a:endParaRPr>
          </a:p>
          <a:p>
            <a:r>
              <a:rPr lang="ru-RU" altLang="zh-CN" dirty="0" err="1"/>
              <a:t>qayerda</a:t>
            </a:r>
            <a:r>
              <a:rPr lang="ru-RU" altLang="zh-CN" dirty="0"/>
              <a:t>?			</a:t>
            </a:r>
            <a:r>
              <a:rPr lang="en-US" altLang="zh-CN" dirty="0" smtClean="0"/>
              <a:t>                           </a:t>
            </a:r>
            <a:r>
              <a:rPr lang="ru-RU" altLang="zh-CN" b="1" i="1" dirty="0" err="1" smtClean="0">
                <a:solidFill>
                  <a:srgbClr val="FF0000"/>
                </a:solidFill>
              </a:rPr>
              <a:t>shu</a:t>
            </a:r>
            <a:r>
              <a:rPr lang="ru-RU" altLang="zh-CN" b="1" i="1" dirty="0" smtClean="0">
                <a:solidFill>
                  <a:srgbClr val="FF0000"/>
                </a:solidFill>
              </a:rPr>
              <a:t> </a:t>
            </a:r>
            <a:r>
              <a:rPr lang="ru-RU" altLang="zh-CN" b="1" i="1" dirty="0" err="1">
                <a:solidFill>
                  <a:srgbClr val="FF0000"/>
                </a:solidFill>
              </a:rPr>
              <a:t>yerda</a:t>
            </a:r>
            <a:endParaRPr lang="ru-RU" altLang="zh-CN" b="1" i="1" dirty="0">
              <a:solidFill>
                <a:srgbClr val="FF0000"/>
              </a:solidFill>
            </a:endParaRPr>
          </a:p>
          <a:p>
            <a:r>
              <a:rPr lang="ru-RU" altLang="zh-CN" dirty="0" err="1"/>
              <a:t>qanday</a:t>
            </a:r>
            <a:r>
              <a:rPr lang="ru-RU" altLang="zh-CN" dirty="0" smtClean="0"/>
              <a:t>?</a:t>
            </a:r>
            <a:r>
              <a:rPr lang="en-US" altLang="zh-CN" dirty="0" smtClean="0"/>
              <a:t>                            </a:t>
            </a:r>
            <a:r>
              <a:rPr lang="ru-RU" altLang="zh-CN" b="1" i="1" dirty="0">
                <a:solidFill>
                  <a:srgbClr val="FF0000"/>
                </a:solidFill>
              </a:rPr>
              <a:t>			</a:t>
            </a:r>
            <a:r>
              <a:rPr lang="ru-RU" altLang="zh-CN" b="1" i="1" dirty="0" err="1">
                <a:solidFill>
                  <a:srgbClr val="FF0000"/>
                </a:solidFill>
              </a:rPr>
              <a:t>asta</a:t>
            </a:r>
            <a:endParaRPr lang="ru-RU" altLang="zh-CN" b="1" i="1" dirty="0">
              <a:solidFill>
                <a:srgbClr val="FF0000"/>
              </a:solidFill>
            </a:endParaRPr>
          </a:p>
          <a:p>
            <a:r>
              <a:rPr lang="ru-RU" altLang="zh-CN" dirty="0" err="1"/>
              <a:t>qancha</a:t>
            </a:r>
            <a:r>
              <a:rPr lang="ru-RU" altLang="zh-CN" dirty="0"/>
              <a:t>?			</a:t>
            </a:r>
            <a:r>
              <a:rPr lang="en-US" altLang="zh-CN" dirty="0" smtClean="0"/>
              <a:t>                            </a:t>
            </a:r>
            <a:r>
              <a:rPr lang="en-US" altLang="zh-CN" b="1" i="1" dirty="0" smtClean="0">
                <a:solidFill>
                  <a:srgbClr val="FF0000"/>
                </a:solidFill>
              </a:rPr>
              <a:t>a</a:t>
            </a:r>
            <a:r>
              <a:rPr lang="ru-RU" altLang="zh-CN" b="1" i="1" dirty="0" err="1" smtClean="0">
                <a:solidFill>
                  <a:srgbClr val="FF0000"/>
                </a:solidFill>
              </a:rPr>
              <a:t>ncha</a:t>
            </a:r>
            <a:endParaRPr lang="ru-RU" altLang="zh-CN" b="1" i="1" dirty="0">
              <a:solidFill>
                <a:srgbClr val="FF0000"/>
              </a:solidFill>
            </a:endParaRPr>
          </a:p>
          <a:p>
            <a:endParaRPr lang="ru-RU" altLang="zh-CN" dirty="0"/>
          </a:p>
        </p:txBody>
      </p:sp>
      <p:pic>
        <p:nvPicPr>
          <p:cNvPr id="4" name="Picture 4" descr="24M5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47925" cy="2089150"/>
          </a:xfrm>
          <a:noFill/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71713" y="585787"/>
            <a:ext cx="6115050" cy="2614613"/>
          </a:xfrm>
          <a:prstGeom prst="wedgeEllipseCallout">
            <a:avLst>
              <a:gd name="adj1" fmla="val -63497"/>
              <a:gd name="adj2" fmla="val -2417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i="1" dirty="0" err="1" smtClean="0">
                <a:solidFill>
                  <a:srgbClr val="000066"/>
                </a:solidFill>
              </a:rPr>
              <a:t>Berilgan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so’zlar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ishtirok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etgan</a:t>
            </a:r>
            <a:r>
              <a:rPr lang="en-US" sz="3200" i="1" dirty="0" smtClean="0">
                <a:solidFill>
                  <a:srgbClr val="000066"/>
                </a:solidFill>
              </a:rPr>
              <a:t> gap </a:t>
            </a:r>
            <a:r>
              <a:rPr lang="en-US" sz="3200" i="1" dirty="0" err="1" smtClean="0">
                <a:solidFill>
                  <a:srgbClr val="000066"/>
                </a:solidFill>
              </a:rPr>
              <a:t>tuza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olmadim</a:t>
            </a:r>
            <a:r>
              <a:rPr lang="en-US" sz="3200" i="1" dirty="0" smtClean="0">
                <a:solidFill>
                  <a:srgbClr val="000066"/>
                </a:solidFill>
              </a:rPr>
              <a:t>. </a:t>
            </a:r>
            <a:r>
              <a:rPr lang="en-US" sz="3200" i="1" dirty="0" err="1" smtClean="0">
                <a:solidFill>
                  <a:srgbClr val="000066"/>
                </a:solidFill>
              </a:rPr>
              <a:t>Sizlar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yordam</a:t>
            </a:r>
            <a:r>
              <a:rPr lang="en-US" sz="3200" i="1" dirty="0" smtClean="0">
                <a:solidFill>
                  <a:srgbClr val="000066"/>
                </a:solidFill>
              </a:rPr>
              <a:t> </a:t>
            </a:r>
            <a:r>
              <a:rPr lang="en-US" sz="3200" i="1" dirty="0" err="1" smtClean="0">
                <a:solidFill>
                  <a:srgbClr val="000066"/>
                </a:solidFill>
              </a:rPr>
              <a:t>beringlar</a:t>
            </a:r>
            <a:r>
              <a:rPr lang="en-US" sz="3200" i="1" dirty="0" smtClean="0">
                <a:solidFill>
                  <a:srgbClr val="000066"/>
                </a:solidFill>
              </a:rPr>
              <a:t>.</a:t>
            </a:r>
            <a:endParaRPr lang="ru-RU" sz="3200" i="1" dirty="0">
              <a:solidFill>
                <a:srgbClr val="000066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000125"/>
            <a:ext cx="821531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z-Cyrl-UZ" sz="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uz-Cyrl-UZ" sz="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uz-Cyrl-UZ" sz="7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sz="1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sz="1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sz="1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z-Cyrl-UZ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z-Cyrl-UZ" sz="2800" dirty="0" smtClean="0"/>
              <a:t>“</a:t>
            </a:r>
            <a:r>
              <a:rPr lang="en-US" sz="2800" dirty="0" smtClean="0"/>
              <a:t>Agar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en-US" sz="2800" dirty="0" err="1" smtClean="0"/>
              <a:t>ulug</a:t>
            </a:r>
            <a:r>
              <a:rPr lang="en-US" sz="2800" dirty="0" smtClean="0"/>
              <a:t>’ </a:t>
            </a:r>
            <a:r>
              <a:rPr lang="en-US" sz="2800" dirty="0" err="1" smtClean="0"/>
              <a:t>zotni</a:t>
            </a:r>
            <a:r>
              <a:rPr lang="en-US" sz="2800" dirty="0" smtClean="0"/>
              <a:t> </a:t>
            </a:r>
            <a:r>
              <a:rPr lang="en-US" sz="2800" dirty="0" err="1" smtClean="0"/>
              <a:t>avliyo</a:t>
            </a:r>
            <a:r>
              <a:rPr lang="en-US" sz="2800" dirty="0" smtClean="0"/>
              <a:t> </a:t>
            </a:r>
            <a:r>
              <a:rPr lang="en-US" sz="2800" dirty="0" err="1" smtClean="0"/>
              <a:t>desak</a:t>
            </a:r>
            <a:r>
              <a:rPr lang="en-US" sz="2800" dirty="0" smtClean="0"/>
              <a:t>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u </a:t>
            </a:r>
            <a:r>
              <a:rPr lang="en-US" sz="2800" dirty="0" err="1" smtClean="0"/>
              <a:t>avliyolarning</a:t>
            </a:r>
            <a:r>
              <a:rPr lang="en-US" sz="2800" dirty="0" smtClean="0"/>
              <a:t> </a:t>
            </a:r>
            <a:r>
              <a:rPr lang="en-US" sz="2800" dirty="0" err="1" smtClean="0"/>
              <a:t>avliyosi</a:t>
            </a:r>
            <a:r>
              <a:rPr lang="en-US" sz="2800" dirty="0" smtClean="0"/>
              <a:t>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err="1" smtClean="0"/>
              <a:t>mutafakkir</a:t>
            </a:r>
            <a:r>
              <a:rPr lang="en-US" sz="2800" dirty="0" smtClean="0"/>
              <a:t> </a:t>
            </a:r>
            <a:r>
              <a:rPr lang="en-US" sz="2800" dirty="0" err="1" smtClean="0"/>
              <a:t>desak</a:t>
            </a:r>
            <a:r>
              <a:rPr lang="en-US" sz="2800" dirty="0" smtClean="0"/>
              <a:t>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err="1" smtClean="0"/>
              <a:t>mutafakkirlarning</a:t>
            </a:r>
            <a:r>
              <a:rPr lang="en-US" sz="2800" dirty="0" smtClean="0"/>
              <a:t> </a:t>
            </a:r>
            <a:r>
              <a:rPr lang="en-US" sz="2800" dirty="0" err="1" smtClean="0"/>
              <a:t>mutafakkiri</a:t>
            </a:r>
            <a:r>
              <a:rPr lang="en-US" sz="2800" dirty="0" smtClean="0"/>
              <a:t>,</a:t>
            </a:r>
            <a:r>
              <a:rPr lang="uz-Cyrl-UZ" sz="2800" dirty="0" smtClean="0"/>
              <a:t> </a:t>
            </a:r>
            <a:br>
              <a:rPr lang="uz-Cyrl-UZ" sz="2800" dirty="0" smtClean="0"/>
            </a:br>
            <a:r>
              <a:rPr lang="en-US" sz="2800" dirty="0" err="1" smtClean="0"/>
              <a:t>shoir</a:t>
            </a:r>
            <a:r>
              <a:rPr lang="en-US" sz="2800" dirty="0" smtClean="0"/>
              <a:t> </a:t>
            </a:r>
            <a:r>
              <a:rPr lang="en-US" sz="2800" dirty="0" err="1" smtClean="0"/>
              <a:t>desak</a:t>
            </a:r>
            <a:r>
              <a:rPr lang="en-US" sz="2800" dirty="0" smtClean="0"/>
              <a:t>, </a:t>
            </a:r>
            <a:r>
              <a:rPr lang="en-US" sz="2800" dirty="0" err="1" smtClean="0"/>
              <a:t>shoirlar</a:t>
            </a:r>
            <a:r>
              <a:rPr lang="en-US" sz="2800" dirty="0" smtClean="0"/>
              <a:t> </a:t>
            </a:r>
            <a:r>
              <a:rPr lang="en-US" sz="2800" dirty="0" err="1" smtClean="0"/>
              <a:t>sultonidir</a:t>
            </a:r>
            <a:r>
              <a:rPr lang="en-US" sz="2800" dirty="0" smtClean="0"/>
              <a:t>”.</a:t>
            </a:r>
            <a:r>
              <a:rPr lang="uz-Cyrl-UZ" sz="2800" dirty="0" smtClean="0"/>
              <a:t> </a:t>
            </a:r>
            <a:endParaRPr lang="en-US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Islom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Karimov</a:t>
            </a:r>
            <a:r>
              <a:rPr lang="uz-Cyrl-UZ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z-Cyrl-UZ" b="1" dirty="0" smtClean="0">
                <a:solidFill>
                  <a:srgbClr val="FF0000"/>
                </a:solidFill>
              </a:rPr>
              <a:t>   “</a:t>
            </a:r>
            <a:r>
              <a:rPr lang="en-US" b="1" dirty="0" err="1" smtClean="0">
                <a:solidFill>
                  <a:srgbClr val="FF0000"/>
                </a:solidFill>
              </a:rPr>
              <a:t>Yuksak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ma’naviyat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z-Cyrl-UZ" b="1" dirty="0" smtClean="0">
                <a:solidFill>
                  <a:srgbClr val="FF0000"/>
                </a:solidFill>
              </a:rPr>
              <a:t>– </a:t>
            </a:r>
            <a:r>
              <a:rPr lang="en-US" b="1" dirty="0" err="1" smtClean="0">
                <a:solidFill>
                  <a:srgbClr val="FF0000"/>
                </a:solidFill>
              </a:rPr>
              <a:t>yengilmas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kuch</a:t>
            </a:r>
            <a:r>
              <a:rPr lang="uz-Cyrl-UZ" b="1" dirty="0" smtClean="0">
                <a:solidFill>
                  <a:srgbClr val="FF0000"/>
                </a:solidFill>
              </a:rPr>
              <a:t>".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z-Cyrl-UZ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47460" name="Picture 4" descr="is?Poo_o1hYPnPwFJQym9pc35aRL1J21ml1qlyX9xVY7TA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285875"/>
            <a:ext cx="2857500" cy="2033588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8688" y="0"/>
            <a:ext cx="7820025" cy="1071563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50000">
                <a:srgbClr val="FFFF66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Bobomiz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Alisher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Navoiy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haqida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matn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err="1">
                <a:solidFill>
                  <a:srgbClr val="000066"/>
                </a:solidFill>
                <a:latin typeface="+mj-lt"/>
                <a:ea typeface="+mj-ea"/>
                <a:cs typeface="+mj-cs"/>
              </a:rPr>
              <a:t>yaratish</a:t>
            </a:r>
            <a:r>
              <a:rPr lang="en-US" sz="2400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kern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1009650"/>
            <a:ext cx="8229600" cy="584200"/>
          </a:xfrm>
        </p:spPr>
        <p:txBody>
          <a:bodyPr/>
          <a:lstStyle/>
          <a:p>
            <a:pPr algn="ctr"/>
            <a:r>
              <a:rPr lang="ru-RU" altLang="zh-CN" sz="4000" b="1"/>
              <a:t>O'quvchilarni baholash: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" y="1978025"/>
            <a:ext cx="8888413" cy="4260850"/>
          </a:xfrm>
          <a:ln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o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3521075"/>
            <a:ext cx="23129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am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96850"/>
            <a:ext cx="3776662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 descr="weave"/>
          <p:cNvSpPr>
            <a:spLocks noChangeArrowheads="1" noChangeShapeType="1"/>
          </p:cNvSpPr>
          <p:nvPr/>
        </p:nvSpPr>
        <p:spPr bwMode="auto">
          <a:xfrm>
            <a:off x="4203700" y="628650"/>
            <a:ext cx="1676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GA</a:t>
            </a:r>
            <a:endParaRPr lang="ru-RU" sz="360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11269" name="WordArt 5" descr="water"/>
          <p:cNvSpPr>
            <a:spLocks noChangeArrowheads="1" noChangeShapeType="1"/>
          </p:cNvSpPr>
          <p:nvPr/>
        </p:nvSpPr>
        <p:spPr bwMode="auto">
          <a:xfrm>
            <a:off x="914400" y="2855913"/>
            <a:ext cx="7110413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9999"/>
                    </a:srgbClr>
                  </a:outerShdw>
                </a:effectLst>
                <a:latin typeface="Arial Black"/>
              </a:rPr>
              <a:t>TOPSHIRIQ</a:t>
            </a:r>
            <a:endParaRPr lang="ru-RU" sz="3600">
              <a:ln w="9525">
                <a:solidFill>
                  <a:srgbClr val="0066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39713" y="3752850"/>
            <a:ext cx="5060950" cy="2301875"/>
          </a:xfrm>
          <a:prstGeom prst="wedgeEllipseCallout">
            <a:avLst>
              <a:gd name="adj1" fmla="val 93310"/>
              <a:gd name="adj2" fmla="val -1477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/>
              <a:t>287-MASHQ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5288" y="952798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Etiborlaring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113" y="2167235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uchun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8414" y="2181521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rahmat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peo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327" y="1543051"/>
            <a:ext cx="344467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vetton_ru_758.jpg"/>
          <p:cNvPicPr>
            <a:picLocks noChangeAspect="1"/>
          </p:cNvPicPr>
          <p:nvPr/>
        </p:nvPicPr>
        <p:blipFill>
          <a:blip r:embed="rId3"/>
          <a:srcRect l="6712" r="67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peo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2813" y="730817"/>
            <a:ext cx="4421187" cy="594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0249" y="1067097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E’tiborlaring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8961" y="1652885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uchun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7511" y="2438698"/>
            <a:ext cx="313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rahmat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0025" y="765175"/>
            <a:ext cx="8943975" cy="6092825"/>
          </a:xfrm>
          <a:prstGeom prst="horizontalScroll">
            <a:avLst>
              <a:gd name="adj" fmla="val 12500"/>
            </a:avLst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Ta’limiy</a:t>
            </a: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	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</a:rPr>
              <a:t>umumta`lim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mahoratini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shakllantirish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ijodiy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qobiliyatini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o`stirish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2060"/>
                </a:solidFill>
              </a:rPr>
              <a:t>r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avish</a:t>
            </a:r>
            <a:r>
              <a:rPr lang="ru-RU" altLang="zh-CN" sz="2000" dirty="0" smtClean="0">
                <a:solidFill>
                  <a:srgbClr val="002060"/>
                </a:solidFill>
              </a:rPr>
              <a:t> 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so’z</a:t>
            </a:r>
            <a:r>
              <a:rPr lang="ru-RU" altLang="zh-CN" sz="2000" dirty="0" smtClean="0">
                <a:solidFill>
                  <a:srgbClr val="002060"/>
                </a:solidFill>
              </a:rPr>
              <a:t> 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turkumi</a:t>
            </a:r>
            <a:r>
              <a:rPr lang="ru-RU" altLang="zh-CN" sz="2000" dirty="0" smtClean="0">
                <a:solidFill>
                  <a:srgbClr val="002060"/>
                </a:solidFill>
              </a:rPr>
              <a:t>  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haqida</a:t>
            </a:r>
            <a:r>
              <a:rPr lang="ru-RU" altLang="zh-CN" sz="2000" dirty="0" smtClean="0">
                <a:solidFill>
                  <a:srgbClr val="002060"/>
                </a:solidFill>
              </a:rPr>
              <a:t> 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ma’lumot</a:t>
            </a:r>
            <a:r>
              <a:rPr lang="ru-RU" altLang="zh-CN" sz="2000" dirty="0" smtClean="0">
                <a:solidFill>
                  <a:srgbClr val="002060"/>
                </a:solidFill>
              </a:rPr>
              <a:t> </a:t>
            </a:r>
            <a:r>
              <a:rPr lang="ru-RU" altLang="zh-CN" sz="2000" dirty="0" err="1" smtClean="0">
                <a:solidFill>
                  <a:srgbClr val="002060"/>
                </a:solidFill>
              </a:rPr>
              <a:t>berish</a:t>
            </a:r>
            <a:r>
              <a:rPr lang="ru-RU" altLang="zh-CN" sz="2000" dirty="0" smtClean="0">
                <a:solidFill>
                  <a:srgbClr val="002060"/>
                </a:solidFill>
              </a:rPr>
              <a:t>;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marL="0" indent="0"/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sz="2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Tarbiyaviy</a:t>
            </a:r>
            <a:r>
              <a:rPr lang="en-US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O’quvchilarga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aqliy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va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axloqiy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tarbiya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berish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ota-ona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oldidagi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o’z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burchlarini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chuqur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tushunadigan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bilmli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va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erkin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fikrlay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oladigan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ma’naviy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barkamol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inson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ruhida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tarbiyalash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sz="2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Rivojlantiruvchi</a:t>
            </a: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</a:rPr>
              <a:t>Mantiqiy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tafakkurni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nutqni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en-US" sz="2000" dirty="0" err="1">
                <a:solidFill>
                  <a:srgbClr val="000066"/>
                </a:solidFill>
                <a:latin typeface="Arial" charset="0"/>
              </a:rPr>
              <a:t>xotirani</a:t>
            </a:r>
            <a:r>
              <a:rPr lang="en-US" sz="2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latin typeface="Arial" charset="0"/>
              </a:rPr>
              <a:t>rivojlantirish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, </a:t>
            </a:r>
            <a:endParaRPr lang="ru-RU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547813" y="190500"/>
            <a:ext cx="6192837" cy="1309688"/>
          </a:xfrm>
          <a:prstGeom prst="downArrowCallout">
            <a:avLst>
              <a:gd name="adj1" fmla="val 126492"/>
              <a:gd name="adj2" fmla="val 126492"/>
              <a:gd name="adj3" fmla="val 16667"/>
              <a:gd name="adj4" fmla="val 6666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i="1" dirty="0" err="1" smtClean="0">
                <a:solidFill>
                  <a:srgbClr val="800000"/>
                </a:solidFill>
                <a:latin typeface="Calisto MT" pitchFamily="18" charset="0"/>
              </a:rPr>
              <a:t>Darsning</a:t>
            </a:r>
            <a:r>
              <a:rPr lang="en-US" sz="5400" b="1" i="1" dirty="0" smtClean="0">
                <a:solidFill>
                  <a:srgbClr val="800000"/>
                </a:solidFill>
                <a:latin typeface="Calisto MT" pitchFamily="18" charset="0"/>
              </a:rPr>
              <a:t> </a:t>
            </a:r>
            <a:r>
              <a:rPr lang="en-US" sz="5400" b="1" i="1" dirty="0" err="1" smtClean="0">
                <a:solidFill>
                  <a:srgbClr val="800000"/>
                </a:solidFill>
                <a:latin typeface="Calisto MT" pitchFamily="18" charset="0"/>
              </a:rPr>
              <a:t>maqsadi</a:t>
            </a:r>
            <a:r>
              <a:rPr lang="en-US" sz="5400" b="1" i="1" dirty="0" smtClean="0">
                <a:solidFill>
                  <a:srgbClr val="800000"/>
                </a:solidFill>
                <a:latin typeface="Calisto MT" pitchFamily="18" charset="0"/>
              </a:rPr>
              <a:t>: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9388" y="260350"/>
            <a:ext cx="2879725" cy="1296988"/>
          </a:xfrm>
          <a:prstGeom prst="downArrowCallout">
            <a:avLst>
              <a:gd name="adj1" fmla="val 55508"/>
              <a:gd name="adj2" fmla="val 55508"/>
              <a:gd name="adj3" fmla="val 16667"/>
              <a:gd name="adj4" fmla="val 6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ahoma" pitchFamily="34" charset="0"/>
              </a:rPr>
              <a:t>Dars</a:t>
            </a:r>
            <a:r>
              <a:rPr lang="en-US" sz="40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ahoma" pitchFamily="34" charset="0"/>
              </a:rPr>
              <a:t>turi</a:t>
            </a:r>
            <a:endParaRPr lang="en-US" sz="4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276600" y="260350"/>
            <a:ext cx="2808288" cy="2305050"/>
          </a:xfrm>
          <a:prstGeom prst="downArrowCallout">
            <a:avLst>
              <a:gd name="adj1" fmla="val 30458"/>
              <a:gd name="adj2" fmla="val 30458"/>
              <a:gd name="adj3" fmla="val 16667"/>
              <a:gd name="adj4" fmla="val 6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ahoma" pitchFamily="34" charset="0"/>
              </a:rPr>
              <a:t>Darsning</a:t>
            </a:r>
            <a:r>
              <a:rPr lang="en-US" sz="44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ahoma" pitchFamily="34" charset="0"/>
              </a:rPr>
              <a:t>jihozi</a:t>
            </a:r>
            <a:endParaRPr lang="en-US" sz="44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0825" y="2060575"/>
            <a:ext cx="2736850" cy="2736850"/>
          </a:xfrm>
          <a:prstGeom prst="foldedCorner">
            <a:avLst>
              <a:gd name="adj" fmla="val 125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Yangi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bilimlar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va</a:t>
            </a:r>
            <a:endParaRPr lang="en-US" sz="2800" dirty="0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tushunchalar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hosil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qilish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va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o’zlashtirish</a:t>
            </a:r>
            <a:r>
              <a:rPr lang="en-US" sz="28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ahoma" pitchFamily="34" charset="0"/>
              </a:rPr>
              <a:t>darsi</a:t>
            </a:r>
            <a:endParaRPr lang="en-US" sz="28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203575" y="3068638"/>
            <a:ext cx="2736850" cy="2736850"/>
          </a:xfrm>
          <a:prstGeom prst="foldedCorner">
            <a:avLst>
              <a:gd name="adj" fmla="val 125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5-sinf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ona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tili</a:t>
            </a:r>
            <a:endParaRPr lang="en-US" altLang="zh-CN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darsligi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altLang="zh-CN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mavjud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texnika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zh-CN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vositalari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US" altLang="zh-CN" sz="2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zh-CN" sz="2800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tarqatmalar</a:t>
            </a:r>
            <a:r>
              <a:rPr lang="ru-RU" altLang="zh-CN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215074" y="2071678"/>
            <a:ext cx="2736850" cy="2736850"/>
          </a:xfrm>
          <a:prstGeom prst="foldedCorner">
            <a:avLst>
              <a:gd name="adj" fmla="val 125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Suhbat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,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bahs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,</a:t>
            </a:r>
          </a:p>
          <a:p>
            <a:pPr algn="ctr"/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test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sinovi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,</a:t>
            </a:r>
          </a:p>
          <a:p>
            <a:pPr algn="ctr"/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guruhlarga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bo’lib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ishlash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,</a:t>
            </a:r>
          </a:p>
          <a:p>
            <a:pPr algn="ctr"/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xotira</a:t>
            </a:r>
            <a:r>
              <a:rPr lang="en-US" sz="2800" dirty="0">
                <a:solidFill>
                  <a:srgbClr val="A50021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A50021"/>
                </a:solidFill>
                <a:latin typeface="Tahoma" pitchFamily="34" charset="0"/>
              </a:rPr>
              <a:t>mashqi</a:t>
            </a:r>
            <a:endParaRPr lang="en-US" sz="2800" dirty="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300788" y="260350"/>
            <a:ext cx="2663825" cy="1223963"/>
          </a:xfrm>
          <a:prstGeom prst="downArrowCallout">
            <a:avLst>
              <a:gd name="adj1" fmla="val 54410"/>
              <a:gd name="adj2" fmla="val 54410"/>
              <a:gd name="adj3" fmla="val 16667"/>
              <a:gd name="adj4" fmla="val 6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ahoma" pitchFamily="34" charset="0"/>
              </a:rPr>
              <a:t>Dars</a:t>
            </a:r>
            <a:r>
              <a:rPr lang="en-US" sz="40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ahoma" pitchFamily="34" charset="0"/>
              </a:rPr>
              <a:t>usuli</a:t>
            </a:r>
            <a:endParaRPr lang="ru-RU" sz="40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2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4673" y="581323"/>
            <a:ext cx="657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Darsning</a:t>
            </a:r>
            <a:r>
              <a:rPr lang="en-US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rejasi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 flipH="1">
            <a:off x="5599112" y="1863725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Mas</a:t>
            </a:r>
            <a:r>
              <a:rPr lang="en-US" altLang="zh-CN" sz="2400" dirty="0" smtClean="0"/>
              <a:t>h</a:t>
            </a:r>
            <a:r>
              <a:rPr lang="ru-RU" altLang="zh-CN" sz="2400" dirty="0" err="1" smtClean="0"/>
              <a:t>qlar</a:t>
            </a:r>
            <a:r>
              <a:rPr lang="ru-RU" altLang="zh-CN" sz="2400" dirty="0" smtClean="0"/>
              <a:t> </a:t>
            </a:r>
            <a:endParaRPr lang="en-US" altLang="zh-CN" sz="2400" dirty="0" smtClean="0"/>
          </a:p>
          <a:p>
            <a:pPr algn="ctr"/>
            <a:r>
              <a:rPr lang="ru-RU" altLang="zh-CN" sz="2400" dirty="0" err="1" smtClean="0"/>
              <a:t>bajarish</a:t>
            </a:r>
            <a:endParaRPr lang="en-US" sz="2400" dirty="0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 flipH="1">
            <a:off x="650876" y="1901825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Tashkiliy</a:t>
            </a:r>
            <a:r>
              <a:rPr lang="ru-RU" altLang="zh-CN" sz="2400" dirty="0" smtClean="0"/>
              <a:t> </a:t>
            </a:r>
            <a:r>
              <a:rPr lang="ru-RU" altLang="zh-CN" sz="2400" dirty="0" err="1" smtClean="0"/>
              <a:t>qism</a:t>
            </a:r>
            <a:endParaRPr lang="ru-RU" altLang="zh-CN" sz="2400" dirty="0" smtClean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 flipH="1">
            <a:off x="698500" y="3563938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Ravish</a:t>
            </a:r>
            <a:r>
              <a:rPr lang="ru-RU" altLang="zh-CN" sz="2400" dirty="0" smtClean="0"/>
              <a:t> </a:t>
            </a:r>
            <a:r>
              <a:rPr lang="ru-RU" altLang="zh-CN" sz="2400" dirty="0" err="1" smtClean="0"/>
              <a:t>haqida</a:t>
            </a:r>
            <a:r>
              <a:rPr lang="ru-RU" altLang="zh-CN" sz="2400" dirty="0" smtClean="0"/>
              <a:t> </a:t>
            </a:r>
            <a:endParaRPr lang="en-US" altLang="zh-CN" sz="2400" dirty="0" smtClean="0"/>
          </a:p>
          <a:p>
            <a:pPr algn="ctr"/>
            <a:r>
              <a:rPr lang="ru-RU" altLang="zh-CN" sz="2400" dirty="0" err="1" smtClean="0"/>
              <a:t>ma’lumot</a:t>
            </a:r>
            <a:endParaRPr lang="en-US" sz="2400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 flipH="1">
            <a:off x="5613401" y="3535364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O’quvchilarni</a:t>
            </a:r>
            <a:r>
              <a:rPr lang="ru-RU" altLang="zh-CN" sz="2400" dirty="0" smtClean="0"/>
              <a:t> </a:t>
            </a:r>
            <a:endParaRPr lang="en-US" altLang="zh-CN" sz="2400" dirty="0" smtClean="0"/>
          </a:p>
          <a:p>
            <a:pPr algn="ctr"/>
            <a:r>
              <a:rPr lang="ru-RU" altLang="zh-CN" sz="2400" dirty="0" err="1" smtClean="0"/>
              <a:t>baholash</a:t>
            </a:r>
            <a:endParaRPr lang="ru-RU" altLang="zh-CN" sz="2400" dirty="0" smtClean="0"/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 flipH="1">
            <a:off x="727076" y="5192713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Ravishlarning</a:t>
            </a:r>
            <a:endParaRPr lang="en-US" altLang="zh-CN" sz="2400" dirty="0" smtClean="0"/>
          </a:p>
          <a:p>
            <a:pPr algn="ctr"/>
            <a:r>
              <a:rPr lang="ru-RU" altLang="zh-CN" sz="2400" dirty="0" smtClean="0"/>
              <a:t> </a:t>
            </a:r>
            <a:r>
              <a:rPr lang="ru-RU" altLang="zh-CN" sz="2400" dirty="0" err="1" smtClean="0"/>
              <a:t>ma’no</a:t>
            </a:r>
            <a:r>
              <a:rPr lang="ru-RU" altLang="zh-CN" sz="2400" dirty="0" smtClean="0"/>
              <a:t> </a:t>
            </a:r>
            <a:r>
              <a:rPr lang="ru-RU" altLang="zh-CN" sz="2400" dirty="0" err="1" smtClean="0"/>
              <a:t>turlari</a:t>
            </a:r>
            <a:endParaRPr lang="en-US" sz="2400" dirty="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 flipH="1">
            <a:off x="5699125" y="5164138"/>
            <a:ext cx="2520950" cy="1079500"/>
          </a:xfrm>
          <a:prstGeom prst="ellipse">
            <a:avLst/>
          </a:prstGeom>
          <a:solidFill>
            <a:srgbClr val="99FF3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altLang="zh-CN" sz="2400" dirty="0" err="1" smtClean="0"/>
              <a:t>Uyga</a:t>
            </a:r>
            <a:r>
              <a:rPr lang="ru-RU" altLang="zh-CN" sz="2400" dirty="0" smtClean="0"/>
              <a:t> </a:t>
            </a:r>
            <a:r>
              <a:rPr lang="ru-RU" altLang="zh-CN" sz="2400" dirty="0" err="1" smtClean="0"/>
              <a:t>vazifra</a:t>
            </a:r>
            <a:r>
              <a:rPr lang="ru-RU" altLang="zh-CN" sz="2400" dirty="0" smtClean="0"/>
              <a:t> </a:t>
            </a:r>
            <a:endParaRPr lang="en-US" altLang="zh-CN" sz="2400" dirty="0" smtClean="0"/>
          </a:p>
          <a:p>
            <a:pPr algn="ctr"/>
            <a:r>
              <a:rPr lang="ru-RU" altLang="zh-CN" sz="2400" dirty="0" err="1" smtClean="0"/>
              <a:t>berish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1585913" y="3000375"/>
            <a:ext cx="785812" cy="371475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628775" y="4672013"/>
            <a:ext cx="785812" cy="371475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6572251" y="2943225"/>
            <a:ext cx="785812" cy="442913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6600826" y="4614863"/>
            <a:ext cx="785812" cy="371475"/>
          </a:xfrm>
          <a:prstGeom prst="down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16" name="Волна 15"/>
          <p:cNvSpPr/>
          <p:nvPr/>
        </p:nvSpPr>
        <p:spPr bwMode="auto">
          <a:xfrm rot="5400000">
            <a:off x="2850357" y="4150522"/>
            <a:ext cx="3286124" cy="1128712"/>
          </a:xfrm>
          <a:prstGeom prst="wave">
            <a:avLst/>
          </a:prstGeom>
          <a:solidFill>
            <a:srgbClr val="CC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1" name="Молния 30"/>
          <p:cNvSpPr/>
          <p:nvPr/>
        </p:nvSpPr>
        <p:spPr bwMode="auto">
          <a:xfrm rot="9651412">
            <a:off x="3187611" y="2266977"/>
            <a:ext cx="1014218" cy="1126897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2" name="Молния 31"/>
          <p:cNvSpPr/>
          <p:nvPr/>
        </p:nvSpPr>
        <p:spPr bwMode="auto">
          <a:xfrm rot="15858013">
            <a:off x="4818170" y="2441229"/>
            <a:ext cx="871537" cy="851675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3" name="Молния 32"/>
          <p:cNvSpPr/>
          <p:nvPr/>
        </p:nvSpPr>
        <p:spPr bwMode="auto">
          <a:xfrm rot="13033228">
            <a:off x="3794916" y="1648509"/>
            <a:ext cx="1722234" cy="1553631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4" name="Молния 33"/>
          <p:cNvSpPr/>
          <p:nvPr/>
        </p:nvSpPr>
        <p:spPr bwMode="auto">
          <a:xfrm rot="5980900">
            <a:off x="2596735" y="3759811"/>
            <a:ext cx="2199479" cy="892135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5" name="Молния 34"/>
          <p:cNvSpPr/>
          <p:nvPr/>
        </p:nvSpPr>
        <p:spPr bwMode="auto">
          <a:xfrm rot="5980900">
            <a:off x="3204761" y="3030777"/>
            <a:ext cx="1083440" cy="807152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6" name="Молния 35"/>
          <p:cNvSpPr/>
          <p:nvPr/>
        </p:nvSpPr>
        <p:spPr bwMode="auto">
          <a:xfrm rot="17031315" flipH="1">
            <a:off x="4937523" y="3252357"/>
            <a:ext cx="1419053" cy="1755525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7" name="Молния 36"/>
          <p:cNvSpPr/>
          <p:nvPr/>
        </p:nvSpPr>
        <p:spPr bwMode="auto">
          <a:xfrm rot="17031315" flipH="1">
            <a:off x="5083305" y="2890990"/>
            <a:ext cx="713151" cy="978074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27088" y="333375"/>
            <a:ext cx="7993062" cy="1871663"/>
          </a:xfrm>
          <a:prstGeom prst="downArrowCallout">
            <a:avLst>
              <a:gd name="adj1" fmla="val 105103"/>
              <a:gd name="adj2" fmla="val 98599"/>
              <a:gd name="adj3" fmla="val 26796"/>
              <a:gd name="adj4" fmla="val 5284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B </a:t>
            </a:r>
            <a:r>
              <a:rPr lang="en-US" sz="60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</a:t>
            </a:r>
            <a:r>
              <a:rPr lang="en-US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z n </a:t>
            </a:r>
            <a:r>
              <a:rPr lang="en-US" sz="60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</a:t>
            </a:r>
            <a:r>
              <a:rPr lang="en-US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n g    </a:t>
            </a:r>
            <a:r>
              <a:rPr lang="en-US" sz="60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sh</a:t>
            </a:r>
            <a:r>
              <a:rPr lang="en-US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en-US" sz="60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</a:t>
            </a:r>
            <a:r>
              <a:rPr lang="en-US" sz="60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o </a:t>
            </a:r>
            <a:r>
              <a:rPr lang="en-US" sz="60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r :</a:t>
            </a:r>
            <a:endParaRPr lang="ru-RU" sz="6000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00113" y="2565400"/>
            <a:ext cx="7632700" cy="31686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Ilimni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dilga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qilishga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tirish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Bilib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ol-da,so’ngra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chin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ishga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600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kirish</a:t>
            </a:r>
            <a:r>
              <a:rPr lang="en-US" sz="3600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3600" i="1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AutoShape 2"/>
          <p:cNvSpPr>
            <a:spLocks noChangeArrowheads="1"/>
          </p:cNvSpPr>
          <p:nvPr/>
        </p:nvSpPr>
        <p:spPr bwMode="auto">
          <a:xfrm>
            <a:off x="4500563" y="765175"/>
            <a:ext cx="3889375" cy="5113338"/>
          </a:xfrm>
          <a:prstGeom prst="foldedCorner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Bobolarga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avlod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qahramonlarga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zuryod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</a:p>
          <a:p>
            <a:pPr algn="ctr">
              <a:defRPr/>
            </a:pP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tomirlaringda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savod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matonat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onidir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Bahoring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himoya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et, 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huzur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jodusidan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kech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Komillik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tog’iga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yet,</a:t>
            </a:r>
          </a:p>
          <a:p>
            <a:pPr algn="ctr">
              <a:defRPr/>
            </a:pP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iymon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qalqonidur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2800" dirty="0">
              <a:latin typeface="Tahoma" pitchFamily="34" charset="0"/>
            </a:endParaRPr>
          </a:p>
        </p:txBody>
      </p:sp>
      <p:pic>
        <p:nvPicPr>
          <p:cNvPr id="8195" name="Picture 3" descr="36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288" y="908050"/>
            <a:ext cx="3455987" cy="4897438"/>
          </a:xfrm>
          <a:solidFill>
            <a:srgbClr val="006600"/>
          </a:solidFill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AutoShape 2"/>
          <p:cNvSpPr>
            <a:spLocks noChangeArrowheads="1"/>
          </p:cNvSpPr>
          <p:nvPr/>
        </p:nvSpPr>
        <p:spPr bwMode="auto">
          <a:xfrm>
            <a:off x="4500563" y="476250"/>
            <a:ext cx="3887787" cy="5257800"/>
          </a:xfrm>
          <a:prstGeom prst="foldedCorner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Inon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</a:p>
          <a:p>
            <a:pPr algn="ctr">
              <a:defRPr/>
            </a:pP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jasorat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onidur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Senga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boqadi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jahon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kurash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maydonidur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tug’ilgan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tuproq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topog’onlik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ardoq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Boshingda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aziz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bayroq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millat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armonidur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2800" dirty="0">
              <a:latin typeface="Tahoma" pitchFamily="34" charset="0"/>
            </a:endParaRPr>
          </a:p>
        </p:txBody>
      </p:sp>
      <p:pic>
        <p:nvPicPr>
          <p:cNvPr id="548867" name="Picture 3" descr="R22_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lum bright="18000"/>
          </a:blip>
          <a:srcRect/>
          <a:stretch>
            <a:fillRect/>
          </a:stretch>
        </p:blipFill>
        <p:spPr>
          <a:xfrm>
            <a:off x="468313" y="404813"/>
            <a:ext cx="3743325" cy="5761037"/>
          </a:xfrm>
          <a:noFill/>
          <a:ln>
            <a:solidFill>
              <a:srgbClr val="000099"/>
            </a:solidFill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2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836613"/>
            <a:ext cx="3455988" cy="496887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17126" name="AutoShape 6"/>
          <p:cNvSpPr>
            <a:spLocks noChangeArrowheads="1"/>
          </p:cNvSpPr>
          <p:nvPr/>
        </p:nvSpPr>
        <p:spPr bwMode="auto">
          <a:xfrm>
            <a:off x="250825" y="836613"/>
            <a:ext cx="4681538" cy="5184775"/>
          </a:xfrm>
          <a:prstGeom prst="rightArrowCallout">
            <a:avLst>
              <a:gd name="adj1" fmla="val 27687"/>
              <a:gd name="adj2" fmla="val 27687"/>
              <a:gd name="adj3" fmla="val 16667"/>
              <a:gd name="adj4" fmla="val 66667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Bobolardan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duo, 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ona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yurtga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bo’l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fido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qo’rqoqning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yuzi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qaro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mardlik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karvonidur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</a:t>
            </a:r>
            <a:endParaRPr lang="en-US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Otang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ko’ksiga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ursin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 algn="ctr"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mening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bolam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desin</a:t>
            </a:r>
            <a:endParaRPr lang="en-US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Onang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rohating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ko’rsin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jannat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ayvonidur</a:t>
            </a: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bu</a:t>
            </a:r>
            <a:endParaRPr lang="en-US" sz="2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400" dirty="0">
              <a:latin typeface="Arial" charset="0"/>
            </a:endParaRPr>
          </a:p>
          <a:p>
            <a:pPr algn="ct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8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671763" y="2727325"/>
            <a:ext cx="6203950" cy="36576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altLang="zh-CN" sz="2800" i="1" dirty="0" err="1"/>
              <a:t>ancha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avval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to’satdan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qo’qqisdan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tezroq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bugun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hozircha</a:t>
            </a:r>
            <a:r>
              <a:rPr lang="ru-RU" altLang="zh-CN" sz="2800" i="1" dirty="0"/>
              <a:t>, </a:t>
            </a:r>
            <a:r>
              <a:rPr lang="ru-RU" altLang="zh-CN" sz="2800" i="1" dirty="0" err="1"/>
              <a:t>qisqacha</a:t>
            </a:r>
            <a:r>
              <a:rPr lang="ru-RU" altLang="zh-CN" sz="2800" dirty="0"/>
              <a:t>.</a:t>
            </a:r>
            <a:endParaRPr lang="ru-RU" altLang="zh-CN" sz="2400" dirty="0"/>
          </a:p>
          <a:p>
            <a:r>
              <a:rPr lang="ru-RU" altLang="zh-CN" sz="2800" dirty="0" err="1"/>
              <a:t>O’quvchilar</a:t>
            </a:r>
            <a:r>
              <a:rPr lang="ru-RU" altLang="zh-CN" sz="2800" dirty="0"/>
              <a:t> </a:t>
            </a:r>
            <a:r>
              <a:rPr lang="ru-RU" altLang="zh-CN" sz="2800" dirty="0" err="1"/>
              <a:t>bu</a:t>
            </a:r>
            <a:r>
              <a:rPr lang="ru-RU" altLang="zh-CN" sz="2800" dirty="0"/>
              <a:t> </a:t>
            </a:r>
            <a:r>
              <a:rPr lang="ru-RU" altLang="zh-CN" sz="2800" dirty="0" err="1"/>
              <a:t>so’zlar</a:t>
            </a:r>
            <a:r>
              <a:rPr lang="ru-RU" altLang="zh-CN" sz="2800" dirty="0"/>
              <a:t> </a:t>
            </a:r>
            <a:r>
              <a:rPr lang="ru-RU" altLang="zh-CN" sz="2800" dirty="0" err="1"/>
              <a:t>ishtirokida</a:t>
            </a:r>
            <a:r>
              <a:rPr lang="ru-RU" altLang="zh-CN" sz="2800" dirty="0"/>
              <a:t> </a:t>
            </a:r>
            <a:r>
              <a:rPr lang="ru-RU" altLang="zh-CN" sz="2800" dirty="0" err="1"/>
              <a:t>gaplar</a:t>
            </a:r>
            <a:r>
              <a:rPr lang="ru-RU" altLang="zh-CN" sz="2800" dirty="0"/>
              <a:t> </a:t>
            </a:r>
            <a:r>
              <a:rPr lang="ru-RU" altLang="zh-CN" sz="2800" dirty="0" err="1"/>
              <a:t>tuzib</a:t>
            </a:r>
            <a:r>
              <a:rPr lang="ru-RU" altLang="zh-CN" sz="2800" dirty="0"/>
              <a:t>, </a:t>
            </a:r>
            <a:r>
              <a:rPr lang="ru-RU" altLang="zh-CN" sz="2800" dirty="0" err="1"/>
              <a:t>so’ng</a:t>
            </a:r>
            <a:r>
              <a:rPr lang="ru-RU" altLang="zh-CN" sz="2800" dirty="0"/>
              <a:t> </a:t>
            </a:r>
            <a:r>
              <a:rPr lang="ru-RU" altLang="zh-CN" sz="2800" dirty="0" err="1"/>
              <a:t>o’qib</a:t>
            </a:r>
            <a:r>
              <a:rPr lang="ru-RU" altLang="zh-CN" sz="2800" dirty="0"/>
              <a:t> </a:t>
            </a:r>
            <a:r>
              <a:rPr lang="ru-RU" altLang="zh-CN" sz="2800" dirty="0" err="1"/>
              <a:t>beradilar</a:t>
            </a:r>
            <a:r>
              <a:rPr lang="ru-RU" altLang="zh-CN" sz="2800" dirty="0"/>
              <a:t>. </a:t>
            </a:r>
            <a:r>
              <a:rPr lang="ru-RU" altLang="zh-CN" sz="2800" dirty="0" err="1"/>
              <a:t>Qanday</a:t>
            </a:r>
            <a:r>
              <a:rPr lang="ru-RU" altLang="zh-CN" sz="2800" dirty="0"/>
              <a:t> </a:t>
            </a:r>
            <a:r>
              <a:rPr lang="ru-RU" altLang="zh-CN" sz="2800" dirty="0" err="1"/>
              <a:t>so’roqqa</a:t>
            </a:r>
            <a:r>
              <a:rPr lang="ru-RU" altLang="zh-CN" sz="2800" dirty="0"/>
              <a:t> </a:t>
            </a:r>
            <a:r>
              <a:rPr lang="ru-RU" altLang="zh-CN" sz="2800" dirty="0" err="1"/>
              <a:t>javob</a:t>
            </a:r>
            <a:r>
              <a:rPr lang="ru-RU" altLang="zh-CN" sz="2800" dirty="0"/>
              <a:t> </a:t>
            </a:r>
            <a:r>
              <a:rPr lang="ru-RU" altLang="zh-CN" sz="2800" dirty="0" err="1"/>
              <a:t>bo’layotganini</a:t>
            </a:r>
            <a:r>
              <a:rPr lang="ru-RU" altLang="zh-CN" sz="2800" dirty="0"/>
              <a:t> </a:t>
            </a:r>
            <a:r>
              <a:rPr lang="ru-RU" altLang="zh-CN" sz="2800" dirty="0" err="1"/>
              <a:t>aniqlaydilar</a:t>
            </a:r>
            <a:r>
              <a:rPr lang="ru-RU" altLang="zh-CN" sz="2800" dirty="0"/>
              <a:t> </a:t>
            </a:r>
            <a:r>
              <a:rPr lang="ru-RU" altLang="zh-CN" sz="2800" dirty="0" err="1"/>
              <a:t>va</a:t>
            </a:r>
            <a:r>
              <a:rPr lang="ru-RU" altLang="zh-CN" sz="2800" dirty="0"/>
              <a:t> </a:t>
            </a:r>
            <a:r>
              <a:rPr lang="ru-RU" altLang="zh-CN" sz="2800" dirty="0" err="1"/>
              <a:t>ularni</a:t>
            </a:r>
            <a:r>
              <a:rPr lang="ru-RU" altLang="zh-CN" sz="2800" dirty="0"/>
              <a:t> </a:t>
            </a:r>
            <a:r>
              <a:rPr lang="ru-RU" altLang="zh-CN" sz="2800" dirty="0" err="1"/>
              <a:t>fe’lga</a:t>
            </a:r>
            <a:r>
              <a:rPr lang="ru-RU" altLang="zh-CN" sz="2800" dirty="0"/>
              <a:t> </a:t>
            </a:r>
            <a:r>
              <a:rPr lang="ru-RU" altLang="zh-CN" sz="2800" dirty="0" err="1"/>
              <a:t>bog’langanini</a:t>
            </a:r>
            <a:r>
              <a:rPr lang="ru-RU" altLang="zh-CN" sz="2800" dirty="0"/>
              <a:t> </a:t>
            </a:r>
            <a:r>
              <a:rPr lang="ru-RU" altLang="zh-CN" sz="2800" dirty="0" err="1"/>
              <a:t>ko’rsatib</a:t>
            </a:r>
            <a:r>
              <a:rPr lang="ru-RU" altLang="zh-CN" sz="2800" dirty="0"/>
              <a:t> </a:t>
            </a:r>
            <a:r>
              <a:rPr lang="ru-RU" altLang="zh-CN" sz="2800" dirty="0" err="1"/>
              <a:t>o’tadilar</a:t>
            </a:r>
            <a:endParaRPr lang="ru-RU" altLang="zh-CN" sz="2400" dirty="0"/>
          </a:p>
        </p:txBody>
      </p:sp>
      <p:pic>
        <p:nvPicPr>
          <p:cNvPr id="6147" name="Picture 3" descr="peo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839788"/>
            <a:ext cx="29337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884488" y="111125"/>
            <a:ext cx="5880100" cy="2049463"/>
          </a:xfrm>
          <a:prstGeom prst="cloudCallout">
            <a:avLst>
              <a:gd name="adj1" fmla="val -58806"/>
              <a:gd name="adj2" fmla="val 68162"/>
            </a:avLst>
          </a:prstGeom>
          <a:solidFill>
            <a:srgbClr val="33CCCC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/>
              <a:t>Bugun</a:t>
            </a:r>
            <a:r>
              <a:rPr lang="en-US" sz="2000" b="1" dirty="0"/>
              <a:t> </a:t>
            </a:r>
            <a:r>
              <a:rPr lang="en-US" sz="2000" b="1" dirty="0" err="1"/>
              <a:t>darsda</a:t>
            </a:r>
            <a:r>
              <a:rPr lang="en-US" sz="2000" b="1" dirty="0"/>
              <a:t> </a:t>
            </a:r>
            <a:r>
              <a:rPr lang="en-US" sz="2000" b="1" dirty="0" err="1"/>
              <a:t>kim</a:t>
            </a:r>
            <a:r>
              <a:rPr lang="en-US" sz="2000" b="1" dirty="0"/>
              <a:t> </a:t>
            </a:r>
            <a:r>
              <a:rPr lang="en-US" sz="2000" b="1" dirty="0" err="1"/>
              <a:t>navbatchi</a:t>
            </a:r>
            <a:r>
              <a:rPr lang="en-US" sz="2000" b="1" dirty="0"/>
              <a:t>?</a:t>
            </a:r>
          </a:p>
          <a:p>
            <a:pPr algn="ctr"/>
            <a:r>
              <a:rPr lang="en-US" sz="2000" b="1" dirty="0" err="1"/>
              <a:t>Qani</a:t>
            </a:r>
            <a:r>
              <a:rPr lang="en-US" sz="2000" b="1" dirty="0"/>
              <a:t> </a:t>
            </a:r>
            <a:r>
              <a:rPr lang="en-US" sz="2000" b="1" dirty="0" err="1"/>
              <a:t>navbatchini</a:t>
            </a:r>
            <a:r>
              <a:rPr lang="en-US" sz="2000" b="1" dirty="0"/>
              <a:t> </a:t>
            </a:r>
            <a:r>
              <a:rPr lang="en-US" sz="2000" b="1" dirty="0" err="1"/>
              <a:t>axborotini</a:t>
            </a:r>
            <a:r>
              <a:rPr lang="en-US" sz="2000" b="1" dirty="0"/>
              <a:t> </a:t>
            </a:r>
            <a:r>
              <a:rPr lang="en-US" sz="2000" b="1" dirty="0" err="1"/>
              <a:t>eshitamiz</a:t>
            </a:r>
            <a:endParaRPr lang="en-US" sz="20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@ustozlar_uchun  Xalq ta'limi xodimlariga</a:t>
            </a:r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5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Book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216606"/>
      </a:accent1>
      <a:accent2>
        <a:srgbClr val="669900"/>
      </a:accent2>
      <a:accent3>
        <a:srgbClr val="FFFFFF"/>
      </a:accent3>
      <a:accent4>
        <a:srgbClr val="000000"/>
      </a:accent4>
      <a:accent5>
        <a:srgbClr val="ABB8AA"/>
      </a:accent5>
      <a:accent6>
        <a:srgbClr val="5C8A00"/>
      </a:accent6>
      <a:hlink>
        <a:srgbClr val="CC3300"/>
      </a:hlink>
      <a:folHlink>
        <a:srgbClr val="996600"/>
      </a:folHlink>
    </a:clrScheme>
    <a:fontScheme name="Book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157255341</TotalTime>
  <Pages>0</Pages>
  <Words>452</Words>
  <Characters>0</Characters>
  <Application>Microsoft Office PowerPoint</Application>
  <DocSecurity>0</DocSecurity>
  <PresentationFormat>Экран (4:3)</PresentationFormat>
  <Lines>0</Lines>
  <Paragraphs>150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Books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O'quvchilarni baholash:</vt:lpstr>
      <vt:lpstr>Презентация PowerPoint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Adxamjon</dc:creator>
  <cp:keywords>Ona tili</cp:keywords>
  <cp:lastModifiedBy>Адхамжон</cp:lastModifiedBy>
  <cp:revision>55</cp:revision>
  <cp:lastPrinted>1899-12-30T00:00:00Z</cp:lastPrinted>
  <dcterms:created xsi:type="dcterms:W3CDTF">2015-11-26T16:46:00Z</dcterms:created>
  <dcterms:modified xsi:type="dcterms:W3CDTF">2019-03-29T17:05:22Z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