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3" r:id="rId2"/>
    <p:sldId id="484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33"/>
    <a:srgbClr val="FF9999"/>
    <a:srgbClr val="0066FF"/>
    <a:srgbClr val="FF3300"/>
    <a:srgbClr val="33CC33"/>
    <a:srgbClr val="00FF00"/>
    <a:srgbClr val="CC6600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9627" autoAdjust="0"/>
  </p:normalViewPr>
  <p:slideViewPr>
    <p:cSldViewPr>
      <p:cViewPr varScale="1">
        <p:scale>
          <a:sx n="70" d="100"/>
          <a:sy n="70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4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2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1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6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8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2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36B37-11F0-48A0-BFD8-C3103386AC8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9ADB-AFD3-4862-928A-47BF0334E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9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ld.eduportal.u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.eduportal.uz/" TargetMode="External"/><Relationship Id="rId2" Type="http://schemas.openxmlformats.org/officeDocument/2006/relationships/hyperlink" Target="http://www.aib.edu.a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geography_metho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@</a:t>
            </a:r>
            <a:r>
              <a:rPr lang="en-US" dirty="0" err="1"/>
              <a:t>geography_method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ASSALOMU ALAYKUM !</a:t>
            </a:r>
            <a:endParaRPr lang="ru-RU" sz="4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792088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>
                <a:solidFill>
                  <a:schemeClr val="tx1"/>
                </a:solidFill>
              </a:rPr>
              <a:t>Бисмиллаҳир Роҳманир Роҳийм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6453336"/>
            <a:ext cx="5112568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6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     BILIMINGIZNI </a:t>
            </a:r>
            <a:r>
              <a:rPr lang="en-US" sz="2800" b="1" dirty="0"/>
              <a:t>SINAB KO‘RING!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4" y="332656"/>
            <a:ext cx="1584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6"/>
          </a:xfrm>
        </p:spPr>
        <p:txBody>
          <a:bodyPr>
            <a:no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Tadbirkorlik</a:t>
            </a:r>
            <a:r>
              <a:rPr lang="en-US" sz="2800" dirty="0"/>
              <a:t> </a:t>
            </a:r>
            <a:r>
              <a:rPr lang="en-US" sz="2800" dirty="0" err="1"/>
              <a:t>riski</a:t>
            </a:r>
            <a:r>
              <a:rPr lang="en-US" sz="2800" dirty="0"/>
              <a:t> </a:t>
            </a:r>
            <a:r>
              <a:rPr lang="en-US" sz="2800" dirty="0" err="1"/>
              <a:t>deganda</a:t>
            </a:r>
            <a:r>
              <a:rPr lang="en-US" sz="2800" dirty="0"/>
              <a:t> </a:t>
            </a:r>
            <a:r>
              <a:rPr lang="en-US" sz="2800" dirty="0" err="1"/>
              <a:t>nimani</a:t>
            </a:r>
            <a:r>
              <a:rPr lang="en-US" sz="2800" dirty="0"/>
              <a:t> </a:t>
            </a:r>
            <a:r>
              <a:rPr lang="en-US" sz="2800" dirty="0" err="1"/>
              <a:t>tushunasiz</a:t>
            </a:r>
            <a:r>
              <a:rPr lang="en-US" sz="2800" dirty="0"/>
              <a:t>?</a:t>
            </a:r>
          </a:p>
          <a:p>
            <a:r>
              <a:rPr lang="en-US" sz="2800" dirty="0"/>
              <a:t>2. </a:t>
            </a:r>
            <a:r>
              <a:rPr lang="en-US" sz="2800" dirty="0" err="1"/>
              <a:t>Tadbirkorlik</a:t>
            </a:r>
            <a:r>
              <a:rPr lang="en-US" sz="2800" dirty="0"/>
              <a:t> </a:t>
            </a:r>
            <a:r>
              <a:rPr lang="en-US" sz="2800" dirty="0" err="1"/>
              <a:t>riski</a:t>
            </a:r>
            <a:r>
              <a:rPr lang="en-US" sz="2800" dirty="0"/>
              <a:t> </a:t>
            </a:r>
            <a:r>
              <a:rPr lang="en-US" sz="2800" dirty="0" err="1"/>
              <a:t>qanday</a:t>
            </a:r>
            <a:r>
              <a:rPr lang="en-US" sz="2800" dirty="0"/>
              <a:t> </a:t>
            </a:r>
            <a:r>
              <a:rPr lang="en-US" sz="2800" dirty="0" err="1"/>
              <a:t>turlarga</a:t>
            </a:r>
            <a:r>
              <a:rPr lang="en-US" sz="2800" dirty="0"/>
              <a:t> </a:t>
            </a:r>
            <a:r>
              <a:rPr lang="en-US" sz="2800" dirty="0" err="1"/>
              <a:t>bo‘lib</a:t>
            </a:r>
            <a:r>
              <a:rPr lang="en-US" sz="2800" dirty="0"/>
              <a:t> </a:t>
            </a:r>
            <a:r>
              <a:rPr lang="en-US" sz="2800" dirty="0" err="1"/>
              <a:t>o‘rganiladi</a:t>
            </a:r>
            <a:r>
              <a:rPr lang="en-US" sz="2800" dirty="0"/>
              <a:t>?</a:t>
            </a:r>
          </a:p>
          <a:p>
            <a:r>
              <a:rPr lang="en-US" sz="2800" dirty="0"/>
              <a:t>3. </a:t>
            </a:r>
            <a:r>
              <a:rPr lang="en-US" sz="2800" dirty="0" err="1"/>
              <a:t>Tadbirkorlik</a:t>
            </a:r>
            <a:r>
              <a:rPr lang="en-US" sz="2800" dirty="0"/>
              <a:t> </a:t>
            </a:r>
            <a:r>
              <a:rPr lang="en-US" sz="2800" dirty="0" err="1"/>
              <a:t>riskini</a:t>
            </a:r>
            <a:r>
              <a:rPr lang="en-US" sz="2800" dirty="0"/>
              <a:t> </a:t>
            </a:r>
            <a:r>
              <a:rPr lang="en-US" sz="2800" dirty="0" err="1"/>
              <a:t>baholashning</a:t>
            </a:r>
            <a:r>
              <a:rPr lang="en-US" sz="2800" dirty="0"/>
              <a:t> </a:t>
            </a:r>
            <a:r>
              <a:rPr lang="en-US" sz="2800" dirty="0" err="1"/>
              <a:t>qanday</a:t>
            </a:r>
            <a:r>
              <a:rPr lang="en-US" sz="2800" dirty="0"/>
              <a:t> </a:t>
            </a:r>
            <a:r>
              <a:rPr lang="en-US" sz="2800" dirty="0" err="1"/>
              <a:t>usullarini</a:t>
            </a:r>
            <a:r>
              <a:rPr lang="en-US" sz="2800" dirty="0"/>
              <a:t> </a:t>
            </a:r>
            <a:r>
              <a:rPr lang="en-US" sz="2800" dirty="0" err="1"/>
              <a:t>bilasiz</a:t>
            </a:r>
            <a:r>
              <a:rPr lang="en-US" sz="2800" dirty="0"/>
              <a:t>?</a:t>
            </a:r>
          </a:p>
          <a:p>
            <a:r>
              <a:rPr lang="en-US" sz="2800" dirty="0"/>
              <a:t>4. </a:t>
            </a:r>
            <a:r>
              <a:rPr lang="en-US" sz="2800" dirty="0" err="1"/>
              <a:t>Ehtimoliy</a:t>
            </a:r>
            <a:r>
              <a:rPr lang="en-US" sz="2800" dirty="0"/>
              <a:t> risk </a:t>
            </a:r>
            <a:r>
              <a:rPr lang="en-US" sz="2800" dirty="0" err="1"/>
              <a:t>asosida</a:t>
            </a:r>
            <a:r>
              <a:rPr lang="en-US" sz="2800" dirty="0"/>
              <a:t> </a:t>
            </a:r>
            <a:r>
              <a:rPr lang="en-US" sz="2800" dirty="0" err="1"/>
              <a:t>kutiladigan</a:t>
            </a:r>
            <a:r>
              <a:rPr lang="en-US" sz="2800" dirty="0"/>
              <a:t> </a:t>
            </a:r>
            <a:r>
              <a:rPr lang="en-US" sz="2800" dirty="0" err="1"/>
              <a:t>miqdor</a:t>
            </a:r>
            <a:r>
              <a:rPr lang="en-US" sz="2800" dirty="0"/>
              <a:t> </a:t>
            </a:r>
            <a:r>
              <a:rPr lang="en-US" sz="2800" dirty="0" err="1"/>
              <a:t>qanday</a:t>
            </a:r>
            <a:r>
              <a:rPr lang="en-US" sz="2800" dirty="0"/>
              <a:t> </a:t>
            </a:r>
            <a:r>
              <a:rPr lang="en-US" sz="2800" dirty="0" err="1"/>
              <a:t>aniqlanadi</a:t>
            </a:r>
            <a:r>
              <a:rPr lang="en-US" sz="2800" dirty="0"/>
              <a:t>?</a:t>
            </a:r>
          </a:p>
          <a:p>
            <a:r>
              <a:rPr lang="en-US" sz="2800" dirty="0"/>
              <a:t>5. </a:t>
            </a:r>
            <a:r>
              <a:rPr lang="en-US" sz="2800" dirty="0" err="1"/>
              <a:t>Tadbirkorlik</a:t>
            </a:r>
            <a:r>
              <a:rPr lang="en-US" sz="2800" dirty="0"/>
              <a:t> </a:t>
            </a:r>
            <a:r>
              <a:rPr lang="en-US" sz="2800" dirty="0" err="1"/>
              <a:t>riskini</a:t>
            </a:r>
            <a:r>
              <a:rPr lang="en-US" sz="2800" dirty="0"/>
              <a:t> </a:t>
            </a:r>
            <a:r>
              <a:rPr lang="en-US" sz="2800" dirty="0" err="1"/>
              <a:t>pasaytirishning</a:t>
            </a:r>
            <a:r>
              <a:rPr lang="en-US" sz="2800" dirty="0"/>
              <a:t> </a:t>
            </a:r>
            <a:r>
              <a:rPr lang="en-US" sz="2800" dirty="0" err="1"/>
              <a:t>qanday</a:t>
            </a:r>
            <a:r>
              <a:rPr lang="en-US" sz="2800" dirty="0"/>
              <a:t> </a:t>
            </a:r>
            <a:r>
              <a:rPr lang="en-US" sz="2800" dirty="0" err="1"/>
              <a:t>turlarini</a:t>
            </a:r>
            <a:r>
              <a:rPr lang="en-US" sz="2800" dirty="0"/>
              <a:t> </a:t>
            </a:r>
            <a:r>
              <a:rPr lang="en-US" sz="2800" dirty="0" err="1"/>
              <a:t>bilasiz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0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Foydalanilgan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adabiyotlar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</a:t>
            </a:r>
            <a:r>
              <a:rPr lang="en-US" sz="2800" dirty="0"/>
              <a:t>. </a:t>
            </a:r>
            <a:r>
              <a:rPr lang="en-US" sz="2800" dirty="0" err="1"/>
              <a:t>G‘afurov</a:t>
            </a:r>
            <a:r>
              <a:rPr lang="en-US" sz="2800" dirty="0"/>
              <a:t>, Q. </a:t>
            </a:r>
            <a:r>
              <a:rPr lang="en-US" sz="2800" dirty="0" err="1"/>
              <a:t>Sharipov</a:t>
            </a:r>
            <a:r>
              <a:rPr lang="en-US" sz="2800" dirty="0"/>
              <a:t>. – </a:t>
            </a:r>
            <a:r>
              <a:rPr lang="en-US" sz="2800" b="1" dirty="0" err="1" smtClean="0"/>
              <a:t>Tadbirkorlik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asoslari</a:t>
            </a:r>
            <a:r>
              <a:rPr lang="en-US" sz="2800" b="1" dirty="0" smtClean="0"/>
              <a:t>: </a:t>
            </a:r>
            <a:r>
              <a:rPr lang="en-US" sz="2800" dirty="0" err="1"/>
              <a:t>umumiy</a:t>
            </a:r>
            <a:r>
              <a:rPr lang="en-US" sz="2800" dirty="0"/>
              <a:t> </a:t>
            </a:r>
            <a:r>
              <a:rPr lang="en-US" sz="2800" dirty="0" err="1"/>
              <a:t>o‘rta</a:t>
            </a:r>
            <a:r>
              <a:rPr lang="en-US" sz="2800" dirty="0"/>
              <a:t> </a:t>
            </a:r>
            <a:r>
              <a:rPr lang="en-US" sz="2800" dirty="0" err="1"/>
              <a:t>ta’lim</a:t>
            </a:r>
            <a:r>
              <a:rPr lang="en-US" sz="2800" dirty="0"/>
              <a:t> </a:t>
            </a:r>
            <a:r>
              <a:rPr lang="en-US" sz="2800" dirty="0" err="1" smtClean="0"/>
              <a:t>muassasalarining</a:t>
            </a:r>
            <a:r>
              <a:rPr lang="en-US" sz="2800" dirty="0"/>
              <a:t> </a:t>
            </a:r>
            <a:r>
              <a:rPr lang="en-US" sz="2800" dirty="0" smtClean="0"/>
              <a:t>11-sinfi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o‘rta</a:t>
            </a:r>
            <a:r>
              <a:rPr lang="en-US" sz="2800" dirty="0"/>
              <a:t> </a:t>
            </a:r>
            <a:r>
              <a:rPr lang="en-US" sz="2800" dirty="0" err="1"/>
              <a:t>maxsus</a:t>
            </a:r>
            <a:r>
              <a:rPr lang="en-US" sz="2800" dirty="0"/>
              <a:t>, </a:t>
            </a:r>
            <a:r>
              <a:rPr lang="en-US" sz="2800" dirty="0" err="1"/>
              <a:t>kasb-hunar</a:t>
            </a:r>
            <a:r>
              <a:rPr lang="en-US" sz="2800" dirty="0"/>
              <a:t> </a:t>
            </a:r>
            <a:r>
              <a:rPr lang="en-US" sz="2800" dirty="0" err="1"/>
              <a:t>ta’limi</a:t>
            </a:r>
            <a:r>
              <a:rPr lang="en-US" sz="2800" dirty="0"/>
              <a:t> </a:t>
            </a:r>
            <a:r>
              <a:rPr lang="en-US" sz="2800" dirty="0" err="1"/>
              <a:t>muassasalari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 smtClean="0"/>
              <a:t>darslik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/>
              <a:t>«</a:t>
            </a:r>
            <a:r>
              <a:rPr lang="en-US" sz="2800" dirty="0" err="1"/>
              <a:t>O‘zbekiston</a:t>
            </a:r>
            <a:r>
              <a:rPr lang="en-US" sz="2800" dirty="0"/>
              <a:t>» NMIU, </a:t>
            </a:r>
            <a:r>
              <a:rPr lang="en-US" sz="2800" dirty="0" smtClean="0"/>
              <a:t>2018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www.old.eduportal.uz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manbalari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u="sng" dirty="0" smtClean="0">
                <a:hlinkClick r:id="rId2"/>
              </a:rPr>
              <a:t>www.aib.edu.au</a:t>
            </a:r>
            <a:endParaRPr lang="en-US" sz="2000" u="sng" dirty="0" smtClean="0"/>
          </a:p>
          <a:p>
            <a:r>
              <a:rPr lang="en-US" sz="2000" u="sng" dirty="0" smtClean="0">
                <a:hlinkClick r:id=""/>
              </a:rPr>
              <a:t>www.corporatefinanceinstitute.com</a:t>
            </a:r>
          </a:p>
          <a:p>
            <a:r>
              <a:rPr lang="en-US" sz="2000" u="sng" dirty="0" smtClean="0">
                <a:hlinkClick r:id=""/>
              </a:rPr>
              <a:t>www.wikipedia.org</a:t>
            </a:r>
          </a:p>
          <a:p>
            <a:r>
              <a:rPr lang="en-US" sz="2000" u="sng" dirty="0" smtClean="0">
                <a:hlinkClick r:id=""/>
              </a:rPr>
              <a:t>www.amazon.com</a:t>
            </a:r>
          </a:p>
          <a:p>
            <a:r>
              <a:rPr lang="en-US" sz="2000" u="sng" dirty="0" smtClean="0">
                <a:hlinkClick r:id=""/>
              </a:rPr>
              <a:t>www.financialcrimeacademy.org </a:t>
            </a:r>
          </a:p>
          <a:p>
            <a:r>
              <a:rPr lang="en-US" sz="2000" u="sng" dirty="0" smtClean="0">
                <a:hlinkClick r:id=""/>
              </a:rPr>
              <a:t>www.youtube.com</a:t>
            </a:r>
          </a:p>
          <a:p>
            <a:r>
              <a:rPr lang="en-US" sz="2000" u="sng" dirty="0" smtClean="0">
                <a:hlinkClick r:id=""/>
              </a:rPr>
              <a:t>www.istockphoto.com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www.old.eduportal.uz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©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Qambarov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Alimbek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Rossiya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o‘qituvchilari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tajribasidan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qisman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foydalanildi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Xatolari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tekshirib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ko‘ring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Qambarov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Sirojiddin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to‘plandi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tartiblandi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Telegram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manzil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География методика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geography_method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u="sng" dirty="0">
                <a:hlinkClick r:id="rId2"/>
              </a:rPr>
              <a:t>https://t.me/geography_metho</a:t>
            </a:r>
            <a:r>
              <a:rPr lang="en-US" sz="2800" u="sng" dirty="0">
                <a:hlinkClick r:id="rId2"/>
              </a:rPr>
              <a:t>d</a:t>
            </a:r>
            <a:endParaRPr lang="ru-RU" sz="2800" dirty="0"/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5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Учебник\Economic\form-submission-7026-5reasonsentrepreneurstakerisks      Five Reasons Why Entrepreneurs Take Risks     www.aib.edu.au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4" y="128885"/>
            <a:ext cx="8899201" cy="6624000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cs typeface="Times New Roman" pitchFamily="18" charset="0"/>
              </a:rPr>
              <a:t>28-MAVZU. </a:t>
            </a:r>
            <a:r>
              <a:rPr lang="en-US" sz="3600" b="1" dirty="0"/>
              <a:t>TADBIRKORLIK RISKLARINI BAHOLASH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792088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>
                <a:solidFill>
                  <a:schemeClr val="bg1"/>
                </a:solidFill>
              </a:rPr>
              <a:t>Бисмиллаҳир Роҳманир Роҳийм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22" y="3861249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692000"/>
          </a:xfrm>
          <a:ln>
            <a:solidFill>
              <a:srgbClr val="0033CC"/>
            </a:solidFill>
          </a:ln>
        </p:spPr>
        <p:txBody>
          <a:bodyPr>
            <a:noAutofit/>
          </a:bodyPr>
          <a:lstStyle/>
          <a:p>
            <a:r>
              <a:rPr lang="en-US" sz="2800" b="1" dirty="0" err="1"/>
              <a:t>Tadbirkorlik</a:t>
            </a:r>
            <a:r>
              <a:rPr lang="en-US" sz="2800" b="1" dirty="0"/>
              <a:t> </a:t>
            </a:r>
            <a:r>
              <a:rPr lang="en-US" sz="2800" b="1" dirty="0" err="1"/>
              <a:t>riski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resurslardan</a:t>
            </a:r>
            <a:r>
              <a:rPr lang="en-US" sz="2800" dirty="0"/>
              <a:t> </a:t>
            </a:r>
            <a:r>
              <a:rPr lang="en-US" sz="2800" dirty="0" err="1"/>
              <a:t>samarali</a:t>
            </a:r>
            <a:r>
              <a:rPr lang="en-US" sz="2800" dirty="0"/>
              <a:t> </a:t>
            </a:r>
            <a:r>
              <a:rPr lang="en-US" sz="2800" dirty="0" err="1"/>
              <a:t>foydalanish</a:t>
            </a:r>
            <a:r>
              <a:rPr lang="en-US" sz="2800" dirty="0"/>
              <a:t> </a:t>
            </a:r>
            <a:r>
              <a:rPr lang="en-US" sz="2800" dirty="0" err="1" smtClean="0"/>
              <a:t>mumkin</a:t>
            </a:r>
            <a:r>
              <a:rPr lang="en-US" sz="2800" dirty="0"/>
              <a:t> </a:t>
            </a:r>
            <a:r>
              <a:rPr lang="en-US" sz="2800" dirty="0" err="1" smtClean="0"/>
              <a:t>bo‘lgan</a:t>
            </a:r>
            <a:r>
              <a:rPr lang="en-US" sz="2800" dirty="0" smtClean="0"/>
              <a:t> </a:t>
            </a:r>
            <a:r>
              <a:rPr lang="en-US" sz="2800" dirty="0" err="1"/>
              <a:t>holatdan</a:t>
            </a:r>
            <a:r>
              <a:rPr lang="en-US" sz="2800" dirty="0"/>
              <a:t> </a:t>
            </a:r>
            <a:r>
              <a:rPr lang="en-US" sz="2800" dirty="0" err="1"/>
              <a:t>chetga</a:t>
            </a:r>
            <a:r>
              <a:rPr lang="en-US" sz="2800" dirty="0"/>
              <a:t> </a:t>
            </a:r>
            <a:r>
              <a:rPr lang="en-US" sz="2800" dirty="0" err="1"/>
              <a:t>chiqish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buning</a:t>
            </a:r>
            <a:r>
              <a:rPr lang="en-US" sz="2800" dirty="0"/>
              <a:t> </a:t>
            </a:r>
            <a:r>
              <a:rPr lang="en-US" sz="2800" dirty="0" err="1"/>
              <a:t>oqibatida</a:t>
            </a:r>
            <a:r>
              <a:rPr lang="en-US" sz="2800" dirty="0"/>
              <a:t> </a:t>
            </a:r>
            <a:r>
              <a:rPr lang="en-US" sz="2800" dirty="0" err="1" smtClean="0"/>
              <a:t>resurslarni</a:t>
            </a:r>
            <a:r>
              <a:rPr lang="en-US" sz="2800" dirty="0"/>
              <a:t> </a:t>
            </a:r>
            <a:r>
              <a:rPr lang="en-US" sz="2800" dirty="0" err="1" smtClean="0"/>
              <a:t>yo‘qotish</a:t>
            </a:r>
            <a:r>
              <a:rPr lang="en-US" sz="2800" dirty="0" smtClean="0"/>
              <a:t> </a:t>
            </a:r>
            <a:r>
              <a:rPr lang="en-US" sz="2800" dirty="0" err="1"/>
              <a:t>xavfi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6146" name="Picture 2" descr="G:\Учебник\Economic\form-submission-7026-5reasonsentrepreneurstakerisks      Five Reasons Why Entrepreneurs Take Risks     www.aib.edu.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264696" cy="41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0" y="2679030"/>
            <a:ext cx="7936260" cy="359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260000"/>
          </a:xfrm>
          <a:ln>
            <a:solidFill>
              <a:srgbClr val="0033CC"/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RISKLARNING ASOSIY TURLARI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r>
              <a:rPr lang="en-US" sz="2800" b="1" dirty="0" err="1"/>
              <a:t>Ishlab</a:t>
            </a:r>
            <a:r>
              <a:rPr lang="en-US" sz="2800" b="1" dirty="0"/>
              <a:t> </a:t>
            </a:r>
            <a:r>
              <a:rPr lang="en-US" sz="2800" b="1" dirty="0" err="1"/>
              <a:t>chiqarish</a:t>
            </a:r>
            <a:r>
              <a:rPr lang="en-US" sz="2800" b="1" dirty="0"/>
              <a:t> </a:t>
            </a:r>
            <a:r>
              <a:rPr lang="en-US" sz="2800" b="1" dirty="0" err="1"/>
              <a:t>riski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r>
              <a:rPr lang="en-US" sz="2800" b="1" dirty="0" err="1" smtClean="0"/>
              <a:t>Moliyaviy</a:t>
            </a:r>
            <a:r>
              <a:rPr lang="en-US" sz="2800" b="1" dirty="0" smtClean="0"/>
              <a:t> </a:t>
            </a:r>
            <a:r>
              <a:rPr lang="en-US" sz="2800" b="1" dirty="0"/>
              <a:t>risk </a:t>
            </a:r>
            <a:endParaRPr lang="en-US" sz="2800" b="1" dirty="0" smtClean="0"/>
          </a:p>
          <a:p>
            <a:r>
              <a:rPr lang="en-US" sz="2800" b="1" dirty="0" err="1" smtClean="0"/>
              <a:t>Investitsion</a:t>
            </a:r>
            <a:r>
              <a:rPr lang="en-US" sz="2800" b="1" dirty="0" smtClean="0"/>
              <a:t> risk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034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260000"/>
          </a:xfrm>
          <a:ln>
            <a:solidFill>
              <a:srgbClr val="0033CC"/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TADBIRKORLIK FAOLIYATIDA RISKNI </a:t>
            </a:r>
            <a:r>
              <a:rPr lang="en-US" sz="2800" b="1" dirty="0" smtClean="0"/>
              <a:t>BAHOLASH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Jumladan</a:t>
            </a:r>
            <a:r>
              <a:rPr lang="en-US" sz="2800" dirty="0"/>
              <a:t>: </a:t>
            </a:r>
            <a:r>
              <a:rPr lang="en-US" sz="2800" dirty="0" err="1"/>
              <a:t>statistik</a:t>
            </a:r>
            <a:r>
              <a:rPr lang="en-US" sz="2800" dirty="0"/>
              <a:t>, </a:t>
            </a:r>
            <a:r>
              <a:rPr lang="en-US" sz="2800" dirty="0" err="1" smtClean="0"/>
              <a:t>analitik</a:t>
            </a:r>
            <a:r>
              <a:rPr lang="en-US" sz="2800" dirty="0" smtClean="0"/>
              <a:t> (</a:t>
            </a:r>
            <a:r>
              <a:rPr lang="en-US" sz="2800" dirty="0" err="1" smtClean="0"/>
              <a:t>tahlil</a:t>
            </a:r>
            <a:r>
              <a:rPr lang="en-US" sz="2800" dirty="0" smtClean="0"/>
              <a:t>), </a:t>
            </a:r>
            <a:r>
              <a:rPr lang="en-US" sz="2800" dirty="0" err="1" smtClean="0"/>
              <a:t>analogiya</a:t>
            </a:r>
            <a:r>
              <a:rPr lang="en-US" sz="2800" dirty="0" smtClean="0"/>
              <a:t> (</a:t>
            </a:r>
            <a:r>
              <a:rPr lang="en-US" sz="2800" dirty="0" err="1" smtClean="0"/>
              <a:t>o‘xshatish</a:t>
            </a:r>
            <a:r>
              <a:rPr lang="en-US" sz="2800" dirty="0" smtClean="0"/>
              <a:t>)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ekspert</a:t>
            </a:r>
            <a:r>
              <a:rPr lang="en-US" sz="2800" dirty="0"/>
              <a:t> </a:t>
            </a:r>
            <a:r>
              <a:rPr lang="en-US" sz="2800" dirty="0" err="1"/>
              <a:t>baholash</a:t>
            </a:r>
            <a:r>
              <a:rPr lang="en-US" sz="2800" dirty="0"/>
              <a:t> </a:t>
            </a:r>
            <a:r>
              <a:rPr lang="en-US" sz="2800" dirty="0" err="1"/>
              <a:t>usuli</a:t>
            </a:r>
            <a:r>
              <a:rPr lang="en-US" sz="2800" dirty="0" smtClean="0"/>
              <a:t>.</a:t>
            </a:r>
          </a:p>
        </p:txBody>
      </p:sp>
      <p:pic>
        <p:nvPicPr>
          <p:cNvPr id="3074" name="Picture 2" descr="G:\Учебник\Economic\3-1-1024x576   What Does Risk Assessment Entail   financialcrimeacademy.org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89" y="2852936"/>
            <a:ext cx="6420971" cy="36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260000"/>
          </a:xfrm>
          <a:ln>
            <a:solidFill>
              <a:srgbClr val="0033CC"/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EHTIMOLIY RISKNI HISOBLASH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r>
              <a:rPr lang="fi-FI" sz="2800" dirty="0" smtClean="0"/>
              <a:t>Amerikalik </a:t>
            </a:r>
            <a:r>
              <a:rPr lang="fi-FI" sz="2800" dirty="0"/>
              <a:t>olim </a:t>
            </a:r>
            <a:r>
              <a:rPr lang="fi-FI" sz="2800" dirty="0" smtClean="0"/>
              <a:t>Frank </a:t>
            </a:r>
            <a:r>
              <a:rPr lang="fi-FI" sz="2800" dirty="0"/>
              <a:t>Nayt (1885 – 1972) ehtimolni ikki </a:t>
            </a:r>
            <a:r>
              <a:rPr lang="fi-FI" sz="2800" dirty="0" smtClean="0"/>
              <a:t>turga </a:t>
            </a:r>
            <a:r>
              <a:rPr lang="sv-SE" sz="2800" dirty="0" smtClean="0"/>
              <a:t>bo‘ladi</a:t>
            </a:r>
            <a:r>
              <a:rPr lang="sv-SE" sz="2800" dirty="0"/>
              <a:t>: matematik, ya’ni oldindan aniqlash mumkin bo‘lgan ehtimol </a:t>
            </a:r>
            <a:r>
              <a:rPr lang="sv-SE" sz="2800" dirty="0" smtClean="0"/>
              <a:t>va </a:t>
            </a:r>
            <a:r>
              <a:rPr lang="en-US" sz="2800" dirty="0" err="1" smtClean="0"/>
              <a:t>statistik</a:t>
            </a:r>
            <a:r>
              <a:rPr lang="en-US" sz="2800" dirty="0" smtClean="0"/>
              <a:t> </a:t>
            </a:r>
            <a:r>
              <a:rPr lang="en-US" sz="2800" dirty="0" err="1"/>
              <a:t>ehtimol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609600" y="3429000"/>
            <a:ext cx="3458344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Birinchi</a:t>
            </a:r>
            <a:r>
              <a:rPr lang="en-US" sz="2400" dirty="0" smtClean="0"/>
              <a:t> </a:t>
            </a:r>
            <a:r>
              <a:rPr lang="en-US" sz="2400" dirty="0" err="1" smtClean="0"/>
              <a:t>turdagi</a:t>
            </a:r>
            <a:r>
              <a:rPr lang="en-US" sz="2400" dirty="0" smtClean="0"/>
              <a:t> </a:t>
            </a:r>
            <a:r>
              <a:rPr lang="en-US" sz="2400" dirty="0" err="1" smtClean="0"/>
              <a:t>ehtimolni</a:t>
            </a:r>
            <a:r>
              <a:rPr lang="en-US" sz="2400" dirty="0" smtClean="0"/>
              <a:t> </a:t>
            </a:r>
            <a:r>
              <a:rPr lang="en-US" sz="2400" dirty="0" err="1" smtClean="0"/>
              <a:t>obyektiv</a:t>
            </a:r>
            <a:r>
              <a:rPr lang="en-US" sz="2400" dirty="0" smtClean="0"/>
              <a:t> </a:t>
            </a:r>
            <a:r>
              <a:rPr lang="en-US" sz="2400" dirty="0" err="1" smtClean="0"/>
              <a:t>ehtimol</a:t>
            </a:r>
            <a:r>
              <a:rPr lang="en-US" sz="2400" dirty="0" smtClean="0"/>
              <a:t> </a:t>
            </a:r>
            <a:r>
              <a:rPr lang="en-US" sz="2400" dirty="0" err="1" smtClean="0"/>
              <a:t>desak</a:t>
            </a:r>
            <a:r>
              <a:rPr lang="en-US" sz="2400" dirty="0" smtClean="0"/>
              <a:t>, u </a:t>
            </a:r>
            <a:r>
              <a:rPr lang="en-US" sz="2400" dirty="0" err="1" smtClean="0"/>
              <a:t>iqtisodiyotda</a:t>
            </a:r>
            <a:r>
              <a:rPr lang="en-US" sz="2400" dirty="0" smtClean="0"/>
              <a:t> </a:t>
            </a:r>
            <a:r>
              <a:rPr lang="en-US" sz="2400" dirty="0" err="1" smtClean="0"/>
              <a:t>kamroq</a:t>
            </a:r>
            <a:r>
              <a:rPr lang="en-US" sz="2400" dirty="0" smtClean="0"/>
              <a:t> </a:t>
            </a:r>
            <a:r>
              <a:rPr lang="en-US" sz="2400" dirty="0" err="1" smtClean="0"/>
              <a:t>uchraydi</a:t>
            </a:r>
            <a:r>
              <a:rPr lang="en-US" sz="2400" dirty="0" smtClean="0"/>
              <a:t>, </a:t>
            </a:r>
            <a:r>
              <a:rPr lang="en-US" sz="2400" dirty="0" err="1" smtClean="0"/>
              <a:t>ikkinchi</a:t>
            </a:r>
            <a:r>
              <a:rPr lang="en-US" sz="2400" dirty="0" smtClean="0"/>
              <a:t> </a:t>
            </a:r>
            <a:r>
              <a:rPr lang="en-US" sz="2400" dirty="0" err="1" smtClean="0"/>
              <a:t>turdagi</a:t>
            </a:r>
            <a:r>
              <a:rPr lang="en-US" sz="2400" dirty="0" smtClean="0"/>
              <a:t> </a:t>
            </a:r>
            <a:r>
              <a:rPr lang="en-US" sz="2400" dirty="0" err="1" smtClean="0"/>
              <a:t>ehtimol</a:t>
            </a:r>
            <a:r>
              <a:rPr lang="en-US" sz="2400" dirty="0" smtClean="0"/>
              <a:t> </a:t>
            </a:r>
            <a:r>
              <a:rPr lang="en-US" sz="2400" dirty="0" err="1" smtClean="0"/>
              <a:t>subyektiv</a:t>
            </a:r>
            <a:r>
              <a:rPr lang="en-US" sz="2400" dirty="0" smtClean="0"/>
              <a:t> </a:t>
            </a:r>
            <a:r>
              <a:rPr lang="en-US" sz="2400" dirty="0" err="1" smtClean="0"/>
              <a:t>ehtimol</a:t>
            </a:r>
            <a:r>
              <a:rPr lang="en-US" sz="2400" dirty="0" smtClean="0"/>
              <a:t> </a:t>
            </a:r>
            <a:r>
              <a:rPr lang="en-US" sz="2400" dirty="0" err="1" smtClean="0"/>
              <a:t>bo‘lib</a:t>
            </a:r>
            <a:r>
              <a:rPr lang="en-US" sz="2400" dirty="0" smtClean="0"/>
              <a:t>, </a:t>
            </a:r>
            <a:r>
              <a:rPr lang="en-US" sz="2400" dirty="0" err="1" smtClean="0"/>
              <a:t>biznesga</a:t>
            </a:r>
            <a:r>
              <a:rPr lang="en-US" sz="2400" dirty="0" smtClean="0"/>
              <a:t> </a:t>
            </a:r>
            <a:r>
              <a:rPr lang="en-US" sz="2400" dirty="0" err="1" smtClean="0"/>
              <a:t>xosdir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G:\Учебник\Economic\Frank_H_K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89" y="3429000"/>
            <a:ext cx="2263229" cy="28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Учебник\Economic\71XC5TtNvCL._AC_UF1000,1000_QL80_   Risk, Uncertainty and Profit (Dover Books on History ... - Amazon.com     www.amazon.com  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38" y="3429000"/>
            <a:ext cx="1850802" cy="28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610669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dirty="0" err="1" smtClean="0"/>
              <a:t>Masalan</a:t>
            </a:r>
            <a:r>
              <a:rPr lang="en-US" sz="2800" dirty="0"/>
              <a:t>, </a:t>
            </a:r>
            <a:r>
              <a:rPr lang="en-US" sz="2800" dirty="0" err="1"/>
              <a:t>tadbirkor</a:t>
            </a:r>
            <a:r>
              <a:rPr lang="en-US" sz="2800" dirty="0"/>
              <a:t> </a:t>
            </a:r>
            <a:r>
              <a:rPr lang="en-US" sz="2800" dirty="0" err="1"/>
              <a:t>yangi</a:t>
            </a:r>
            <a:r>
              <a:rPr lang="en-US" sz="2800" dirty="0"/>
              <a:t> </a:t>
            </a:r>
            <a:r>
              <a:rPr lang="en-US" sz="2800" dirty="0" err="1"/>
              <a:t>mahsulot</a:t>
            </a:r>
            <a:r>
              <a:rPr lang="en-US" sz="2800" dirty="0"/>
              <a:t> </a:t>
            </a:r>
            <a:r>
              <a:rPr lang="en-US" sz="2800" dirty="0" err="1"/>
              <a:t>ishlab</a:t>
            </a:r>
            <a:r>
              <a:rPr lang="en-US" sz="2800" dirty="0"/>
              <a:t> </a:t>
            </a:r>
            <a:r>
              <a:rPr lang="en-US" sz="2800" dirty="0" err="1"/>
              <a:t>chiqarmoqchi</a:t>
            </a:r>
            <a:r>
              <a:rPr lang="en-US" sz="2800" dirty="0"/>
              <a:t>. Agar </a:t>
            </a:r>
            <a:r>
              <a:rPr lang="en-US" sz="2800" dirty="0" err="1" smtClean="0"/>
              <a:t>tadbirkorning</a:t>
            </a:r>
            <a:r>
              <a:rPr lang="en-US" sz="2800" dirty="0"/>
              <a:t> </a:t>
            </a:r>
            <a:r>
              <a:rPr lang="en-US" sz="2800" dirty="0" err="1" smtClean="0"/>
              <a:t>yangi</a:t>
            </a:r>
            <a:r>
              <a:rPr lang="en-US" sz="2800" dirty="0" smtClean="0"/>
              <a:t> </a:t>
            </a:r>
            <a:r>
              <a:rPr lang="en-US" sz="2800" dirty="0" err="1"/>
              <a:t>mahsuloti</a:t>
            </a:r>
            <a:r>
              <a:rPr lang="en-US" sz="2800" dirty="0"/>
              <a:t> </a:t>
            </a:r>
            <a:r>
              <a:rPr lang="en-US" sz="2800" dirty="0" err="1"/>
              <a:t>bozorda</a:t>
            </a:r>
            <a:r>
              <a:rPr lang="en-US" sz="2800" dirty="0"/>
              <a:t> </a:t>
            </a:r>
            <a:r>
              <a:rPr lang="en-US" sz="2800" dirty="0" err="1"/>
              <a:t>muvaffaqiyatga</a:t>
            </a:r>
            <a:r>
              <a:rPr lang="en-US" sz="2800" dirty="0"/>
              <a:t> </a:t>
            </a:r>
            <a:r>
              <a:rPr lang="en-US" sz="2800" dirty="0" err="1"/>
              <a:t>erishsa</a:t>
            </a:r>
            <a:r>
              <a:rPr lang="en-US" sz="2800" dirty="0"/>
              <a:t>, </a:t>
            </a:r>
            <a:r>
              <a:rPr lang="en-US" sz="2800" dirty="0" err="1"/>
              <a:t>har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mahsulot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birligiga</a:t>
            </a:r>
            <a:r>
              <a:rPr lang="en-US" sz="2800" dirty="0"/>
              <a:t> 10 000 </a:t>
            </a:r>
            <a:r>
              <a:rPr lang="en-US" sz="2800" dirty="0" err="1"/>
              <a:t>so‘m</a:t>
            </a:r>
            <a:r>
              <a:rPr lang="en-US" sz="2800" dirty="0"/>
              <a:t> </a:t>
            </a:r>
            <a:r>
              <a:rPr lang="en-US" sz="2800" dirty="0" err="1"/>
              <a:t>foyda</a:t>
            </a:r>
            <a:r>
              <a:rPr lang="en-US" sz="2800" dirty="0"/>
              <a:t> </a:t>
            </a:r>
            <a:r>
              <a:rPr lang="en-US" sz="2800" dirty="0" err="1"/>
              <a:t>olish</a:t>
            </a:r>
            <a:r>
              <a:rPr lang="en-US" sz="2800" dirty="0"/>
              <a:t> </a:t>
            </a:r>
            <a:r>
              <a:rPr lang="en-US" sz="2800" dirty="0" err="1"/>
              <a:t>mumkin</a:t>
            </a:r>
            <a:r>
              <a:rPr lang="en-US" sz="2800" dirty="0"/>
              <a:t>, agar </a:t>
            </a:r>
            <a:r>
              <a:rPr lang="en-US" sz="2800" dirty="0" err="1"/>
              <a:t>muvaffaqiyatga</a:t>
            </a:r>
            <a:r>
              <a:rPr lang="en-US" sz="2800" dirty="0"/>
              <a:t> </a:t>
            </a:r>
            <a:r>
              <a:rPr lang="en-US" sz="2800" dirty="0" err="1" smtClean="0"/>
              <a:t>erishmasa</a:t>
            </a:r>
            <a:r>
              <a:rPr lang="en-US" sz="2800" dirty="0" smtClean="0"/>
              <a:t>,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/>
              <a:t>birlik</a:t>
            </a:r>
            <a:r>
              <a:rPr lang="en-US" sz="2800" dirty="0"/>
              <a:t> </a:t>
            </a:r>
            <a:r>
              <a:rPr lang="en-US" sz="2800" dirty="0" err="1"/>
              <a:t>mahsulot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1 000 </a:t>
            </a:r>
            <a:r>
              <a:rPr lang="en-US" sz="2800" dirty="0" err="1"/>
              <a:t>so‘m</a:t>
            </a:r>
            <a:r>
              <a:rPr lang="en-US" sz="2800" dirty="0"/>
              <a:t> </a:t>
            </a:r>
            <a:r>
              <a:rPr lang="en-US" sz="2800" dirty="0" err="1"/>
              <a:t>olinadi</a:t>
            </a:r>
            <a:r>
              <a:rPr lang="en-US" sz="2800" dirty="0"/>
              <a:t>. </a:t>
            </a:r>
            <a:r>
              <a:rPr lang="en-US" sz="2800" dirty="0" err="1"/>
              <a:t>Korxona</a:t>
            </a:r>
            <a:r>
              <a:rPr lang="en-US" sz="2800" dirty="0"/>
              <a:t> </a:t>
            </a:r>
            <a:r>
              <a:rPr lang="en-US" sz="2800" dirty="0" err="1"/>
              <a:t>mahsulotining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bozorda</a:t>
            </a:r>
            <a:r>
              <a:rPr lang="en-US" sz="2800" dirty="0"/>
              <a:t> </a:t>
            </a:r>
            <a:r>
              <a:rPr lang="en-US" sz="2800" dirty="0" err="1"/>
              <a:t>muvaffaqiyatga</a:t>
            </a:r>
            <a:r>
              <a:rPr lang="en-US" sz="2800" dirty="0"/>
              <a:t> </a:t>
            </a:r>
            <a:r>
              <a:rPr lang="en-US" sz="2800" dirty="0" err="1"/>
              <a:t>erishish</a:t>
            </a:r>
            <a:r>
              <a:rPr lang="en-US" sz="2800" dirty="0"/>
              <a:t> </a:t>
            </a:r>
            <a:r>
              <a:rPr lang="en-US" sz="2800" dirty="0" err="1"/>
              <a:t>ehtimoli</a:t>
            </a:r>
            <a:r>
              <a:rPr lang="en-US" sz="2800" dirty="0"/>
              <a:t> 0,6 </a:t>
            </a:r>
            <a:r>
              <a:rPr lang="en-US" sz="2800" dirty="0" err="1"/>
              <a:t>ga</a:t>
            </a:r>
            <a:r>
              <a:rPr lang="en-US" sz="2800" dirty="0"/>
              <a:t> </a:t>
            </a:r>
            <a:r>
              <a:rPr lang="en-US" sz="2800" dirty="0" err="1"/>
              <a:t>teng</a:t>
            </a:r>
            <a:r>
              <a:rPr lang="en-US" sz="2800" dirty="0"/>
              <a:t> </a:t>
            </a:r>
            <a:r>
              <a:rPr lang="en-US" sz="2800" dirty="0" err="1"/>
              <a:t>bo‘lsa</a:t>
            </a:r>
            <a:r>
              <a:rPr lang="en-US" sz="2800" dirty="0"/>
              <a:t>,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 smtClean="0"/>
              <a:t>birlik</a:t>
            </a:r>
            <a:r>
              <a:rPr lang="en-US" sz="2800" dirty="0"/>
              <a:t> </a:t>
            </a:r>
            <a:r>
              <a:rPr lang="en-US" sz="2800" dirty="0" err="1" smtClean="0"/>
              <a:t>mahsulotdan</a:t>
            </a:r>
            <a:r>
              <a:rPr lang="en-US" sz="2800" dirty="0" smtClean="0"/>
              <a:t> </a:t>
            </a:r>
            <a:r>
              <a:rPr lang="en-US" sz="2800" dirty="0" err="1"/>
              <a:t>kutiladigan</a:t>
            </a:r>
            <a:r>
              <a:rPr lang="en-US" sz="2800" dirty="0"/>
              <a:t> </a:t>
            </a:r>
            <a:r>
              <a:rPr lang="en-US" sz="2800" dirty="0" err="1"/>
              <a:t>foyda</a:t>
            </a:r>
            <a:r>
              <a:rPr lang="en-US" sz="2800" dirty="0"/>
              <a:t> </a:t>
            </a:r>
            <a:r>
              <a:rPr lang="en-US" sz="2800" dirty="0" err="1"/>
              <a:t>miqdori</a:t>
            </a:r>
            <a:r>
              <a:rPr lang="en-US" sz="2800" dirty="0"/>
              <a:t> </a:t>
            </a:r>
            <a:r>
              <a:rPr lang="en-US" sz="2800" dirty="0" err="1"/>
              <a:t>quyidagicha</a:t>
            </a:r>
            <a:r>
              <a:rPr lang="en-US" sz="2800" dirty="0"/>
              <a:t> </a:t>
            </a:r>
            <a:r>
              <a:rPr lang="en-US" sz="2800" dirty="0" err="1" smtClean="0"/>
              <a:t>aniqlanadi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it-IT" sz="2800" i="1" dirty="0" smtClean="0"/>
              <a:t>E(X</a:t>
            </a:r>
            <a:r>
              <a:rPr lang="it-IT" sz="2800" i="1" dirty="0"/>
              <a:t>) </a:t>
            </a:r>
            <a:r>
              <a:rPr lang="it-IT" sz="2800" dirty="0"/>
              <a:t>= 0,6 × 10 000 + 0,4 × 1 000 = 6 400 </a:t>
            </a:r>
            <a:r>
              <a:rPr lang="it-IT" sz="2800" i="1" dirty="0"/>
              <a:t>so‘m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42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35416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dirty="0" err="1"/>
              <a:t>Insonlar</a:t>
            </a:r>
            <a:r>
              <a:rPr lang="en-US" sz="2800" dirty="0"/>
              <a:t> </a:t>
            </a:r>
            <a:r>
              <a:rPr lang="en-US" sz="2800" dirty="0" err="1"/>
              <a:t>riskka</a:t>
            </a:r>
            <a:r>
              <a:rPr lang="en-US" sz="2800" dirty="0"/>
              <a:t> </a:t>
            </a:r>
            <a:r>
              <a:rPr lang="en-US" sz="2800" dirty="0" err="1"/>
              <a:t>borishga</a:t>
            </a:r>
            <a:r>
              <a:rPr lang="en-US" sz="2800" dirty="0"/>
              <a:t> </a:t>
            </a:r>
            <a:r>
              <a:rPr lang="en-US" sz="2800" dirty="0" err="1"/>
              <a:t>tayyorligi</a:t>
            </a:r>
            <a:r>
              <a:rPr lang="en-US" sz="2800" dirty="0"/>
              <a:t> </a:t>
            </a:r>
            <a:r>
              <a:rPr lang="en-US" sz="2800" dirty="0" err="1"/>
              <a:t>bo‘yicha</a:t>
            </a:r>
            <a:r>
              <a:rPr lang="en-US" sz="2800" dirty="0"/>
              <a:t> </a:t>
            </a:r>
            <a:r>
              <a:rPr lang="en-US" sz="2800" dirty="0" err="1"/>
              <a:t>uch</a:t>
            </a:r>
            <a:r>
              <a:rPr lang="en-US" sz="2800" dirty="0"/>
              <a:t> </a:t>
            </a:r>
            <a:r>
              <a:rPr lang="en-US" sz="2800" dirty="0" err="1"/>
              <a:t>turga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bo‘linadi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r>
              <a:rPr lang="en-US" sz="2800" dirty="0"/>
              <a:t>– </a:t>
            </a:r>
            <a:r>
              <a:rPr lang="en-US" sz="2800" dirty="0" err="1"/>
              <a:t>riskka</a:t>
            </a:r>
            <a:r>
              <a:rPr lang="en-US" sz="2800" dirty="0"/>
              <a:t>, </a:t>
            </a:r>
            <a:r>
              <a:rPr lang="en-US" sz="2800" dirty="0" err="1"/>
              <a:t>ya’ni</a:t>
            </a:r>
            <a:r>
              <a:rPr lang="en-US" sz="2800" dirty="0"/>
              <a:t> </a:t>
            </a:r>
            <a:r>
              <a:rPr lang="en-US" sz="2800" dirty="0" err="1"/>
              <a:t>tavakkalchilikka</a:t>
            </a:r>
            <a:r>
              <a:rPr lang="en-US" sz="2800" dirty="0"/>
              <a:t> </a:t>
            </a:r>
            <a:r>
              <a:rPr lang="en-US" sz="2800" dirty="0" err="1"/>
              <a:t>borishga</a:t>
            </a:r>
            <a:r>
              <a:rPr lang="en-US" sz="2800" dirty="0"/>
              <a:t> </a:t>
            </a:r>
            <a:r>
              <a:rPr lang="en-US" sz="2800" dirty="0" err="1"/>
              <a:t>moyil</a:t>
            </a:r>
            <a:r>
              <a:rPr lang="en-US" sz="2800" dirty="0"/>
              <a:t> </a:t>
            </a:r>
            <a:r>
              <a:rPr lang="en-US" sz="2800" dirty="0" err="1"/>
              <a:t>insonlar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riskka</a:t>
            </a:r>
            <a:r>
              <a:rPr lang="en-US" sz="2800" dirty="0"/>
              <a:t> </a:t>
            </a:r>
            <a:r>
              <a:rPr lang="en-US" sz="2800" dirty="0" err="1"/>
              <a:t>borishga</a:t>
            </a:r>
            <a:r>
              <a:rPr lang="en-US" sz="2800" dirty="0"/>
              <a:t> </a:t>
            </a:r>
            <a:r>
              <a:rPr lang="en-US" sz="2800" dirty="0" err="1"/>
              <a:t>qarshi</a:t>
            </a:r>
            <a:r>
              <a:rPr lang="en-US" sz="2800" dirty="0"/>
              <a:t>, </a:t>
            </a:r>
            <a:r>
              <a:rPr lang="en-US" sz="2800" dirty="0" err="1"/>
              <a:t>ya’ni</a:t>
            </a:r>
            <a:r>
              <a:rPr lang="en-US" sz="2800" dirty="0"/>
              <a:t> </a:t>
            </a:r>
            <a:r>
              <a:rPr lang="en-US" sz="2800" dirty="0" err="1"/>
              <a:t>moyil</a:t>
            </a:r>
            <a:r>
              <a:rPr lang="en-US" sz="2800" dirty="0"/>
              <a:t> </a:t>
            </a:r>
            <a:r>
              <a:rPr lang="en-US" sz="2800" dirty="0" err="1"/>
              <a:t>emas</a:t>
            </a:r>
            <a:r>
              <a:rPr lang="en-US" sz="2800" dirty="0"/>
              <a:t> </a:t>
            </a:r>
            <a:r>
              <a:rPr lang="en-US" sz="2800" dirty="0" err="1"/>
              <a:t>insonlar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/>
              <a:t>– </a:t>
            </a:r>
            <a:r>
              <a:rPr lang="en-US" sz="2800" dirty="0" err="1"/>
              <a:t>riskka</a:t>
            </a:r>
            <a:r>
              <a:rPr lang="en-US" sz="2800" dirty="0"/>
              <a:t> </a:t>
            </a:r>
            <a:r>
              <a:rPr lang="en-US" sz="2800" dirty="0" err="1"/>
              <a:t>befarq</a:t>
            </a:r>
            <a:r>
              <a:rPr lang="en-US" sz="2800" dirty="0"/>
              <a:t> </a:t>
            </a:r>
            <a:r>
              <a:rPr lang="en-US" sz="2800" dirty="0" err="1"/>
              <a:t>qaraydigan</a:t>
            </a:r>
            <a:r>
              <a:rPr lang="en-US" sz="2800" dirty="0"/>
              <a:t> </a:t>
            </a:r>
            <a:r>
              <a:rPr lang="en-US" sz="2800" dirty="0" err="1"/>
              <a:t>insonlar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2050" name="Picture 2" descr="G:\Учебник\Economic\hq720  Risk Management  The 3 Types of Risks Organizations Face - YouTubewww.youtube.com 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81342"/>
            <a:ext cx="4805958" cy="270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Risklarni</a:t>
            </a:r>
            <a:r>
              <a:rPr lang="en-US" sz="2800" b="1" dirty="0"/>
              <a:t> </a:t>
            </a:r>
            <a:r>
              <a:rPr lang="en-US" sz="2800" b="1" dirty="0" err="1"/>
              <a:t>qo‘shish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ushbu</a:t>
            </a:r>
            <a:r>
              <a:rPr lang="en-US" sz="2800" dirty="0"/>
              <a:t> </a:t>
            </a:r>
            <a:r>
              <a:rPr lang="en-US" sz="2800" dirty="0" err="1"/>
              <a:t>usul</a:t>
            </a:r>
            <a:r>
              <a:rPr lang="en-US" sz="2800" dirty="0"/>
              <a:t> </a:t>
            </a:r>
            <a:r>
              <a:rPr lang="en-US" sz="2800" dirty="0" err="1"/>
              <a:t>tasodifiy</a:t>
            </a:r>
            <a:r>
              <a:rPr lang="en-US" sz="2800" dirty="0"/>
              <a:t> </a:t>
            </a:r>
            <a:r>
              <a:rPr lang="en-US" sz="2800" dirty="0" err="1"/>
              <a:t>yo‘qotishlarni</a:t>
            </a:r>
            <a:r>
              <a:rPr lang="en-US" sz="2800" dirty="0"/>
              <a:t> </a:t>
            </a:r>
            <a:r>
              <a:rPr lang="en-US" sz="2800" dirty="0" err="1" smtClean="0"/>
              <a:t>o‘zgarmas</a:t>
            </a:r>
            <a:r>
              <a:rPr lang="en-US" sz="2800" dirty="0"/>
              <a:t> </a:t>
            </a:r>
            <a:r>
              <a:rPr lang="en-US" sz="2800" dirty="0" err="1" smtClean="0"/>
              <a:t>xarajatlarga</a:t>
            </a:r>
            <a:r>
              <a:rPr lang="en-US" sz="2800" dirty="0" smtClean="0"/>
              <a:t> </a:t>
            </a:r>
            <a:r>
              <a:rPr lang="en-US" sz="2800" dirty="0" err="1"/>
              <a:t>aylantirish</a:t>
            </a:r>
            <a:r>
              <a:rPr lang="en-US" sz="2800" dirty="0"/>
              <a:t> </a:t>
            </a:r>
            <a:r>
              <a:rPr lang="en-US" sz="2800" dirty="0" err="1"/>
              <a:t>orqali</a:t>
            </a:r>
            <a:r>
              <a:rPr lang="en-US" sz="2800" dirty="0"/>
              <a:t> </a:t>
            </a:r>
            <a:r>
              <a:rPr lang="en-US" sz="2800" dirty="0" err="1"/>
              <a:t>tavakkalchilikni</a:t>
            </a:r>
            <a:r>
              <a:rPr lang="en-US" sz="2800" dirty="0"/>
              <a:t> </a:t>
            </a:r>
            <a:r>
              <a:rPr lang="en-US" sz="2800" dirty="0" err="1"/>
              <a:t>kamaytirishga</a:t>
            </a:r>
            <a:r>
              <a:rPr lang="en-US" sz="2800" dirty="0"/>
              <a:t> </a:t>
            </a:r>
            <a:r>
              <a:rPr lang="en-US" sz="2800" dirty="0" err="1"/>
              <a:t>qaratilgan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0000"/>
          </a:xfrm>
        </p:spPr>
        <p:txBody>
          <a:bodyPr>
            <a:noAutofit/>
          </a:bodyPr>
          <a:lstStyle/>
          <a:p>
            <a:r>
              <a:rPr lang="en-US" sz="2800" b="1" dirty="0"/>
              <a:t>RISKLARNI SUG‘URTALASH</a:t>
            </a:r>
            <a:endParaRPr lang="ru-RU" sz="2800" dirty="0"/>
          </a:p>
        </p:txBody>
      </p:sp>
      <p:pic>
        <p:nvPicPr>
          <p:cNvPr id="1026" name="Picture 2" descr="G:\Учебник\Economic\hand-holding-piece-of-puzzle-with-word-insurance-risk  90,200+ Insurance Risk Stock Photos, Pictures &amp; Royalty-Free ...www.istockphoto.com  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8999"/>
            <a:ext cx="4134530" cy="27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2452</TotalTime>
  <Words>306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ASSALOMU ALAYKUM !</vt:lpstr>
      <vt:lpstr>28-MAVZU. TADBIRKORLIK RISKLARINI BAHOLASH</vt:lpstr>
      <vt:lpstr>Tadbirkorlik riski – resurslardan samarali foydalanish mumkin bo‘lgan holatdan chetga chiqish va buning oqibatida resurslarni yo‘qotish xavfi.</vt:lpstr>
      <vt:lpstr>RISKLARNING ASOSIY TURLARI</vt:lpstr>
      <vt:lpstr>TADBIRKORLIK FAOLIYATIDA RISKNI BAHOLASH</vt:lpstr>
      <vt:lpstr>EHTIMOLIY RISKNI HISOBLASH</vt:lpstr>
      <vt:lpstr>Masalan, tadbirkor yangi mahsulot ishlab chiqarmoqchi. Agar tadbirkorning yangi mahsuloti bozorda muvaffaqiyatga erishsa, har bir mahsulot birligiga 10 000 so‘m foyda olish mumkin, agar muvaffaqiyatga erishmasa, bir birlik mahsulot uchun 1 000 so‘m olinadi. Korxona mahsulotining bozorda muvaffaqiyatga erishish ehtimoli 0,6 ga teng bo‘lsa, bir birlik mahsulotdan kutiladigan foyda miqdori quyidagicha aniqlanadi:   E(X) = 0,6 × 10 000 + 0,4 × 1 000 = 6 400 so‘m</vt:lpstr>
      <vt:lpstr>Insonlar riskka borishga tayyorligi bo‘yicha uch turga bo‘linadi:</vt:lpstr>
      <vt:lpstr>RISKLARNI SUG‘URTALASH</vt:lpstr>
      <vt:lpstr>     BILIMINGIZNI SINAB KO‘RING!</vt:lpstr>
      <vt:lpstr>© Foydalanilgan adabiyotlar:</vt:lpstr>
      <vt:lpstr>Internet manbalari: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 §. „Materiklar va okeanlar tabiiy geografiyasi“ kursida nimalar o‘rganiladi?</dc:title>
  <dc:creator>Пользователь Windows</dc:creator>
  <cp:lastModifiedBy>Пользователь Windows</cp:lastModifiedBy>
  <cp:revision>242</cp:revision>
  <dcterms:created xsi:type="dcterms:W3CDTF">2020-03-18T11:04:46Z</dcterms:created>
  <dcterms:modified xsi:type="dcterms:W3CDTF">2025-04-24T07:43:06Z</dcterms:modified>
</cp:coreProperties>
</file>