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71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tableStyles" Target="tableStyle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-16341" y="-5172"/>
            <a:ext cx="9206279" cy="6911808"/>
          </a:xfrm>
          <a:prstGeom prst="rect"/>
        </p:spPr>
      </p:pic>
      <p:sp>
        <p:nvSpPr>
          <p:cNvPr id="1048648" name=""/>
          <p:cNvSpPr txBox="1"/>
          <p:nvPr/>
        </p:nvSpPr>
        <p:spPr>
          <a:xfrm>
            <a:off x="-76930" y="0"/>
            <a:ext cx="9297861" cy="891541"/>
          </a:xfrm>
          <a:prstGeom prst="rect"/>
        </p:spPr>
        <p:txBody>
          <a:bodyPr rtlCol="0" wrap="square">
            <a:spAutoFit/>
          </a:bodyPr>
          <a:p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k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u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b="1" sz="5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endParaRPr b="1" sz="2800" i="1" lang="uz-UZ-#Latn" u="sng">
              <a:solidFill>
                <a:srgbClr val="65FF65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649" name=""/>
          <p:cNvSpPr txBox="1"/>
          <p:nvPr/>
        </p:nvSpPr>
        <p:spPr>
          <a:xfrm>
            <a:off x="0" y="1519061"/>
            <a:ext cx="5987551" cy="3863340"/>
          </a:xfrm>
          <a:prstGeom prst="rect"/>
        </p:spPr>
        <p:txBody>
          <a:bodyPr rtlCol="0" wrap="square">
            <a:spAutoFit/>
          </a:bodyPr>
          <a:p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1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q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u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u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c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endParaRPr b="0" sz="2800" i="1" lang="uz-UZ-#Latn" u="none">
              <a:solidFill>
                <a:srgbClr val="FFFF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2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b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b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endParaRPr b="0" sz="2800" i="1" lang="uz-UZ-#Latn" u="none">
              <a:solidFill>
                <a:srgbClr val="FFFF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3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b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g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endParaRPr b="0" sz="2800" i="1" lang="uz-UZ-#Latn" u="none">
              <a:solidFill>
                <a:srgbClr val="FFFF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4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G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g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endParaRPr b="0" sz="2800" i="1" lang="uz-UZ-#Latn" u="none">
              <a:solidFill>
                <a:srgbClr val="FFFF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5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x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endParaRPr b="0" sz="2800" i="1" lang="uz-UZ-#Latn" u="none">
              <a:solidFill>
                <a:srgbClr val="FFFF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6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v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endParaRPr b="0" sz="2800" i="1" lang="uz-UZ-#Latn" u="none">
              <a:solidFill>
                <a:srgbClr val="FFFF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7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g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endParaRPr b="0" sz="2800" i="1" lang="uz-UZ-#Latn" u="none">
              <a:solidFill>
                <a:srgbClr val="FFFF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8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endParaRPr b="0" sz="2800" i="1" lang="uz-UZ-#Latn" u="none">
              <a:solidFill>
                <a:srgbClr val="FFFF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9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x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z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0" sz="2800" i="1" lang="en-US" u="none">
                <a:solidFill>
                  <a:srgbClr val="FFFF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!</a:t>
            </a:r>
            <a:endParaRPr b="0" sz="2800" i="1" lang="uz-UZ-#Latn" u="none">
              <a:solidFill>
                <a:srgbClr val="FFFF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650" name=""/>
          <p:cNvSpPr txBox="1"/>
          <p:nvPr/>
        </p:nvSpPr>
        <p:spPr>
          <a:xfrm>
            <a:off x="1991443" y="6210926"/>
            <a:ext cx="5885100" cy="510541"/>
          </a:xfrm>
          <a:prstGeom prst="rect"/>
        </p:spPr>
        <p:txBody>
          <a:bodyPr rtlCol="0" wrap="square">
            <a:spAutoFit/>
          </a:bodyPr>
          <a:p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k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: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u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u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1" sz="2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v</a:t>
            </a:r>
            <a:endParaRPr b="1" sz="2800" i="1" lang="uz-UZ-#Latn" u="sng">
              <a:solidFill>
                <a:srgbClr val="BF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651" name=""/>
          <p:cNvSpPr txBox="1"/>
          <p:nvPr/>
        </p:nvSpPr>
        <p:spPr>
          <a:xfrm>
            <a:off x="6712291" y="4803281"/>
            <a:ext cx="1752906" cy="1158240"/>
          </a:xfrm>
          <a:prstGeom prst="rect"/>
          <a:solidFill>
            <a:srgbClr val="FF0000"/>
          </a:solidFill>
        </p:spPr>
        <p:txBody>
          <a:bodyPr rtlCol="0" wrap="square">
            <a:spAutoFit/>
          </a:bodyPr>
          <a:p>
            <a:r>
              <a:rPr b="1" sz="2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0</a:t>
            </a:r>
            <a:r>
              <a:rPr b="1" sz="2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6</a:t>
            </a:r>
            <a:r>
              <a:rPr b="1" sz="2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r>
              <a:rPr b="1" sz="2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0</a:t>
            </a:r>
            <a:r>
              <a:rPr b="1" sz="2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4</a:t>
            </a:r>
            <a:r>
              <a:rPr b="1" sz="2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r>
              <a:rPr b="1" sz="2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2</a:t>
            </a:r>
            <a:r>
              <a:rPr b="1" sz="2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0</a:t>
            </a:r>
            <a:r>
              <a:rPr b="1" sz="2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2</a:t>
            </a:r>
            <a:r>
              <a:rPr b="1" sz="2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5</a:t>
            </a:r>
            <a:endParaRPr b="1" sz="2000" i="1" lang="uz-UZ-#Latn" u="sng">
              <a:solidFill>
                <a:srgbClr val="65FF65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endParaRPr b="1" sz="2400" i="1" lang="uz-UZ-#Latn" u="sng">
              <a:solidFill>
                <a:srgbClr val="65FF65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  <a:p>
            <a:r>
              <a:rPr b="1" sz="2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2</a:t>
            </a:r>
            <a:r>
              <a:rPr b="1" sz="2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0</a:t>
            </a:r>
            <a:r>
              <a:rPr b="1" sz="2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:</a:t>
            </a:r>
            <a:r>
              <a:rPr b="1" sz="2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0</a:t>
            </a:r>
            <a:r>
              <a:rPr b="1" sz="2400" i="1" lang="en-US" u="sng">
                <a:solidFill>
                  <a:srgbClr val="65FF65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0</a:t>
            </a:r>
            <a:endParaRPr b="1" sz="2800" i="1" lang="uz-UZ-#Latn" u="sng">
              <a:solidFill>
                <a:srgbClr val="65FF65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"/>
          <p:cNvSpPr txBox="1"/>
          <p:nvPr/>
        </p:nvSpPr>
        <p:spPr>
          <a:xfrm>
            <a:off x="0" y="0"/>
            <a:ext cx="8061617" cy="815339"/>
          </a:xfrm>
          <a:prstGeom prst="rect"/>
          <a:solidFill>
            <a:srgbClr val="000000"/>
          </a:solidFill>
        </p:spPr>
        <p:txBody>
          <a:bodyPr rtlCol="0" wrap="square">
            <a:spAutoFit/>
          </a:bodyPr>
          <a:p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endParaRPr b="1" sz="2800" i="1" lang="uz-UZ-#Latn" u="sng">
              <a:solidFill>
                <a:srgbClr val="BF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697" name=""/>
          <p:cNvSpPr txBox="1"/>
          <p:nvPr/>
        </p:nvSpPr>
        <p:spPr>
          <a:xfrm>
            <a:off x="0" y="2166650"/>
            <a:ext cx="9161258" cy="4282440"/>
          </a:xfrm>
          <a:prstGeom prst="rect"/>
          <a:solidFill>
            <a:srgbClr val="65FF65"/>
          </a:solidFill>
        </p:spPr>
        <p:txBody>
          <a:bodyPr rtlCol="0" wrap="square">
            <a:spAutoFit/>
          </a:bodyPr>
          <a:p>
            <a:r>
              <a:rPr sz="2800" i="1" lang="en-US">
                <a:solidFill>
                  <a:srgbClr val="000000"/>
                </a:solidFill>
              </a:rPr>
              <a:t>1. Qon bosimini nazorat qilish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2. Qonda xolestrin miqdorini nazorat qilish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3. Yurak qon tomir kasalliklarini davolash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4. Zararli odatlardan voz kechish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5. Sog'lom turmush tarzi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6. Tuz iste'molini kamaytirish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7. Jismoniy faollik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8. Stress va emotsional zo'riqishdan qochish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9. Qondagi qand miqdorini nazorat qilish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10. Vaqti vaqti bilan shifokor ko'ruvida bo'lish</a:t>
            </a:r>
            <a:endParaRPr sz="2800" i="1" lang="uz-UZ-#Latn">
              <a:solidFill>
                <a:srgbClr val="000000"/>
              </a:solidFill>
            </a:endParaRPr>
          </a:p>
        </p:txBody>
      </p:sp>
      <p:sp>
        <p:nvSpPr>
          <p:cNvPr id="1048698" name=""/>
          <p:cNvSpPr txBox="1"/>
          <p:nvPr/>
        </p:nvSpPr>
        <p:spPr>
          <a:xfrm>
            <a:off x="-1799" y="946489"/>
            <a:ext cx="9147598" cy="929640"/>
          </a:xfrm>
          <a:prstGeom prst="rect"/>
        </p:spPr>
        <p:txBody>
          <a:bodyPr rtlCol="0" wrap="square">
            <a:spAutoFit/>
          </a:bodyPr>
          <a:p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Ensefalopatiyani oldini olishda quyidagi narsalarga ko'proq e'tibor qaratish zarur.</a:t>
            </a:r>
            <a:endParaRPr sz="2800" i="1" lang="uz-UZ-#Latn">
              <a:solidFill>
                <a:srgbClr val="00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1" name=""/>
          <p:cNvSpPr txBox="1"/>
          <p:nvPr/>
        </p:nvSpPr>
        <p:spPr>
          <a:xfrm>
            <a:off x="0" y="0"/>
            <a:ext cx="6301734" cy="751840"/>
          </a:xfrm>
          <a:prstGeom prst="rect"/>
          <a:solidFill>
            <a:srgbClr val="000000"/>
          </a:solidFill>
        </p:spPr>
        <p:txBody>
          <a:bodyPr rtlCol="0" wrap="square">
            <a:spAutoFit/>
          </a:bodyPr>
          <a:p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x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z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endParaRPr b="1" sz="2800" i="1" lang="uz-UZ-#Latn" u="sng">
              <a:solidFill>
                <a:srgbClr val="BF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702" name=""/>
          <p:cNvSpPr txBox="1"/>
          <p:nvPr/>
        </p:nvSpPr>
        <p:spPr>
          <a:xfrm>
            <a:off x="0" y="866021"/>
            <a:ext cx="9065637" cy="5984240"/>
          </a:xfrm>
          <a:prstGeom prst="rect"/>
          <a:solidFill>
            <a:srgbClr val="65FF65"/>
          </a:solidFill>
        </p:spPr>
        <p:txBody>
          <a:bodyPr rtlCol="0" wrap="square">
            <a:spAutoFit/>
          </a:bodyPr>
          <a:p>
            <a:r>
              <a:rPr sz="2400" i="1" lang="en-US">
                <a:solidFill>
                  <a:srgbClr val="000000"/>
                </a:solidFill>
              </a:rPr>
              <a:t>Tavsiya etiladi :</a:t>
            </a:r>
            <a:endParaRPr sz="2000" i="1" lang="uz-UZ-#Latn">
              <a:solidFill>
                <a:srgbClr val="000000"/>
              </a:solidFill>
            </a:endParaRPr>
          </a:p>
          <a:p>
            <a:endParaRPr sz="20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● Meva va sabzavotlar</a:t>
            </a:r>
            <a:endParaRPr sz="20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● Ko'proq suyuqlik ichish</a:t>
            </a:r>
            <a:endParaRPr sz="20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● Donli mahsulotlar</a:t>
            </a:r>
            <a:endParaRPr sz="20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● Baliq va qaynatilgan ovqatlar</a:t>
            </a:r>
            <a:endParaRPr sz="20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● E vitamin + Omega3 manbalar</a:t>
            </a:r>
            <a:endParaRPr sz="20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● Sut mahsulotlari</a:t>
            </a:r>
            <a:endParaRPr sz="2000" i="1" lang="uz-UZ-#Latn">
              <a:solidFill>
                <a:srgbClr val="000000"/>
              </a:solidFill>
            </a:endParaRPr>
          </a:p>
          <a:p>
            <a:endParaRPr sz="20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Cheklash :</a:t>
            </a:r>
            <a:endParaRPr sz="2000" i="1" lang="uz-UZ-#Latn">
              <a:solidFill>
                <a:srgbClr val="000000"/>
              </a:solidFill>
            </a:endParaRPr>
          </a:p>
          <a:p>
            <a:endParaRPr sz="20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● Tuz iste'moli</a:t>
            </a:r>
            <a:endParaRPr sz="20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● Yog'li va qovurilgan taom</a:t>
            </a:r>
            <a:endParaRPr sz="20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● Qand va shirinliklar</a:t>
            </a:r>
            <a:endParaRPr sz="20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● Alkogol , kofein</a:t>
            </a:r>
            <a:endParaRPr sz="20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● Zararli odatlar</a:t>
            </a:r>
            <a:endParaRPr sz="20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● Gazli ichimliklar</a:t>
            </a:r>
            <a:endParaRPr sz="2800" i="1" lang="uz-UZ-#Latn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5" name=""/>
          <p:cNvSpPr txBox="1"/>
          <p:nvPr/>
        </p:nvSpPr>
        <p:spPr>
          <a:xfrm>
            <a:off x="0" y="3021331"/>
            <a:ext cx="9204514" cy="815339"/>
          </a:xfrm>
          <a:prstGeom prst="rect"/>
          <a:solidFill>
            <a:srgbClr val="000000"/>
          </a:solidFill>
        </p:spPr>
        <p:txBody>
          <a:bodyPr rtlCol="0" wrap="square">
            <a:spAutoFit/>
          </a:bodyPr>
          <a:p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'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B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G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Z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U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C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U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!</a:t>
            </a:r>
            <a:endParaRPr b="1" sz="2800" i="1" lang="uz-UZ-#Latn" u="sng">
              <a:solidFill>
                <a:srgbClr val="BF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"/>
          <p:cNvSpPr txBox="1"/>
          <p:nvPr/>
        </p:nvSpPr>
        <p:spPr>
          <a:xfrm>
            <a:off x="0" y="0"/>
            <a:ext cx="5240796" cy="751840"/>
          </a:xfrm>
          <a:prstGeom prst="rect"/>
          <a:solidFill>
            <a:srgbClr val="000000"/>
          </a:solidFill>
        </p:spPr>
        <p:txBody>
          <a:bodyPr rtlCol="0" wrap="square">
            <a:spAutoFit/>
          </a:bodyPr>
          <a:p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U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u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u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u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c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endParaRPr b="1" sz="2800" i="1" lang="uz-UZ-#Latn" u="sng">
              <a:solidFill>
                <a:srgbClr val="BF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655" name=""/>
          <p:cNvSpPr txBox="1"/>
          <p:nvPr/>
        </p:nvSpPr>
        <p:spPr>
          <a:xfrm>
            <a:off x="0" y="751839"/>
            <a:ext cx="9161259" cy="2186941"/>
          </a:xfrm>
          <a:prstGeom prst="rect"/>
          <a:solidFill>
            <a:srgbClr val="65FF65"/>
          </a:solidFill>
        </p:spPr>
        <p:txBody>
          <a:bodyPr rtlCol="0" wrap="square">
            <a:spAutoFit/>
          </a:bodyPr>
          <a:p>
            <a:r>
              <a:rPr sz="2800" i="1" lang="en-US">
                <a:solidFill>
                  <a:srgbClr val="000000"/>
                </a:solidFill>
              </a:rPr>
              <a:t>Dissikrulyator ensefalopatiya - bu miya qon aylanishining buzilishi natijasida uning kislorod va oziq moddalar bilan ta'minlanishini buzilish kasalligidir. Bu kasallik asosan yoshi kattalarda uchraydi lekin ayrim sabablarga ko'ra yoshlarda ham uchrashi mumkin.</a:t>
            </a:r>
            <a:endParaRPr sz="2800" i="1" lang="uz-UZ-#Latn">
              <a:solidFill>
                <a:srgbClr val="000000"/>
              </a:solidFill>
            </a:endParaRPr>
          </a:p>
        </p:txBody>
      </p:sp>
      <p:sp>
        <p:nvSpPr>
          <p:cNvPr id="1048656" name=""/>
          <p:cNvSpPr txBox="1"/>
          <p:nvPr/>
        </p:nvSpPr>
        <p:spPr>
          <a:xfrm>
            <a:off x="1577085" y="2938780"/>
            <a:ext cx="6313118" cy="624840"/>
          </a:xfrm>
          <a:prstGeom prst="rect"/>
          <a:solidFill>
            <a:srgbClr val="000000"/>
          </a:solidFill>
        </p:spPr>
        <p:txBody>
          <a:bodyPr rtlCol="0" wrap="square">
            <a:spAutoFit/>
          </a:bodyPr>
          <a:p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k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u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b="1" sz="3600" i="1" lang="en-US" u="sng">
                <a:solidFill>
                  <a:srgbClr val="C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endParaRPr b="1" sz="2800" i="1" lang="uz-UZ-#Latn" u="sng">
              <a:solidFill>
                <a:srgbClr val="C0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657" name=""/>
          <p:cNvSpPr txBox="1"/>
          <p:nvPr/>
        </p:nvSpPr>
        <p:spPr>
          <a:xfrm>
            <a:off x="0" y="4121147"/>
            <a:ext cx="1950977" cy="574041"/>
          </a:xfrm>
          <a:prstGeom prst="rect"/>
        </p:spPr>
        <p:txBody>
          <a:bodyPr rtlCol="0" wrap="square">
            <a:spAutoFit/>
          </a:bodyPr>
          <a:p>
            <a:r>
              <a:rPr b="0"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0"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0"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b="0"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0"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b="0"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0"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k</a:t>
            </a:r>
            <a:endParaRPr b="0" sz="2800" i="1" lang="uz-UZ-#Latn">
              <a:solidFill>
                <a:srgbClr val="BF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658" name=""/>
          <p:cNvSpPr txBox="1"/>
          <p:nvPr/>
        </p:nvSpPr>
        <p:spPr>
          <a:xfrm>
            <a:off x="1577085" y="4695189"/>
            <a:ext cx="2565685" cy="574041"/>
          </a:xfrm>
          <a:prstGeom prst="rect"/>
        </p:spPr>
        <p:txBody>
          <a:bodyPr rtlCol="0" wrap="square">
            <a:spAutoFit/>
          </a:bodyPr>
          <a:p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G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z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v</a:t>
            </a:r>
            <a:endParaRPr sz="2800" i="1" lang="uz-UZ-#Latn">
              <a:solidFill>
                <a:srgbClr val="BF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659" name=""/>
          <p:cNvSpPr txBox="1"/>
          <p:nvPr/>
        </p:nvSpPr>
        <p:spPr>
          <a:xfrm>
            <a:off x="3888514" y="5125721"/>
            <a:ext cx="2704563" cy="574041"/>
          </a:xfrm>
          <a:prstGeom prst="rect"/>
        </p:spPr>
        <p:txBody>
          <a:bodyPr rtlCol="0" wrap="square">
            <a:spAutoFit/>
          </a:bodyPr>
          <a:p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G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k</a:t>
            </a:r>
            <a:endParaRPr sz="2800" i="1" lang="uz-UZ-#Latn">
              <a:solidFill>
                <a:srgbClr val="BF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660" name=""/>
          <p:cNvSpPr txBox="1"/>
          <p:nvPr/>
        </p:nvSpPr>
        <p:spPr>
          <a:xfrm>
            <a:off x="7016027" y="5412741"/>
            <a:ext cx="1748352" cy="1056641"/>
          </a:xfrm>
          <a:prstGeom prst="rect"/>
        </p:spPr>
        <p:txBody>
          <a:bodyPr rtlCol="0" wrap="square">
            <a:spAutoFit/>
          </a:bodyPr>
          <a:p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k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k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u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3200" i="1" lang="en-US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endParaRPr sz="2800" i="1" lang="uz-UZ-#Latn">
              <a:solidFill>
                <a:srgbClr val="BF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cxnSp>
        <p:nvCxnSpPr>
          <p:cNvPr id="3145728" name=""/>
          <p:cNvCxnSpPr>
            <a:cxnSpLocks/>
          </p:cNvCxnSpPr>
          <p:nvPr/>
        </p:nvCxnSpPr>
        <p:spPr>
          <a:xfrm>
            <a:off x="4733641" y="3690619"/>
            <a:ext cx="2635037" cy="1431792"/>
          </a:xfrm>
          <a:prstGeom prst="straightConnector1"/>
          <a:solidFill>
            <a:srgbClr val="FFFFFF"/>
          </a:solidFill>
          <a:ln w="25400">
            <a:solidFill>
              <a:srgbClr val="666666"/>
            </a:solidFill>
            <a:tailEnd type="triangle" w="lg" len="lg"/>
          </a:ln>
        </p:spPr>
      </p:cxnSp>
      <p:cxnSp>
        <p:nvCxnSpPr>
          <p:cNvPr id="3145729" name=""/>
          <p:cNvCxnSpPr>
            <a:cxnSpLocks/>
          </p:cNvCxnSpPr>
          <p:nvPr/>
        </p:nvCxnSpPr>
        <p:spPr>
          <a:xfrm>
            <a:off x="4733642" y="3732345"/>
            <a:ext cx="319643" cy="1093738"/>
          </a:xfrm>
          <a:prstGeom prst="straightConnector1"/>
          <a:solidFill>
            <a:srgbClr val="FFFFFF"/>
          </a:solidFill>
          <a:ln w="25400">
            <a:solidFill>
              <a:srgbClr val="666666"/>
            </a:solidFill>
            <a:tailEnd type="triangle" w="lg" len="lg"/>
          </a:ln>
        </p:spPr>
      </p:cxnSp>
      <p:cxnSp>
        <p:nvCxnSpPr>
          <p:cNvPr id="3145730" name=""/>
          <p:cNvCxnSpPr>
            <a:cxnSpLocks/>
          </p:cNvCxnSpPr>
          <p:nvPr/>
        </p:nvCxnSpPr>
        <p:spPr>
          <a:xfrm flipH="1">
            <a:off x="3131760" y="3732345"/>
            <a:ext cx="1601884" cy="852271"/>
          </a:xfrm>
          <a:prstGeom prst="straightConnector1"/>
          <a:solidFill>
            <a:srgbClr val="FFFFFF"/>
          </a:solidFill>
          <a:ln w="25400">
            <a:solidFill>
              <a:srgbClr val="666666"/>
            </a:solidFill>
            <a:tailEnd type="triangle" w="lg" len="lg"/>
          </a:ln>
        </p:spPr>
      </p:cxnSp>
      <p:cxnSp>
        <p:nvCxnSpPr>
          <p:cNvPr id="3145731" name=""/>
          <p:cNvCxnSpPr>
            <a:cxnSpLocks/>
          </p:cNvCxnSpPr>
          <p:nvPr/>
        </p:nvCxnSpPr>
        <p:spPr>
          <a:xfrm flipH="1">
            <a:off x="1437899" y="3732345"/>
            <a:ext cx="3295743" cy="296896"/>
          </a:xfrm>
          <a:prstGeom prst="straightConnector1"/>
          <a:solidFill>
            <a:srgbClr val="FFFFFF"/>
          </a:solidFill>
          <a:ln w="25400">
            <a:solidFill>
              <a:srgbClr val="666666"/>
            </a:solidFill>
            <a:tailEnd type="triangle" w="lg" len="lg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"/>
          <p:cNvSpPr txBox="1"/>
          <p:nvPr/>
        </p:nvSpPr>
        <p:spPr>
          <a:xfrm>
            <a:off x="0" y="0"/>
            <a:ext cx="6458222" cy="751840"/>
          </a:xfrm>
          <a:prstGeom prst="rect"/>
          <a:solidFill>
            <a:srgbClr val="000000"/>
          </a:solidFill>
        </p:spPr>
        <p:txBody>
          <a:bodyPr rtlCol="0" wrap="square">
            <a:spAutoFit/>
          </a:bodyPr>
          <a:p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b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b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endParaRPr b="1" sz="2800" i="1" lang="uz-UZ-#Latn" u="sng">
              <a:solidFill>
                <a:srgbClr val="BF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664" name=""/>
          <p:cNvSpPr txBox="1"/>
          <p:nvPr/>
        </p:nvSpPr>
        <p:spPr>
          <a:xfrm>
            <a:off x="155292" y="936472"/>
            <a:ext cx="8833414" cy="929640"/>
          </a:xfrm>
          <a:prstGeom prst="rect"/>
        </p:spPr>
        <p:txBody>
          <a:bodyPr rtlCol="0" wrap="square">
            <a:spAutoFit/>
          </a:bodyPr>
          <a:p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g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v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j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g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q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u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g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b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b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b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'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u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k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endParaRPr sz="2800" i="1" lang="uz-UZ-#Latn">
              <a:solidFill>
                <a:srgbClr val="00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665" name=""/>
          <p:cNvSpPr txBox="1"/>
          <p:nvPr/>
        </p:nvSpPr>
        <p:spPr>
          <a:xfrm>
            <a:off x="0" y="2050747"/>
            <a:ext cx="9218176" cy="4282440"/>
          </a:xfrm>
          <a:prstGeom prst="rect"/>
          <a:solidFill>
            <a:srgbClr val="65FF65"/>
          </a:solidFill>
        </p:spPr>
        <p:txBody>
          <a:bodyPr rtlCol="0" wrap="square">
            <a:spAutoFit/>
          </a:bodyPr>
          <a:p>
            <a:r>
              <a:rPr sz="2800" i="1" lang="en-US">
                <a:solidFill>
                  <a:srgbClr val="000000"/>
                </a:solidFill>
              </a:rPr>
              <a:t>1. Arterial gipertenziya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2. Ateroskleroz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3. Venoz qon aylanishi buzilishi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4. Qandli diabet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5. Qon ivish tizimining buzilishi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6. Chekish va Alkagol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7. Oldin o'tkizilgan insultlar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8. Kam harakatlilik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9. Stress va depressiv holatlar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10. Ematsional beqarorlik</a:t>
            </a:r>
            <a:endParaRPr sz="2800" i="1" lang="uz-UZ-#Latn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"/>
          <p:cNvSpPr txBox="1"/>
          <p:nvPr/>
        </p:nvSpPr>
        <p:spPr>
          <a:xfrm>
            <a:off x="0" y="0"/>
            <a:ext cx="6083172" cy="751839"/>
          </a:xfrm>
          <a:prstGeom prst="rect"/>
          <a:solidFill>
            <a:srgbClr val="000000"/>
          </a:solidFill>
        </p:spPr>
        <p:txBody>
          <a:bodyPr rtlCol="0" wrap="square">
            <a:spAutoFit/>
          </a:bodyPr>
          <a:p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b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g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endParaRPr b="1" sz="2800" i="1" lang="uz-UZ-#Latn" u="sng">
              <a:solidFill>
                <a:srgbClr val="BF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669" name=""/>
          <p:cNvSpPr txBox="1"/>
          <p:nvPr/>
        </p:nvSpPr>
        <p:spPr>
          <a:xfrm>
            <a:off x="0" y="751839"/>
            <a:ext cx="9070191" cy="929640"/>
          </a:xfrm>
          <a:prstGeom prst="rect"/>
        </p:spPr>
        <p:txBody>
          <a:bodyPr rtlCol="0" wrap="square">
            <a:spAutoFit/>
          </a:bodyPr>
          <a:p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g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b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g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b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g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k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q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b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'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u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k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k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v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q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'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g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q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q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q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b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'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endParaRPr sz="2800" i="1" lang="uz-UZ-#Latn">
              <a:solidFill>
                <a:srgbClr val="00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670" name=""/>
          <p:cNvSpPr txBox="1"/>
          <p:nvPr/>
        </p:nvSpPr>
        <p:spPr>
          <a:xfrm>
            <a:off x="0" y="1872064"/>
            <a:ext cx="9179471" cy="4701539"/>
          </a:xfrm>
          <a:prstGeom prst="rect"/>
          <a:solidFill>
            <a:srgbClr val="65FF65"/>
          </a:solidFill>
        </p:spPr>
        <p:txBody>
          <a:bodyPr rtlCol="0" wrap="square">
            <a:spAutoFit/>
          </a:bodyPr>
          <a:p>
            <a:r>
              <a:rPr sz="2800" i="1" lang="en-US">
                <a:solidFill>
                  <a:srgbClr val="000000"/>
                </a:solidFill>
              </a:rPr>
              <a:t>1. Bosh og'rishi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2. Bosh aylanishi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3. Ko'ngil aynishi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4. Xotir buzilishi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5. Jismoniy va ruhiy charchoq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6. Depressiya va bezovtalik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7. Nafas olish qiyinligi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8. Harakatlanish qiyinligi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9. Quloqda shovqin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10. Qo'l oyoq sust uvishishi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11. Ko'rish qobilyati susayishi</a:t>
            </a:r>
            <a:endParaRPr sz="2800" i="1" lang="uz-UZ-#Latn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21597744">
            <a:off x="-157670" y="-68526"/>
            <a:ext cx="9429593" cy="7192573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"/>
          <p:cNvSpPr txBox="1"/>
          <p:nvPr/>
        </p:nvSpPr>
        <p:spPr>
          <a:xfrm>
            <a:off x="0" y="0"/>
            <a:ext cx="8389461" cy="751840"/>
          </a:xfrm>
          <a:prstGeom prst="rect"/>
          <a:solidFill>
            <a:srgbClr val="000000"/>
          </a:solidFill>
        </p:spPr>
        <p:txBody>
          <a:bodyPr rtlCol="0" wrap="square">
            <a:spAutoFit/>
          </a:bodyPr>
          <a:p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x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endParaRPr b="1" sz="2800" i="1" lang="uz-UZ-#Latn" u="sng">
              <a:solidFill>
                <a:srgbClr val="BF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677" name=""/>
          <p:cNvSpPr txBox="1"/>
          <p:nvPr/>
        </p:nvSpPr>
        <p:spPr>
          <a:xfrm>
            <a:off x="0" y="1075430"/>
            <a:ext cx="9172642" cy="5539740"/>
          </a:xfrm>
          <a:prstGeom prst="rect"/>
          <a:solidFill>
            <a:srgbClr val="65FF65"/>
          </a:solidFill>
        </p:spPr>
        <p:txBody>
          <a:bodyPr rtlCol="0" wrap="square">
            <a:spAutoFit/>
          </a:bodyPr>
          <a:p>
            <a:r>
              <a:rPr altLang="uz-UZ-#Latn" sz="2800" i="1" lang="uz-UZ-#Latn">
                <a:solidFill>
                  <a:srgbClr val="000000"/>
                </a:solidFill>
              </a:rPr>
              <a:t>● Anamnez 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altLang="uz-UZ-#Latn" sz="2800" i="1" lang="uz-UZ-#Latn">
                <a:solidFill>
                  <a:srgbClr val="000000"/>
                </a:solidFill>
              </a:rPr>
              <a:t>~ Kasalik tarixini aniqlashtirish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altLang="uz-UZ-#Latn" sz="2800" i="1" lang="uz-UZ-#Latn">
                <a:solidFill>
                  <a:srgbClr val="000000"/>
                </a:solidFill>
              </a:rPr>
              <a:t>~ Hozirgi holatdagi simptomlarni aniqlash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altLang="uz-UZ-#Latn" sz="2800" i="1" lang="uz-UZ-#Latn">
                <a:solidFill>
                  <a:srgbClr val="000000"/>
                </a:solidFill>
              </a:rPr>
              <a:t>~ Hayot tarzi va hozirgi ichadigan dorilarini aniqlashtirish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altLang="uz-UZ-#Latn" sz="2800" i="1" lang="uz-UZ-#Latn">
                <a:solidFill>
                  <a:srgbClr val="000000"/>
                </a:solidFill>
              </a:rPr>
              <a:t>● Nevralogik tekshiruv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altLang="uz-UZ-#Latn" sz="2800" i="1" lang="uz-UZ-#Latn">
                <a:solidFill>
                  <a:srgbClr val="000000"/>
                </a:solidFill>
              </a:rPr>
              <a:t>( 12 juft nervlar , xotira , diqqat , ruhiy holat va mayor harakatlarini tekshirish )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altLang="uz-UZ-#Latn" sz="2800" i="1" lang="uz-UZ-#Latn">
                <a:solidFill>
                  <a:srgbClr val="000000"/>
                </a:solidFill>
              </a:rPr>
              <a:t>● Qon bosimi , yurak ritmi va nafas tezligi tekshiruvi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altLang="uz-UZ-#Latn" sz="2800" i="1" lang="uz-UZ-#Latn">
                <a:solidFill>
                  <a:srgbClr val="000000"/>
                </a:solidFill>
              </a:rPr>
              <a:t>● Umumiy qon tahlillari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altLang="uz-UZ-#Latn" sz="2800" i="1" lang="uz-UZ-#Latn">
                <a:solidFill>
                  <a:srgbClr val="000000"/>
                </a:solidFill>
              </a:rPr>
              <a:t>( Elektrolitlar , jigar , buyrak funksiyalari va infeksiya mavjudligini aniqlash )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altLang="uz-UZ-#Latn" sz="2800" i="1" lang="uz-UZ-#Latn">
                <a:solidFill>
                  <a:srgbClr val="000000"/>
                </a:solidFill>
              </a:rPr>
              <a:t>● KT yoki MRT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altLang="uz-UZ-#Latn" sz="2800" i="1" lang="uz-UZ-#Latn">
                <a:solidFill>
                  <a:srgbClr val="000000"/>
                </a:solidFill>
              </a:rPr>
              <a:t>● Elektroensofalografiya (EEG)</a:t>
            </a:r>
            <a:endParaRPr sz="2800" i="1" lang="uz-UZ-#Latn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"/>
          <p:cNvSpPr txBox="1"/>
          <p:nvPr/>
        </p:nvSpPr>
        <p:spPr>
          <a:xfrm>
            <a:off x="0" y="0"/>
            <a:ext cx="8478251" cy="751840"/>
          </a:xfrm>
          <a:prstGeom prst="rect"/>
          <a:solidFill>
            <a:srgbClr val="000000"/>
          </a:solidFill>
        </p:spPr>
        <p:txBody>
          <a:bodyPr rtlCol="0" wrap="square">
            <a:spAutoFit/>
          </a:bodyPr>
          <a:p>
            <a:r>
              <a:rPr b="1" sz="4400" i="1" lang="en-US" u="sng">
                <a:solidFill>
                  <a:srgbClr val="BF0000"/>
                </a:solidFill>
              </a:rPr>
              <a:t>E</a:t>
            </a:r>
            <a:r>
              <a:rPr b="1" sz="4400" i="1" lang="en-US" u="sng">
                <a:solidFill>
                  <a:srgbClr val="BF0000"/>
                </a:solidFill>
              </a:rPr>
              <a:t>n</a:t>
            </a:r>
            <a:r>
              <a:rPr b="1" sz="4400" i="1" lang="en-US" u="sng">
                <a:solidFill>
                  <a:srgbClr val="BF0000"/>
                </a:solidFill>
              </a:rPr>
              <a:t>s</a:t>
            </a:r>
            <a:r>
              <a:rPr b="1" sz="4400" i="1" lang="en-US" u="sng">
                <a:solidFill>
                  <a:srgbClr val="BF0000"/>
                </a:solidFill>
              </a:rPr>
              <a:t>e</a:t>
            </a:r>
            <a:r>
              <a:rPr b="1" sz="4400" i="1" lang="en-US" u="sng">
                <a:solidFill>
                  <a:srgbClr val="BF0000"/>
                </a:solidFill>
              </a:rPr>
              <a:t>f</a:t>
            </a:r>
            <a:r>
              <a:rPr b="1" sz="4400" i="1" lang="en-US" u="sng">
                <a:solidFill>
                  <a:srgbClr val="BF0000"/>
                </a:solidFill>
              </a:rPr>
              <a:t>a</a:t>
            </a:r>
            <a:r>
              <a:rPr b="1" sz="4400" i="1" lang="en-US" u="sng">
                <a:solidFill>
                  <a:srgbClr val="BF0000"/>
                </a:solidFill>
              </a:rPr>
              <a:t>l</a:t>
            </a:r>
            <a:r>
              <a:rPr b="1" sz="4400" i="1" lang="en-US" u="sng">
                <a:solidFill>
                  <a:srgbClr val="BF0000"/>
                </a:solidFill>
              </a:rPr>
              <a:t>o</a:t>
            </a:r>
            <a:r>
              <a:rPr b="1" sz="4400" i="1" lang="en-US" u="sng">
                <a:solidFill>
                  <a:srgbClr val="BF0000"/>
                </a:solidFill>
              </a:rPr>
              <a:t>p</a:t>
            </a:r>
            <a:r>
              <a:rPr b="1" sz="4400" i="1" lang="en-US" u="sng">
                <a:solidFill>
                  <a:srgbClr val="BF0000"/>
                </a:solidFill>
              </a:rPr>
              <a:t>a</a:t>
            </a:r>
            <a:r>
              <a:rPr b="1" sz="4400" i="1" lang="en-US" u="sng">
                <a:solidFill>
                  <a:srgbClr val="BF0000"/>
                </a:solidFill>
              </a:rPr>
              <a:t>t</a:t>
            </a:r>
            <a:r>
              <a:rPr b="1" sz="4400" i="1" lang="en-US" u="sng">
                <a:solidFill>
                  <a:srgbClr val="BF0000"/>
                </a:solidFill>
              </a:rPr>
              <a:t>i</a:t>
            </a:r>
            <a:r>
              <a:rPr b="1" sz="4400" i="1" lang="en-US" u="sng">
                <a:solidFill>
                  <a:srgbClr val="BF0000"/>
                </a:solidFill>
              </a:rPr>
              <a:t>y</a:t>
            </a:r>
            <a:r>
              <a:rPr b="1" sz="4400" i="1" lang="en-US" u="sng">
                <a:solidFill>
                  <a:srgbClr val="BF0000"/>
                </a:solidFill>
              </a:rPr>
              <a:t>a</a:t>
            </a:r>
            <a:r>
              <a:rPr b="1" sz="4400" i="1" lang="en-US" u="sng">
                <a:solidFill>
                  <a:srgbClr val="BF0000"/>
                </a:solidFill>
              </a:rPr>
              <a:t>n</a:t>
            </a:r>
            <a:r>
              <a:rPr b="1" sz="4400" i="1" lang="en-US" u="sng">
                <a:solidFill>
                  <a:srgbClr val="BF0000"/>
                </a:solidFill>
              </a:rPr>
              <a:t>i</a:t>
            </a:r>
            <a:r>
              <a:rPr b="1" sz="4400" i="1" lang="en-US" u="sng">
                <a:solidFill>
                  <a:srgbClr val="BF0000"/>
                </a:solidFill>
              </a:rPr>
              <a:t> </a:t>
            </a:r>
            <a:r>
              <a:rPr b="1" sz="4400" i="1" lang="en-US" u="sng">
                <a:solidFill>
                  <a:srgbClr val="BF0000"/>
                </a:solidFill>
              </a:rPr>
              <a:t>d</a:t>
            </a:r>
            <a:r>
              <a:rPr b="1" sz="4400" i="1" lang="en-US" u="sng">
                <a:solidFill>
                  <a:srgbClr val="BF0000"/>
                </a:solidFill>
              </a:rPr>
              <a:t>a</a:t>
            </a:r>
            <a:r>
              <a:rPr b="1" sz="4400" i="1" lang="en-US" u="sng">
                <a:solidFill>
                  <a:srgbClr val="BF0000"/>
                </a:solidFill>
              </a:rPr>
              <a:t>v</a:t>
            </a:r>
            <a:r>
              <a:rPr b="1" sz="4400" i="1" lang="en-US" u="sng">
                <a:solidFill>
                  <a:srgbClr val="BF0000"/>
                </a:solidFill>
              </a:rPr>
              <a:t>o</a:t>
            </a:r>
            <a:r>
              <a:rPr b="1" sz="4400" i="1" lang="en-US" u="sng">
                <a:solidFill>
                  <a:srgbClr val="BF0000"/>
                </a:solidFill>
              </a:rPr>
              <a:t>l</a:t>
            </a:r>
            <a:r>
              <a:rPr b="1" sz="4400" i="1" lang="en-US" u="sng">
                <a:solidFill>
                  <a:srgbClr val="BF0000"/>
                </a:solidFill>
              </a:rPr>
              <a:t>a</a:t>
            </a:r>
            <a:r>
              <a:rPr b="1" sz="4400" i="1" lang="en-US" u="sng">
                <a:solidFill>
                  <a:srgbClr val="BF0000"/>
                </a:solidFill>
              </a:rPr>
              <a:t>s</a:t>
            </a:r>
            <a:r>
              <a:rPr b="1" sz="4400" i="1" lang="en-US" u="sng">
                <a:solidFill>
                  <a:srgbClr val="BF0000"/>
                </a:solidFill>
              </a:rPr>
              <a:t>h</a:t>
            </a:r>
            <a:r>
              <a:rPr b="1" sz="4400" i="1" lang="en-US" u="sng">
                <a:solidFill>
                  <a:srgbClr val="BF0000"/>
                </a:solidFill>
              </a:rPr>
              <a:t> </a:t>
            </a:r>
            <a:r>
              <a:rPr b="1" sz="4400" i="1" lang="en-US" u="sng">
                <a:solidFill>
                  <a:srgbClr val="BF0000"/>
                </a:solidFill>
              </a:rPr>
              <a:t>r</a:t>
            </a:r>
            <a:r>
              <a:rPr b="1" sz="4400" i="1" lang="en-US" u="sng">
                <a:solidFill>
                  <a:srgbClr val="BF0000"/>
                </a:solidFill>
              </a:rPr>
              <a:t>e</a:t>
            </a:r>
            <a:r>
              <a:rPr b="1" sz="4400" i="1" lang="en-US" u="sng">
                <a:solidFill>
                  <a:srgbClr val="BF0000"/>
                </a:solidFill>
              </a:rPr>
              <a:t>j</a:t>
            </a:r>
            <a:r>
              <a:rPr b="1" sz="4400" i="1" lang="en-US" u="sng">
                <a:solidFill>
                  <a:srgbClr val="BF0000"/>
                </a:solidFill>
              </a:rPr>
              <a:t>a</a:t>
            </a:r>
            <a:r>
              <a:rPr b="1" sz="4400" i="1" lang="en-US" u="sng">
                <a:solidFill>
                  <a:srgbClr val="BF0000"/>
                </a:solidFill>
              </a:rPr>
              <a:t>s</a:t>
            </a:r>
            <a:r>
              <a:rPr b="1" sz="4400" i="1" lang="en-US" u="sng">
                <a:solidFill>
                  <a:srgbClr val="BF0000"/>
                </a:solidFill>
              </a:rPr>
              <a:t>i</a:t>
            </a:r>
            <a:endParaRPr b="1" sz="2800" i="1" lang="uz-UZ-#Latn" u="sng">
              <a:solidFill>
                <a:srgbClr val="BF0000"/>
              </a:solidFill>
            </a:endParaRPr>
          </a:p>
        </p:txBody>
      </p:sp>
      <p:sp>
        <p:nvSpPr>
          <p:cNvPr id="1048682" name=""/>
          <p:cNvSpPr txBox="1"/>
          <p:nvPr/>
        </p:nvSpPr>
        <p:spPr>
          <a:xfrm>
            <a:off x="0" y="751840"/>
            <a:ext cx="9051977" cy="929641"/>
          </a:xfrm>
          <a:prstGeom prst="rect"/>
        </p:spPr>
        <p:txBody>
          <a:bodyPr rtlCol="0" wrap="square">
            <a:spAutoFit/>
          </a:bodyPr>
          <a:p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v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j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q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u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g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b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b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'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endParaRPr sz="2800" i="1" lang="uz-UZ-#Latn">
              <a:solidFill>
                <a:srgbClr val="00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683" name=""/>
          <p:cNvSpPr txBox="1"/>
          <p:nvPr/>
        </p:nvSpPr>
        <p:spPr>
          <a:xfrm>
            <a:off x="0" y="1855337"/>
            <a:ext cx="9047424" cy="4701540"/>
          </a:xfrm>
          <a:prstGeom prst="rect"/>
          <a:solidFill>
            <a:srgbClr val="65FF65"/>
          </a:solidFill>
        </p:spPr>
        <p:txBody>
          <a:bodyPr rtlCol="0" wrap="square">
            <a:spAutoFit/>
          </a:bodyPr>
          <a:p>
            <a:r>
              <a:rPr sz="2800" i="1" lang="en-US">
                <a:solidFill>
                  <a:srgbClr val="000000"/>
                </a:solidFill>
              </a:rPr>
              <a:t>1</a:t>
            </a:r>
            <a:r>
              <a:rPr sz="2800" i="1" lang="en-US">
                <a:solidFill>
                  <a:srgbClr val="000000"/>
                </a:solidFill>
              </a:rPr>
              <a:t>.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M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y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s</a:t>
            </a:r>
            <a:r>
              <a:rPr sz="2800" i="1" lang="en-US">
                <a:solidFill>
                  <a:srgbClr val="000000"/>
                </a:solidFill>
              </a:rPr>
              <a:t>h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s</a:t>
            </a:r>
            <a:r>
              <a:rPr sz="2800" i="1" lang="en-US">
                <a:solidFill>
                  <a:srgbClr val="000000"/>
                </a:solidFill>
              </a:rPr>
              <a:t>h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g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q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s</a:t>
            </a:r>
            <a:r>
              <a:rPr sz="2800" i="1" lang="en-US">
                <a:solidFill>
                  <a:srgbClr val="000000"/>
                </a:solidFill>
              </a:rPr>
              <a:t>h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d</a:t>
            </a:r>
            <a:r>
              <a:rPr sz="2800" i="1" lang="en-US">
                <a:solidFill>
                  <a:srgbClr val="000000"/>
                </a:solidFill>
              </a:rPr>
              <a:t>o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l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2</a:t>
            </a:r>
            <a:r>
              <a:rPr sz="2800" i="1" lang="en-US">
                <a:solidFill>
                  <a:srgbClr val="000000"/>
                </a:solidFill>
              </a:rPr>
              <a:t>.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N</a:t>
            </a:r>
            <a:r>
              <a:rPr sz="2800" i="1" lang="en-US">
                <a:solidFill>
                  <a:srgbClr val="000000"/>
                </a:solidFill>
              </a:rPr>
              <a:t>e</a:t>
            </a:r>
            <a:r>
              <a:rPr sz="2800" i="1" lang="en-US">
                <a:solidFill>
                  <a:srgbClr val="000000"/>
                </a:solidFill>
              </a:rPr>
              <a:t>y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o</a:t>
            </a:r>
            <a:r>
              <a:rPr sz="2800" i="1" lang="en-US">
                <a:solidFill>
                  <a:srgbClr val="000000"/>
                </a:solidFill>
              </a:rPr>
              <a:t>l</a:t>
            </a:r>
            <a:r>
              <a:rPr sz="2800" i="1" lang="en-US">
                <a:solidFill>
                  <a:srgbClr val="000000"/>
                </a:solidFill>
              </a:rPr>
              <a:t>e</a:t>
            </a:r>
            <a:r>
              <a:rPr sz="2800" i="1" lang="en-US">
                <a:solidFill>
                  <a:srgbClr val="000000"/>
                </a:solidFill>
              </a:rPr>
              <a:t>p</a:t>
            </a:r>
            <a:r>
              <a:rPr sz="2800" i="1" lang="en-US">
                <a:solidFill>
                  <a:srgbClr val="000000"/>
                </a:solidFill>
              </a:rPr>
              <a:t>t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k</a:t>
            </a:r>
            <a:r>
              <a:rPr sz="2800" i="1" lang="en-US">
                <a:solidFill>
                  <a:srgbClr val="000000"/>
                </a:solidFill>
              </a:rPr>
              <a:t>l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3</a:t>
            </a:r>
            <a:r>
              <a:rPr sz="2800" i="1" lang="en-US">
                <a:solidFill>
                  <a:srgbClr val="000000"/>
                </a:solidFill>
              </a:rPr>
              <a:t>.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N</a:t>
            </a:r>
            <a:r>
              <a:rPr sz="2800" i="1" lang="en-US">
                <a:solidFill>
                  <a:srgbClr val="000000"/>
                </a:solidFill>
              </a:rPr>
              <a:t>e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v</a:t>
            </a:r>
            <a:r>
              <a:rPr sz="2800" i="1" lang="en-US">
                <a:solidFill>
                  <a:srgbClr val="000000"/>
                </a:solidFill>
              </a:rPr>
              <a:t>l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d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q</a:t>
            </a:r>
            <a:r>
              <a:rPr sz="2800" i="1" lang="en-US">
                <a:solidFill>
                  <a:srgbClr val="000000"/>
                </a:solidFill>
              </a:rPr>
              <a:t>o</a:t>
            </a:r>
            <a:r>
              <a:rPr sz="2800" i="1" lang="en-US">
                <a:solidFill>
                  <a:srgbClr val="000000"/>
                </a:solidFill>
              </a:rPr>
              <a:t>n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y</a:t>
            </a:r>
            <a:r>
              <a:rPr sz="2800" i="1" lang="en-US">
                <a:solidFill>
                  <a:srgbClr val="000000"/>
                </a:solidFill>
              </a:rPr>
              <a:t>l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n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s</a:t>
            </a:r>
            <a:r>
              <a:rPr sz="2800" i="1" lang="en-US">
                <a:solidFill>
                  <a:srgbClr val="000000"/>
                </a:solidFill>
              </a:rPr>
              <a:t>h</a:t>
            </a:r>
            <a:r>
              <a:rPr sz="2800" i="1" lang="en-US">
                <a:solidFill>
                  <a:srgbClr val="000000"/>
                </a:solidFill>
              </a:rPr>
              <a:t>n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y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x</a:t>
            </a:r>
            <a:r>
              <a:rPr sz="2800" i="1" lang="en-US">
                <a:solidFill>
                  <a:srgbClr val="000000"/>
                </a:solidFill>
              </a:rPr>
              <a:t>s</a:t>
            </a:r>
            <a:r>
              <a:rPr sz="2800" i="1" lang="en-US">
                <a:solidFill>
                  <a:srgbClr val="000000"/>
                </a:solidFill>
              </a:rPr>
              <a:t>h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l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s</a:t>
            </a:r>
            <a:r>
              <a:rPr sz="2800" i="1" lang="en-US">
                <a:solidFill>
                  <a:srgbClr val="000000"/>
                </a:solidFill>
              </a:rPr>
              <a:t>h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4</a:t>
            </a:r>
            <a:r>
              <a:rPr sz="2800" i="1" lang="en-US">
                <a:solidFill>
                  <a:srgbClr val="000000"/>
                </a:solidFill>
              </a:rPr>
              <a:t>.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M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k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o</a:t>
            </a:r>
            <a:r>
              <a:rPr sz="2800" i="1" lang="en-US">
                <a:solidFill>
                  <a:srgbClr val="000000"/>
                </a:solidFill>
              </a:rPr>
              <a:t>s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k</a:t>
            </a:r>
            <a:r>
              <a:rPr sz="2800" i="1" lang="en-US">
                <a:solidFill>
                  <a:srgbClr val="000000"/>
                </a:solidFill>
              </a:rPr>
              <a:t>u</a:t>
            </a:r>
            <a:r>
              <a:rPr sz="2800" i="1" lang="en-US">
                <a:solidFill>
                  <a:srgbClr val="000000"/>
                </a:solidFill>
              </a:rPr>
              <a:t>l</a:t>
            </a:r>
            <a:r>
              <a:rPr sz="2800" i="1" lang="en-US">
                <a:solidFill>
                  <a:srgbClr val="000000"/>
                </a:solidFill>
              </a:rPr>
              <a:t>y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t</a:t>
            </a:r>
            <a:r>
              <a:rPr sz="2800" i="1" lang="en-US">
                <a:solidFill>
                  <a:srgbClr val="000000"/>
                </a:solidFill>
              </a:rPr>
              <a:t>s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y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n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y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x</a:t>
            </a:r>
            <a:r>
              <a:rPr sz="2800" i="1" lang="en-US">
                <a:solidFill>
                  <a:srgbClr val="000000"/>
                </a:solidFill>
              </a:rPr>
              <a:t>s</a:t>
            </a:r>
            <a:r>
              <a:rPr sz="2800" i="1" lang="en-US">
                <a:solidFill>
                  <a:srgbClr val="000000"/>
                </a:solidFill>
              </a:rPr>
              <a:t>h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l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s</a:t>
            </a:r>
            <a:r>
              <a:rPr sz="2800" i="1" lang="en-US">
                <a:solidFill>
                  <a:srgbClr val="000000"/>
                </a:solidFill>
              </a:rPr>
              <a:t>h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5</a:t>
            </a:r>
            <a:r>
              <a:rPr sz="2800" i="1" lang="en-US">
                <a:solidFill>
                  <a:srgbClr val="000000"/>
                </a:solidFill>
              </a:rPr>
              <a:t>.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V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t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m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n</a:t>
            </a:r>
            <a:r>
              <a:rPr sz="2800" i="1" lang="en-US">
                <a:solidFill>
                  <a:srgbClr val="000000"/>
                </a:solidFill>
              </a:rPr>
              <a:t>l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(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B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g</a:t>
            </a:r>
            <a:r>
              <a:rPr sz="2800" i="1" lang="en-US">
                <a:solidFill>
                  <a:srgbClr val="000000"/>
                </a:solidFill>
              </a:rPr>
              <a:t>u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u</a:t>
            </a:r>
            <a:r>
              <a:rPr sz="2800" i="1" lang="en-US">
                <a:solidFill>
                  <a:srgbClr val="000000"/>
                </a:solidFill>
              </a:rPr>
              <a:t>x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)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6</a:t>
            </a:r>
            <a:r>
              <a:rPr sz="2800" i="1" lang="en-US">
                <a:solidFill>
                  <a:srgbClr val="000000"/>
                </a:solidFill>
              </a:rPr>
              <a:t>.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Q</a:t>
            </a:r>
            <a:r>
              <a:rPr sz="2800" i="1" lang="en-US">
                <a:solidFill>
                  <a:srgbClr val="000000"/>
                </a:solidFill>
              </a:rPr>
              <a:t>o</a:t>
            </a:r>
            <a:r>
              <a:rPr sz="2800" i="1" lang="en-US">
                <a:solidFill>
                  <a:srgbClr val="000000"/>
                </a:solidFill>
              </a:rPr>
              <a:t>n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b</a:t>
            </a:r>
            <a:r>
              <a:rPr sz="2800" i="1" lang="en-US">
                <a:solidFill>
                  <a:srgbClr val="000000"/>
                </a:solidFill>
              </a:rPr>
              <a:t>o</a:t>
            </a:r>
            <a:r>
              <a:rPr sz="2800" i="1" lang="en-US">
                <a:solidFill>
                  <a:srgbClr val="000000"/>
                </a:solidFill>
              </a:rPr>
              <a:t>s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m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n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t</a:t>
            </a:r>
            <a:r>
              <a:rPr sz="2800" i="1" lang="en-US">
                <a:solidFill>
                  <a:srgbClr val="000000"/>
                </a:solidFill>
              </a:rPr>
              <a:t>u</a:t>
            </a:r>
            <a:r>
              <a:rPr sz="2800" i="1" lang="en-US">
                <a:solidFill>
                  <a:srgbClr val="000000"/>
                </a:solidFill>
              </a:rPr>
              <a:t>s</a:t>
            </a:r>
            <a:r>
              <a:rPr sz="2800" i="1" lang="en-US">
                <a:solidFill>
                  <a:srgbClr val="000000"/>
                </a:solidFill>
              </a:rPr>
              <a:t>h</a:t>
            </a:r>
            <a:r>
              <a:rPr sz="2800" i="1" lang="en-US">
                <a:solidFill>
                  <a:srgbClr val="000000"/>
                </a:solidFill>
              </a:rPr>
              <a:t>u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u</a:t>
            </a:r>
            <a:r>
              <a:rPr sz="2800" i="1" lang="en-US">
                <a:solidFill>
                  <a:srgbClr val="000000"/>
                </a:solidFill>
              </a:rPr>
              <a:t>v</a:t>
            </a:r>
            <a:r>
              <a:rPr sz="2800" i="1" lang="en-US">
                <a:solidFill>
                  <a:srgbClr val="000000"/>
                </a:solidFill>
              </a:rPr>
              <a:t>c</a:t>
            </a:r>
            <a:r>
              <a:rPr sz="2800" i="1" lang="en-US">
                <a:solidFill>
                  <a:srgbClr val="000000"/>
                </a:solidFill>
              </a:rPr>
              <a:t>h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d</a:t>
            </a:r>
            <a:r>
              <a:rPr sz="2800" i="1" lang="en-US">
                <a:solidFill>
                  <a:srgbClr val="000000"/>
                </a:solidFill>
              </a:rPr>
              <a:t>o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l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7</a:t>
            </a:r>
            <a:r>
              <a:rPr sz="2800" i="1" lang="en-US">
                <a:solidFill>
                  <a:srgbClr val="000000"/>
                </a:solidFill>
              </a:rPr>
              <a:t>.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D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u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e</a:t>
            </a:r>
            <a:r>
              <a:rPr sz="2800" i="1" lang="en-US">
                <a:solidFill>
                  <a:srgbClr val="000000"/>
                </a:solidFill>
              </a:rPr>
              <a:t>t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k</a:t>
            </a:r>
            <a:r>
              <a:rPr sz="2800" i="1" lang="en-US">
                <a:solidFill>
                  <a:srgbClr val="000000"/>
                </a:solidFill>
              </a:rPr>
              <a:t>l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8</a:t>
            </a:r>
            <a:r>
              <a:rPr sz="2800" i="1" lang="en-US">
                <a:solidFill>
                  <a:srgbClr val="000000"/>
                </a:solidFill>
              </a:rPr>
              <a:t>.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n</a:t>
            </a:r>
            <a:r>
              <a:rPr sz="2800" i="1" lang="en-US">
                <a:solidFill>
                  <a:srgbClr val="000000"/>
                </a:solidFill>
              </a:rPr>
              <a:t>t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k</a:t>
            </a:r>
            <a:r>
              <a:rPr sz="2800" i="1" lang="en-US">
                <a:solidFill>
                  <a:srgbClr val="000000"/>
                </a:solidFill>
              </a:rPr>
              <a:t>o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g</a:t>
            </a:r>
            <a:r>
              <a:rPr sz="2800" i="1" lang="en-US">
                <a:solidFill>
                  <a:srgbClr val="000000"/>
                </a:solidFill>
              </a:rPr>
              <a:t>u</a:t>
            </a:r>
            <a:r>
              <a:rPr sz="2800" i="1" lang="en-US">
                <a:solidFill>
                  <a:srgbClr val="000000"/>
                </a:solidFill>
              </a:rPr>
              <a:t>l</a:t>
            </a:r>
            <a:r>
              <a:rPr sz="2800" i="1" lang="en-US">
                <a:solidFill>
                  <a:srgbClr val="000000"/>
                </a:solidFill>
              </a:rPr>
              <a:t>y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n</a:t>
            </a:r>
            <a:r>
              <a:rPr sz="2800" i="1" lang="en-US">
                <a:solidFill>
                  <a:srgbClr val="000000"/>
                </a:solidFill>
              </a:rPr>
              <a:t>t</a:t>
            </a:r>
            <a:r>
              <a:rPr sz="2800" i="1" lang="en-US">
                <a:solidFill>
                  <a:srgbClr val="000000"/>
                </a:solidFill>
              </a:rPr>
              <a:t>l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(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z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u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t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b</a:t>
            </a:r>
            <a:r>
              <a:rPr sz="2800" i="1" lang="en-US">
                <a:solidFill>
                  <a:srgbClr val="000000"/>
                </a:solidFill>
              </a:rPr>
              <a:t>o</a:t>
            </a:r>
            <a:r>
              <a:rPr sz="2800" i="1" lang="en-US">
                <a:solidFill>
                  <a:srgbClr val="000000"/>
                </a:solidFill>
              </a:rPr>
              <a:t>'</a:t>
            </a:r>
            <a:r>
              <a:rPr sz="2800" i="1" lang="en-US">
                <a:solidFill>
                  <a:srgbClr val="000000"/>
                </a:solidFill>
              </a:rPr>
              <a:t>l</a:t>
            </a:r>
            <a:r>
              <a:rPr sz="2800" i="1" lang="en-US">
                <a:solidFill>
                  <a:srgbClr val="000000"/>
                </a:solidFill>
              </a:rPr>
              <a:t>s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)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9</a:t>
            </a:r>
            <a:r>
              <a:rPr sz="2800" i="1" lang="en-US">
                <a:solidFill>
                  <a:srgbClr val="000000"/>
                </a:solidFill>
              </a:rPr>
              <a:t>.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S</a:t>
            </a:r>
            <a:r>
              <a:rPr sz="2800" i="1" lang="en-US">
                <a:solidFill>
                  <a:srgbClr val="000000"/>
                </a:solidFill>
              </a:rPr>
              <a:t>t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t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n</a:t>
            </a:r>
            <a:r>
              <a:rPr sz="2800" i="1" lang="en-US">
                <a:solidFill>
                  <a:srgbClr val="000000"/>
                </a:solidFill>
              </a:rPr>
              <a:t>l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(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z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u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t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b</a:t>
            </a:r>
            <a:r>
              <a:rPr sz="2800" i="1" lang="en-US">
                <a:solidFill>
                  <a:srgbClr val="000000"/>
                </a:solidFill>
              </a:rPr>
              <a:t>o</a:t>
            </a:r>
            <a:r>
              <a:rPr sz="2800" i="1" lang="en-US">
                <a:solidFill>
                  <a:srgbClr val="000000"/>
                </a:solidFill>
              </a:rPr>
              <a:t>'</a:t>
            </a:r>
            <a:r>
              <a:rPr sz="2800" i="1" lang="en-US">
                <a:solidFill>
                  <a:srgbClr val="000000"/>
                </a:solidFill>
              </a:rPr>
              <a:t>l</a:t>
            </a:r>
            <a:r>
              <a:rPr sz="2800" i="1" lang="en-US">
                <a:solidFill>
                  <a:srgbClr val="000000"/>
                </a:solidFill>
              </a:rPr>
              <a:t>s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)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1</a:t>
            </a:r>
            <a:r>
              <a:rPr sz="2800" i="1" lang="en-US">
                <a:solidFill>
                  <a:srgbClr val="000000"/>
                </a:solidFill>
              </a:rPr>
              <a:t>0</a:t>
            </a:r>
            <a:r>
              <a:rPr sz="2800" i="1" lang="en-US">
                <a:solidFill>
                  <a:srgbClr val="000000"/>
                </a:solidFill>
              </a:rPr>
              <a:t>.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T</a:t>
            </a:r>
            <a:r>
              <a:rPr sz="2800" i="1" lang="en-US">
                <a:solidFill>
                  <a:srgbClr val="000000"/>
                </a:solidFill>
              </a:rPr>
              <a:t>u</a:t>
            </a:r>
            <a:r>
              <a:rPr sz="2800" i="1" lang="en-US">
                <a:solidFill>
                  <a:srgbClr val="000000"/>
                </a:solidFill>
              </a:rPr>
              <a:t>t</a:t>
            </a:r>
            <a:r>
              <a:rPr sz="2800" i="1" lang="en-US">
                <a:solidFill>
                  <a:srgbClr val="000000"/>
                </a:solidFill>
              </a:rPr>
              <a:t>q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n</a:t>
            </a:r>
            <a:r>
              <a:rPr sz="2800" i="1" lang="en-US">
                <a:solidFill>
                  <a:srgbClr val="000000"/>
                </a:solidFill>
              </a:rPr>
              <a:t>o</a:t>
            </a:r>
            <a:r>
              <a:rPr sz="2800" i="1" lang="en-US">
                <a:solidFill>
                  <a:srgbClr val="000000"/>
                </a:solidFill>
              </a:rPr>
              <a:t>q</a:t>
            </a:r>
            <a:r>
              <a:rPr sz="2800" i="1" lang="en-US">
                <a:solidFill>
                  <a:srgbClr val="000000"/>
                </a:solidFill>
              </a:rPr>
              <a:t>q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q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s</a:t>
            </a:r>
            <a:r>
              <a:rPr sz="2800" i="1" lang="en-US">
                <a:solidFill>
                  <a:srgbClr val="000000"/>
                </a:solidFill>
              </a:rPr>
              <a:t>h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d</a:t>
            </a:r>
            <a:r>
              <a:rPr sz="2800" i="1" lang="en-US">
                <a:solidFill>
                  <a:srgbClr val="000000"/>
                </a:solidFill>
              </a:rPr>
              <a:t>o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i</a:t>
            </a:r>
            <a:r>
              <a:rPr sz="2800" i="1" lang="en-US">
                <a:solidFill>
                  <a:srgbClr val="000000"/>
                </a:solidFill>
              </a:rPr>
              <a:t>l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(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z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u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t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b</a:t>
            </a:r>
            <a:r>
              <a:rPr sz="2800" i="1" lang="en-US">
                <a:solidFill>
                  <a:srgbClr val="000000"/>
                </a:solidFill>
              </a:rPr>
              <a:t>o</a:t>
            </a:r>
            <a:r>
              <a:rPr sz="2800" i="1" lang="en-US">
                <a:solidFill>
                  <a:srgbClr val="000000"/>
                </a:solidFill>
              </a:rPr>
              <a:t>'</a:t>
            </a:r>
            <a:r>
              <a:rPr sz="2800" i="1" lang="en-US">
                <a:solidFill>
                  <a:srgbClr val="000000"/>
                </a:solidFill>
              </a:rPr>
              <a:t>l</a:t>
            </a:r>
            <a:r>
              <a:rPr sz="2800" i="1" lang="en-US">
                <a:solidFill>
                  <a:srgbClr val="000000"/>
                </a:solidFill>
              </a:rPr>
              <a:t>s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)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1</a:t>
            </a:r>
            <a:r>
              <a:rPr sz="2800" i="1" lang="en-US">
                <a:solidFill>
                  <a:srgbClr val="000000"/>
                </a:solidFill>
              </a:rPr>
              <a:t>1</a:t>
            </a:r>
            <a:r>
              <a:rPr sz="2800" i="1" lang="en-US">
                <a:solidFill>
                  <a:srgbClr val="000000"/>
                </a:solidFill>
              </a:rPr>
              <a:t>.</a:t>
            </a:r>
            <a:r>
              <a:rPr sz="2800" i="1" lang="en-US">
                <a:solidFill>
                  <a:srgbClr val="000000"/>
                </a:solidFill>
              </a:rPr>
              <a:t> </a:t>
            </a:r>
            <a:r>
              <a:rPr sz="2800" i="1" lang="en-US">
                <a:solidFill>
                  <a:srgbClr val="000000"/>
                </a:solidFill>
              </a:rPr>
              <a:t>P</a:t>
            </a:r>
            <a:r>
              <a:rPr sz="2800" i="1" lang="en-US">
                <a:solidFill>
                  <a:srgbClr val="000000"/>
                </a:solidFill>
              </a:rPr>
              <a:t>a</a:t>
            </a:r>
            <a:r>
              <a:rPr sz="2800" i="1" lang="en-US">
                <a:solidFill>
                  <a:srgbClr val="000000"/>
                </a:solidFill>
              </a:rPr>
              <a:t>r</a:t>
            </a:r>
            <a:r>
              <a:rPr sz="2800" i="1" lang="en-US">
                <a:solidFill>
                  <a:srgbClr val="000000"/>
                </a:solidFill>
              </a:rPr>
              <a:t>x</a:t>
            </a:r>
            <a:r>
              <a:rPr sz="2800" i="1" lang="en-US">
                <a:solidFill>
                  <a:srgbClr val="000000"/>
                </a:solidFill>
              </a:rPr>
              <a:t>e</a:t>
            </a:r>
            <a:r>
              <a:rPr sz="2800" i="1" lang="en-US">
                <a:solidFill>
                  <a:srgbClr val="000000"/>
                </a:solidFill>
              </a:rPr>
              <a:t>z</a:t>
            </a:r>
            <a:endParaRPr sz="2800" i="1" lang="uz-UZ-#Latn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"/>
          <p:cNvSpPr txBox="1"/>
          <p:nvPr/>
        </p:nvSpPr>
        <p:spPr>
          <a:xfrm>
            <a:off x="0" y="0"/>
            <a:ext cx="7410482" cy="815340"/>
          </a:xfrm>
          <a:prstGeom prst="rect"/>
          <a:solidFill>
            <a:srgbClr val="000000"/>
          </a:solidFill>
        </p:spPr>
        <p:txBody>
          <a:bodyPr rtlCol="0" wrap="square">
            <a:spAutoFit/>
          </a:bodyPr>
          <a:p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v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8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endParaRPr b="1" sz="2800" i="1" lang="uz-UZ-#Latn" u="sng">
              <a:solidFill>
                <a:srgbClr val="BF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687" name=""/>
          <p:cNvSpPr txBox="1"/>
          <p:nvPr/>
        </p:nvSpPr>
        <p:spPr>
          <a:xfrm>
            <a:off x="0" y="1788159"/>
            <a:ext cx="9345669" cy="5069841"/>
          </a:xfrm>
          <a:prstGeom prst="rect"/>
          <a:solidFill>
            <a:srgbClr val="65FF65"/>
          </a:solidFill>
        </p:spPr>
        <p:txBody>
          <a:bodyPr rtlCol="0" wrap="square">
            <a:spAutoFit/>
          </a:bodyPr>
          <a:p>
            <a:r>
              <a:rPr sz="2400" i="1" lang="en-US">
                <a:solidFill>
                  <a:srgbClr val="000000"/>
                </a:solidFill>
              </a:rPr>
              <a:t>1. Mannitol 15%-200,</a:t>
            </a:r>
            <a:r>
              <a:rPr sz="2400" i="1" lang="en-US">
                <a:solidFill>
                  <a:srgbClr val="000000"/>
                </a:solidFill>
              </a:rPr>
              <a:t>0</a:t>
            </a:r>
            <a:r>
              <a:rPr sz="2400" i="1" lang="en-US">
                <a:solidFill>
                  <a:srgbClr val="000000"/>
                </a:solidFill>
              </a:rPr>
              <a:t> </a:t>
            </a:r>
            <a:r>
              <a:rPr sz="2400" i="1" lang="en-US">
                <a:solidFill>
                  <a:srgbClr val="000000"/>
                </a:solidFill>
              </a:rPr>
              <a:t>v</a:t>
            </a:r>
            <a:r>
              <a:rPr sz="2400" i="1" lang="en-US">
                <a:solidFill>
                  <a:srgbClr val="000000"/>
                </a:solidFill>
              </a:rPr>
              <a:t>/</a:t>
            </a:r>
            <a:r>
              <a:rPr sz="2400" i="1" lang="en-US">
                <a:solidFill>
                  <a:srgbClr val="000000"/>
                </a:solidFill>
              </a:rPr>
              <a:t>i</a:t>
            </a:r>
            <a:r>
              <a:rPr sz="2400" i="1" lang="en-US">
                <a:solidFill>
                  <a:srgbClr val="000000"/>
                </a:solidFill>
              </a:rPr>
              <a:t> </a:t>
            </a:r>
            <a:r>
              <a:rPr sz="2400" i="1" lang="en-US">
                <a:solidFill>
                  <a:srgbClr val="000000"/>
                </a:solidFill>
              </a:rPr>
              <a:t>+</a:t>
            </a:r>
            <a:r>
              <a:rPr sz="2400" i="1" lang="en-US">
                <a:solidFill>
                  <a:srgbClr val="000000"/>
                </a:solidFill>
              </a:rPr>
              <a:t> </a:t>
            </a:r>
            <a:r>
              <a:rPr sz="2400" i="1" lang="en-US">
                <a:solidFill>
                  <a:srgbClr val="000000"/>
                </a:solidFill>
              </a:rPr>
              <a:t>F</a:t>
            </a:r>
            <a:r>
              <a:rPr sz="2400" i="1" lang="en-US">
                <a:solidFill>
                  <a:srgbClr val="000000"/>
                </a:solidFill>
              </a:rPr>
              <a:t>urosemid 4,0  v/i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2.  Sitikolin 1000/4 mg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     Nacl 0,9%-100,0  v/i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3.  L-lizin 10,0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     Nacl 0,9%-100,0 v/i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4.  Vitamin B1 2,0 m/o</a:t>
            </a:r>
            <a:r>
              <a:rPr sz="2400" i="1" lang="en-US">
                <a:solidFill>
                  <a:srgbClr val="000000"/>
                </a:solidFill>
              </a:rPr>
              <a:t> </a:t>
            </a:r>
            <a:r>
              <a:rPr sz="2400" i="1" lang="en-US">
                <a:solidFill>
                  <a:srgbClr val="000000"/>
                </a:solidFill>
              </a:rPr>
              <a:t>+</a:t>
            </a:r>
            <a:r>
              <a:rPr sz="2400" i="1" lang="en-US">
                <a:solidFill>
                  <a:srgbClr val="000000"/>
                </a:solidFill>
              </a:rPr>
              <a:t> </a:t>
            </a:r>
            <a:r>
              <a:rPr sz="2400" i="1" lang="en-US">
                <a:solidFill>
                  <a:srgbClr val="000000"/>
                </a:solidFill>
              </a:rPr>
              <a:t>V</a:t>
            </a:r>
            <a:r>
              <a:rPr sz="2400" i="1" lang="en-US">
                <a:solidFill>
                  <a:srgbClr val="000000"/>
                </a:solidFill>
              </a:rPr>
              <a:t>i</a:t>
            </a:r>
            <a:r>
              <a:rPr sz="2400" i="1" lang="en-US">
                <a:solidFill>
                  <a:srgbClr val="000000"/>
                </a:solidFill>
              </a:rPr>
              <a:t>t</a:t>
            </a:r>
            <a:r>
              <a:rPr sz="2400" i="1" lang="en-US">
                <a:solidFill>
                  <a:srgbClr val="000000"/>
                </a:solidFill>
              </a:rPr>
              <a:t>a</a:t>
            </a:r>
            <a:r>
              <a:rPr sz="2400" i="1" lang="en-US">
                <a:solidFill>
                  <a:srgbClr val="000000"/>
                </a:solidFill>
              </a:rPr>
              <a:t>m</a:t>
            </a:r>
            <a:r>
              <a:rPr sz="2400" i="1" lang="en-US">
                <a:solidFill>
                  <a:srgbClr val="000000"/>
                </a:solidFill>
              </a:rPr>
              <a:t>i</a:t>
            </a:r>
            <a:r>
              <a:rPr sz="2400" i="1" lang="en-US">
                <a:solidFill>
                  <a:srgbClr val="000000"/>
                </a:solidFill>
              </a:rPr>
              <a:t>n</a:t>
            </a:r>
            <a:r>
              <a:rPr sz="2400" i="1" lang="en-US">
                <a:solidFill>
                  <a:srgbClr val="000000"/>
                </a:solidFill>
              </a:rPr>
              <a:t> </a:t>
            </a:r>
            <a:r>
              <a:rPr sz="2400" i="1" lang="en-US">
                <a:solidFill>
                  <a:srgbClr val="000000"/>
                </a:solidFill>
              </a:rPr>
              <a:t>B</a:t>
            </a:r>
            <a:r>
              <a:rPr sz="2400" i="1" lang="en-US">
                <a:solidFill>
                  <a:srgbClr val="000000"/>
                </a:solidFill>
              </a:rPr>
              <a:t>6</a:t>
            </a:r>
            <a:r>
              <a:rPr sz="2400" i="1" lang="en-US">
                <a:solidFill>
                  <a:srgbClr val="000000"/>
                </a:solidFill>
              </a:rPr>
              <a:t> </a:t>
            </a:r>
            <a:r>
              <a:rPr sz="2400" i="1" lang="en-US">
                <a:solidFill>
                  <a:srgbClr val="000000"/>
                </a:solidFill>
              </a:rPr>
              <a:t>2</a:t>
            </a:r>
            <a:r>
              <a:rPr sz="2400" i="1" lang="en-US">
                <a:solidFill>
                  <a:srgbClr val="000000"/>
                </a:solidFill>
              </a:rPr>
              <a:t>,</a:t>
            </a:r>
            <a:r>
              <a:rPr sz="2400" i="1" lang="en-US">
                <a:solidFill>
                  <a:srgbClr val="000000"/>
                </a:solidFill>
              </a:rPr>
              <a:t>0</a:t>
            </a:r>
            <a:r>
              <a:rPr sz="2400" i="1" lang="en-US">
                <a:solidFill>
                  <a:srgbClr val="000000"/>
                </a:solidFill>
              </a:rPr>
              <a:t> </a:t>
            </a:r>
            <a:r>
              <a:rPr sz="2400" i="1" lang="en-US">
                <a:solidFill>
                  <a:srgbClr val="000000"/>
                </a:solidFill>
              </a:rPr>
              <a:t>m</a:t>
            </a:r>
            <a:r>
              <a:rPr sz="2400" i="1" lang="en-US">
                <a:solidFill>
                  <a:srgbClr val="000000"/>
                </a:solidFill>
              </a:rPr>
              <a:t>/</a:t>
            </a:r>
            <a:r>
              <a:rPr sz="2400" i="1" lang="en-US">
                <a:solidFill>
                  <a:srgbClr val="000000"/>
                </a:solidFill>
              </a:rPr>
              <a:t>o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5. Geparin 5000 ED 1,0  t/o ( 2 maxal )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6. Trental 5,0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     Nacl 0,9%-100,0  v/i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7. Veroshpiron 100 ( 1 maxal )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8. Atoris 20 (40) mg ( 1 maxal )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9. Tutqanoqqa qarshi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     ( Karbomozepin , konvuleks )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400" i="1" lang="en-US">
                <a:solidFill>
                  <a:srgbClr val="000000"/>
                </a:solidFill>
              </a:rPr>
              <a:t>10. Qon bosimini tushuruvchi dorilar</a:t>
            </a:r>
            <a:r>
              <a:rPr sz="2400" i="1" lang="en-US">
                <a:solidFill>
                  <a:srgbClr val="000000"/>
                </a:solidFill>
              </a:rPr>
              <a:t> </a:t>
            </a:r>
            <a:r>
              <a:rPr sz="2400" i="1" lang="en-US">
                <a:solidFill>
                  <a:srgbClr val="000000"/>
                </a:solidFill>
              </a:rPr>
              <a:t>(</a:t>
            </a:r>
            <a:r>
              <a:rPr sz="2400" i="1" lang="en-US">
                <a:solidFill>
                  <a:srgbClr val="000000"/>
                </a:solidFill>
              </a:rPr>
              <a:t> </a:t>
            </a:r>
            <a:r>
              <a:rPr sz="2400" i="1" lang="en-US">
                <a:solidFill>
                  <a:srgbClr val="000000"/>
                </a:solidFill>
              </a:rPr>
              <a:t>L</a:t>
            </a:r>
            <a:r>
              <a:rPr sz="2400" i="1" lang="en-US">
                <a:solidFill>
                  <a:srgbClr val="000000"/>
                </a:solidFill>
              </a:rPr>
              <a:t>o</a:t>
            </a:r>
            <a:r>
              <a:rPr sz="2400" i="1" lang="en-US">
                <a:solidFill>
                  <a:srgbClr val="000000"/>
                </a:solidFill>
              </a:rPr>
              <a:t>r</a:t>
            </a:r>
            <a:r>
              <a:rPr sz="2400" i="1" lang="en-US">
                <a:solidFill>
                  <a:srgbClr val="000000"/>
                </a:solidFill>
              </a:rPr>
              <a:t>i</a:t>
            </a:r>
            <a:r>
              <a:rPr sz="2400" i="1" lang="en-US">
                <a:solidFill>
                  <a:srgbClr val="000000"/>
                </a:solidFill>
              </a:rPr>
              <a:t>s</a:t>
            </a:r>
            <a:r>
              <a:rPr sz="2400" i="1" lang="en-US">
                <a:solidFill>
                  <a:srgbClr val="000000"/>
                </a:solidFill>
              </a:rPr>
              <a:t>t</a:t>
            </a:r>
            <a:r>
              <a:rPr sz="2400" i="1" lang="en-US">
                <a:solidFill>
                  <a:srgbClr val="000000"/>
                </a:solidFill>
              </a:rPr>
              <a:t>a</a:t>
            </a:r>
            <a:r>
              <a:rPr sz="2400" i="1" lang="en-US">
                <a:solidFill>
                  <a:srgbClr val="000000"/>
                </a:solidFill>
              </a:rPr>
              <a:t> </a:t>
            </a:r>
            <a:r>
              <a:rPr sz="2400" i="1" lang="en-US">
                <a:solidFill>
                  <a:srgbClr val="000000"/>
                </a:solidFill>
              </a:rPr>
              <a:t>,</a:t>
            </a:r>
            <a:r>
              <a:rPr sz="2400" i="1" lang="en-US">
                <a:solidFill>
                  <a:srgbClr val="000000"/>
                </a:solidFill>
              </a:rPr>
              <a:t> </a:t>
            </a:r>
            <a:r>
              <a:rPr sz="2400" i="1" lang="en-US">
                <a:solidFill>
                  <a:srgbClr val="000000"/>
                </a:solidFill>
              </a:rPr>
              <a:t>V</a:t>
            </a:r>
            <a:r>
              <a:rPr sz="2400" i="1" lang="en-US">
                <a:solidFill>
                  <a:srgbClr val="000000"/>
                </a:solidFill>
              </a:rPr>
              <a:t>a</a:t>
            </a:r>
            <a:r>
              <a:rPr sz="2400" i="1" lang="en-US">
                <a:solidFill>
                  <a:srgbClr val="000000"/>
                </a:solidFill>
              </a:rPr>
              <a:t>l</a:t>
            </a:r>
            <a:r>
              <a:rPr sz="2400" i="1" lang="en-US">
                <a:solidFill>
                  <a:srgbClr val="000000"/>
                </a:solidFill>
              </a:rPr>
              <a:t>o</a:t>
            </a:r>
            <a:r>
              <a:rPr sz="2400" i="1" lang="en-US">
                <a:solidFill>
                  <a:srgbClr val="000000"/>
                </a:solidFill>
              </a:rPr>
              <a:t>d</a:t>
            </a:r>
            <a:r>
              <a:rPr sz="2400" i="1" lang="en-US">
                <a:solidFill>
                  <a:srgbClr val="000000"/>
                </a:solidFill>
              </a:rPr>
              <a:t>i</a:t>
            </a:r>
            <a:r>
              <a:rPr sz="2400" i="1" lang="en-US">
                <a:solidFill>
                  <a:srgbClr val="000000"/>
                </a:solidFill>
              </a:rPr>
              <a:t>p</a:t>
            </a:r>
            <a:r>
              <a:rPr sz="2400" i="1" lang="en-US">
                <a:solidFill>
                  <a:srgbClr val="000000"/>
                </a:solidFill>
              </a:rPr>
              <a:t> </a:t>
            </a:r>
            <a:r>
              <a:rPr sz="2400" i="1" lang="en-US">
                <a:solidFill>
                  <a:srgbClr val="000000"/>
                </a:solidFill>
              </a:rPr>
              <a:t>v</a:t>
            </a:r>
            <a:r>
              <a:rPr sz="2400" i="1" lang="en-US">
                <a:solidFill>
                  <a:srgbClr val="000000"/>
                </a:solidFill>
              </a:rPr>
              <a:t>a</a:t>
            </a:r>
            <a:r>
              <a:rPr sz="2400" i="1" lang="en-US">
                <a:solidFill>
                  <a:srgbClr val="000000"/>
                </a:solidFill>
              </a:rPr>
              <a:t> </a:t>
            </a:r>
            <a:r>
              <a:rPr sz="2400" i="1" lang="en-US">
                <a:solidFill>
                  <a:srgbClr val="000000"/>
                </a:solidFill>
              </a:rPr>
              <a:t>h</a:t>
            </a:r>
            <a:r>
              <a:rPr sz="2400" i="1" lang="en-US">
                <a:solidFill>
                  <a:srgbClr val="000000"/>
                </a:solidFill>
              </a:rPr>
              <a:t>o</a:t>
            </a:r>
            <a:r>
              <a:rPr sz="2400" i="1" lang="en-US">
                <a:solidFill>
                  <a:srgbClr val="000000"/>
                </a:solidFill>
              </a:rPr>
              <a:t>k</a:t>
            </a:r>
            <a:r>
              <a:rPr sz="2400" i="1" lang="en-US">
                <a:solidFill>
                  <a:srgbClr val="000000"/>
                </a:solidFill>
              </a:rPr>
              <a:t>a</a:t>
            </a:r>
            <a:r>
              <a:rPr sz="2400" i="1" lang="en-US">
                <a:solidFill>
                  <a:srgbClr val="000000"/>
                </a:solidFill>
              </a:rPr>
              <a:t>z</a:t>
            </a:r>
            <a:r>
              <a:rPr sz="2400" i="1" lang="en-US">
                <a:solidFill>
                  <a:srgbClr val="000000"/>
                </a:solidFill>
              </a:rPr>
              <a:t>o</a:t>
            </a:r>
            <a:r>
              <a:rPr sz="2400" i="1" lang="en-US">
                <a:solidFill>
                  <a:srgbClr val="000000"/>
                </a:solidFill>
              </a:rPr>
              <a:t> </a:t>
            </a:r>
            <a:r>
              <a:rPr sz="2400" i="1" lang="en-US">
                <a:solidFill>
                  <a:srgbClr val="000000"/>
                </a:solidFill>
              </a:rPr>
              <a:t>)</a:t>
            </a:r>
            <a:endParaRPr sz="2800" i="1" lang="uz-UZ-#Latn">
              <a:solidFill>
                <a:srgbClr val="000000"/>
              </a:solidFill>
            </a:endParaRPr>
          </a:p>
        </p:txBody>
      </p:sp>
      <p:sp>
        <p:nvSpPr>
          <p:cNvPr id="1048688" name=""/>
          <p:cNvSpPr txBox="1"/>
          <p:nvPr/>
        </p:nvSpPr>
        <p:spPr>
          <a:xfrm>
            <a:off x="0" y="815339"/>
            <a:ext cx="8874395" cy="929640"/>
          </a:xfrm>
          <a:prstGeom prst="rect"/>
        </p:spPr>
        <p:txBody>
          <a:bodyPr rtlCol="0" wrap="square">
            <a:spAutoFit/>
          </a:bodyPr>
          <a:p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q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u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z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g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b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c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b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b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.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g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q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b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d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z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g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h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k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u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m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k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!</a:t>
            </a:r>
            <a:endParaRPr sz="2800" i="1" lang="uz-UZ-#Latn">
              <a:solidFill>
                <a:srgbClr val="00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1" name=""/>
          <p:cNvSpPr txBox="1"/>
          <p:nvPr/>
        </p:nvSpPr>
        <p:spPr>
          <a:xfrm>
            <a:off x="0" y="0"/>
            <a:ext cx="6713815" cy="751840"/>
          </a:xfrm>
          <a:prstGeom prst="rect"/>
          <a:solidFill>
            <a:srgbClr val="000000"/>
          </a:solidFill>
        </p:spPr>
        <p:txBody>
          <a:bodyPr rtlCol="0" wrap="square">
            <a:spAutoFit/>
          </a:bodyPr>
          <a:p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n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f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p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y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 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s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o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t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l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a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r</a:t>
            </a:r>
            <a:r>
              <a:rPr b="1" sz="4400" i="1" lang="en-US" u="sng">
                <a:solidFill>
                  <a:srgbClr val="BF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i</a:t>
            </a:r>
            <a:endParaRPr b="1" sz="2800" i="1" lang="uz-UZ-#Latn" u="sng">
              <a:solidFill>
                <a:srgbClr val="BF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692" name=""/>
          <p:cNvSpPr txBox="1"/>
          <p:nvPr/>
        </p:nvSpPr>
        <p:spPr>
          <a:xfrm>
            <a:off x="0" y="992010"/>
            <a:ext cx="9033765" cy="929640"/>
          </a:xfrm>
          <a:prstGeom prst="rect"/>
        </p:spPr>
        <p:txBody>
          <a:bodyPr rtlCol="0" wrap="square">
            <a:spAutoFit/>
          </a:bodyPr>
          <a:p>
            <a:r>
              <a:rPr sz="2800" i="1" lang="en-US">
                <a:solidFill>
                  <a:srgbClr val="000000"/>
                </a:solidFill>
                <a:effectLst>
                  <a:outerShdw algn="br" blurRad="38100" dir="2700000" dist="38100" rotWithShape="0">
                    <a:srgbClr val="000000"/>
                  </a:outerShdw>
                </a:effectLst>
              </a:rPr>
              <a:t>Ensefalopatiyani o'z vaqtida davolamaslik quyidagilarga sabab bo'lishi mumkin.</a:t>
            </a:r>
            <a:endParaRPr sz="2800" i="1" lang="uz-UZ-#Latn">
              <a:solidFill>
                <a:srgbClr val="000000"/>
              </a:solidFill>
              <a:effectLst>
                <a:outerShdw algn="br" blurRad="38100" dir="2700000" dist="38100" rotWithShape="0">
                  <a:srgbClr val="000000"/>
                </a:outerShdw>
              </a:effectLst>
            </a:endParaRPr>
          </a:p>
        </p:txBody>
      </p:sp>
      <p:sp>
        <p:nvSpPr>
          <p:cNvPr id="1048693" name=""/>
          <p:cNvSpPr txBox="1"/>
          <p:nvPr/>
        </p:nvSpPr>
        <p:spPr>
          <a:xfrm>
            <a:off x="0" y="2161820"/>
            <a:ext cx="9275093" cy="3444240"/>
          </a:xfrm>
          <a:prstGeom prst="rect"/>
          <a:solidFill>
            <a:srgbClr val="65FF65"/>
          </a:solidFill>
        </p:spPr>
        <p:txBody>
          <a:bodyPr rtlCol="0" wrap="square">
            <a:spAutoFit/>
          </a:bodyPr>
          <a:p>
            <a:r>
              <a:rPr sz="2800" i="1" lang="en-US">
                <a:solidFill>
                  <a:srgbClr val="000000"/>
                </a:solidFill>
              </a:rPr>
              <a:t>1. Insult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2. Psixoemotsional buzilishlar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3. Kognitiv buzilishlar ( xotira , diqqat )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4. Harakat funksiyalari buzilishi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5. Epileptik xurujlar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6. Gipoksiya va miya atrofiyasi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7. Tana muvozanati vuzilishi</a:t>
            </a:r>
            <a:endParaRPr sz="2800" i="1" lang="uz-UZ-#Latn">
              <a:solidFill>
                <a:srgbClr val="000000"/>
              </a:solidFill>
            </a:endParaRPr>
          </a:p>
          <a:p>
            <a:r>
              <a:rPr sz="2800" i="1" lang="en-US">
                <a:solidFill>
                  <a:srgbClr val="000000"/>
                </a:solidFill>
              </a:rPr>
              <a:t>8. Nutq buzilishi</a:t>
            </a:r>
            <a:endParaRPr sz="2800" i="1" lang="uz-UZ-#Latn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SM-G973F</dc:creator>
  <dcterms:created xsi:type="dcterms:W3CDTF">2015-05-11T23:30:45Z</dcterms:created>
  <dcterms:modified xsi:type="dcterms:W3CDTF">2025-04-04T11:04:01Z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1f14bf9fdad9456fbf69b7f31062749a</vt:lpwstr>
  </property>
</Properties>
</file>