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D419590-300D-48AD-B0D5-B2BDD1A4F0B9}" type="datetimeFigureOut">
              <a:rPr lang="ru-RU" smtClean="0"/>
              <a:t>27.04.2025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1705468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D419590-300D-48AD-B0D5-B2BDD1A4F0B9}" type="datetimeFigureOut">
              <a:rPr lang="ru-RU" smtClean="0"/>
              <a:t>27.04.2025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1112987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D419590-300D-48AD-B0D5-B2BDD1A4F0B9}" type="datetimeFigureOut">
              <a:rPr lang="ru-RU" smtClean="0"/>
              <a:t>27.04.2025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85055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D419590-300D-48AD-B0D5-B2BDD1A4F0B9}" type="datetimeFigureOut">
              <a:rPr lang="ru-RU" smtClean="0"/>
              <a:t>27.04.2025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57875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D419590-300D-48AD-B0D5-B2BDD1A4F0B9}" type="datetimeFigureOut">
              <a:rPr lang="ru-RU" smtClean="0"/>
              <a:t>27.04.2025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171906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D419590-300D-48AD-B0D5-B2BDD1A4F0B9}" type="datetimeFigureOut">
              <a:rPr lang="ru-RU" smtClean="0"/>
              <a:t>27.04.2025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18363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D419590-300D-48AD-B0D5-B2BDD1A4F0B9}" type="datetimeFigureOut">
              <a:rPr lang="ru-RU" smtClean="0"/>
              <a:t>27.04.2025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415996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D419590-300D-48AD-B0D5-B2BDD1A4F0B9}" type="datetimeFigureOut">
              <a:rPr lang="ru-RU" smtClean="0"/>
              <a:t>27.04.2025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398203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D419590-300D-48AD-B0D5-B2BDD1A4F0B9}" type="datetimeFigureOut">
              <a:rPr lang="ru-RU" smtClean="0"/>
              <a:t>27.04.2025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2707825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D419590-300D-48AD-B0D5-B2BDD1A4F0B9}" type="datetimeFigureOut">
              <a:rPr lang="ru-RU" smtClean="0"/>
              <a:t>27.04.2025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1284427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D419590-300D-48AD-B0D5-B2BDD1A4F0B9}" type="datetimeFigureOut">
              <a:rPr lang="ru-RU" smtClean="0"/>
              <a:t>27.04.2025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0526FE-661E-42F7-B7A1-39F8AB57715C}" type="slidenum">
              <a:rPr lang="ru-RU" smtClean="0"/>
              <a:t>‹#›</a:t>
            </a:fld>
            <a:endParaRPr lang="ru-RU"/>
          </a:p>
        </p:txBody>
      </p:sp>
    </p:spTree>
    <p:extLst>
      <p:ext uri="{BB962C8B-B14F-4D97-AF65-F5344CB8AC3E}">
        <p14:creationId xmlns:p14="http://schemas.microsoft.com/office/powerpoint/2010/main" val="169812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19590-300D-48AD-B0D5-B2BDD1A4F0B9}" type="datetimeFigureOut">
              <a:rPr lang="ru-RU" smtClean="0"/>
              <a:t>27.04.2025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0526FE-661E-42F7-B7A1-39F8AB57715C}" type="slidenum">
              <a:rPr lang="ru-RU" smtClean="0"/>
              <a:t>‹#›</a:t>
            </a:fld>
            <a:endParaRPr lang="ru-RU"/>
          </a:p>
        </p:txBody>
      </p:sp>
    </p:spTree>
    <p:extLst>
      <p:ext uri="{BB962C8B-B14F-4D97-AF65-F5344CB8AC3E}">
        <p14:creationId xmlns:p14="http://schemas.microsoft.com/office/powerpoint/2010/main" val="106317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77235"/>
            <a:ext cx="9144000" cy="2387600"/>
          </a:xfrm>
        </p:spPr>
        <p:txBody>
          <a:bodyPr/>
          <a:lstStyle/>
          <a:p>
            <a:r>
              <a:rPr lang="en-US" b="1" dirty="0" smtClean="0">
                <a:solidFill>
                  <a:srgbClr val="C00000"/>
                </a:solidFill>
              </a:rPr>
              <a:t>ONLINE MEDICAL GINEKOLOGY</a:t>
            </a:r>
            <a:endParaRPr lang="ru-RU" b="1" dirty="0">
              <a:solidFill>
                <a:srgbClr val="C00000"/>
              </a:solidFill>
            </a:endParaRPr>
          </a:p>
        </p:txBody>
      </p:sp>
      <p:sp>
        <p:nvSpPr>
          <p:cNvPr id="3" name="Подзаголовок 2"/>
          <p:cNvSpPr>
            <a:spLocks noGrp="1"/>
          </p:cNvSpPr>
          <p:nvPr>
            <p:ph type="subTitle" idx="1"/>
          </p:nvPr>
        </p:nvSpPr>
        <p:spPr>
          <a:xfrm>
            <a:off x="1524000" y="3602037"/>
            <a:ext cx="9144000" cy="2771053"/>
          </a:xfrm>
        </p:spPr>
        <p:txBody>
          <a:bodyPr>
            <a:normAutofit/>
          </a:bodyPr>
          <a:lstStyle/>
          <a:p>
            <a:r>
              <a:rPr lang="en-US" sz="3200" b="1" dirty="0" err="1" smtClean="0">
                <a:solidFill>
                  <a:srgbClr val="C00000"/>
                </a:solidFill>
              </a:rPr>
              <a:t>Mavzu;TORCH</a:t>
            </a:r>
            <a:r>
              <a:rPr lang="en-US" sz="3200" b="1" dirty="0" smtClean="0">
                <a:solidFill>
                  <a:srgbClr val="C00000"/>
                </a:solidFill>
              </a:rPr>
              <a:t> </a:t>
            </a:r>
            <a:r>
              <a:rPr lang="en-US" sz="3200" b="1" dirty="0" err="1" smtClean="0">
                <a:solidFill>
                  <a:srgbClr val="C00000"/>
                </a:solidFill>
              </a:rPr>
              <a:t>infeksiyasi</a:t>
            </a:r>
            <a:r>
              <a:rPr lang="en-US" sz="3200" b="1" dirty="0" smtClean="0">
                <a:solidFill>
                  <a:srgbClr val="C00000"/>
                </a:solidFill>
              </a:rPr>
              <a:t> </a:t>
            </a:r>
            <a:r>
              <a:rPr lang="en-US" sz="3200" b="1" dirty="0" err="1" smtClean="0">
                <a:solidFill>
                  <a:srgbClr val="C00000"/>
                </a:solidFill>
              </a:rPr>
              <a:t>nima</a:t>
            </a:r>
            <a:r>
              <a:rPr lang="en-US" sz="3200" b="1" dirty="0" smtClean="0">
                <a:solidFill>
                  <a:srgbClr val="C00000"/>
                </a:solidFill>
              </a:rPr>
              <a:t> </a:t>
            </a:r>
            <a:r>
              <a:rPr lang="en-US" sz="3200" b="1" dirty="0" err="1" smtClean="0">
                <a:solidFill>
                  <a:srgbClr val="C00000"/>
                </a:solidFill>
              </a:rPr>
              <a:t>va</a:t>
            </a:r>
            <a:r>
              <a:rPr lang="en-US" sz="3200" b="1" dirty="0" smtClean="0">
                <a:solidFill>
                  <a:srgbClr val="C00000"/>
                </a:solidFill>
              </a:rPr>
              <a:t> u </a:t>
            </a:r>
            <a:r>
              <a:rPr lang="en-US" sz="3200" b="1" dirty="0" err="1" smtClean="0">
                <a:solidFill>
                  <a:srgbClr val="C00000"/>
                </a:solidFill>
              </a:rPr>
              <a:t>qanday</a:t>
            </a:r>
            <a:r>
              <a:rPr lang="en-US" sz="3200" b="1" dirty="0" smtClean="0">
                <a:solidFill>
                  <a:srgbClr val="C00000"/>
                </a:solidFill>
              </a:rPr>
              <a:t> </a:t>
            </a:r>
            <a:r>
              <a:rPr lang="en-US" sz="3200" b="1" dirty="0" err="1" smtClean="0">
                <a:solidFill>
                  <a:srgbClr val="C00000"/>
                </a:solidFill>
              </a:rPr>
              <a:t>aniqlanadi</a:t>
            </a:r>
            <a:r>
              <a:rPr lang="en-US" sz="3200" b="1" dirty="0" smtClean="0">
                <a:solidFill>
                  <a:srgbClr val="C00000"/>
                </a:solidFill>
              </a:rPr>
              <a:t>.</a:t>
            </a:r>
          </a:p>
          <a:p>
            <a:endParaRPr lang="en-US" sz="3200" b="1" dirty="0" smtClean="0">
              <a:solidFill>
                <a:srgbClr val="C00000"/>
              </a:solidFill>
            </a:endParaRPr>
          </a:p>
          <a:p>
            <a:r>
              <a:rPr lang="en-US" sz="2800" b="1" dirty="0" smtClean="0">
                <a:solidFill>
                  <a:srgbClr val="C00000"/>
                </a:solidFill>
              </a:rPr>
              <a:t>DR_NEMATULLAYEVNA</a:t>
            </a:r>
            <a:endParaRPr lang="ru-RU" sz="2800" b="1" dirty="0">
              <a:solidFill>
                <a:srgbClr val="C00000"/>
              </a:solidFill>
            </a:endParaRPr>
          </a:p>
        </p:txBody>
      </p:sp>
    </p:spTree>
    <p:extLst>
      <p:ext uri="{BB962C8B-B14F-4D97-AF65-F5344CB8AC3E}">
        <p14:creationId xmlns:p14="http://schemas.microsoft.com/office/powerpoint/2010/main" val="4152064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703166"/>
          </a:xfrm>
        </p:spPr>
        <p:txBody>
          <a:bodyPr>
            <a:normAutofit fontScale="90000"/>
          </a:bodyPr>
          <a:lstStyle/>
          <a:p>
            <a:r>
              <a:rPr lang="en-US" b="1" dirty="0" err="1" smtClean="0">
                <a:solidFill>
                  <a:srgbClr val="FF0000"/>
                </a:solidFill>
              </a:rPr>
              <a:t>Homilani</a:t>
            </a:r>
            <a:r>
              <a:rPr lang="en-US" b="1" dirty="0" smtClean="0">
                <a:solidFill>
                  <a:srgbClr val="FF0000"/>
                </a:solidFill>
              </a:rPr>
              <a:t> </a:t>
            </a:r>
            <a:r>
              <a:rPr lang="en-US" b="1" dirty="0" err="1" smtClean="0">
                <a:solidFill>
                  <a:srgbClr val="FF0000"/>
                </a:solidFill>
              </a:rPr>
              <a:t>nobud</a:t>
            </a:r>
            <a:r>
              <a:rPr lang="en-US" b="1" dirty="0" smtClean="0">
                <a:solidFill>
                  <a:srgbClr val="FF0000"/>
                </a:solidFill>
              </a:rPr>
              <a:t> </a:t>
            </a:r>
            <a:r>
              <a:rPr lang="en-US" b="1" dirty="0" err="1" smtClean="0">
                <a:solidFill>
                  <a:srgbClr val="FF0000"/>
                </a:solidFill>
              </a:rPr>
              <a:t>qilivuchi</a:t>
            </a:r>
            <a:r>
              <a:rPr lang="en-US" b="1" dirty="0" smtClean="0">
                <a:solidFill>
                  <a:srgbClr val="FF0000"/>
                </a:solidFill>
              </a:rPr>
              <a:t> </a:t>
            </a:r>
            <a:r>
              <a:rPr lang="en-US" b="1" dirty="0" err="1" smtClean="0">
                <a:solidFill>
                  <a:srgbClr val="FF0000"/>
                </a:solidFill>
              </a:rPr>
              <a:t>sabablar</a:t>
            </a:r>
            <a:r>
              <a:rPr lang="en-US" b="1" dirty="0" smtClean="0">
                <a:solidFill>
                  <a:srgbClr val="FF0000"/>
                </a:solidFill>
              </a:rPr>
              <a:t>.</a:t>
            </a:r>
            <a:br>
              <a:rPr lang="en-US" b="1" dirty="0" smtClean="0">
                <a:solidFill>
                  <a:srgbClr val="FF0000"/>
                </a:solidFill>
              </a:rPr>
            </a:br>
            <a:r>
              <a:rPr lang="en-US" b="1" dirty="0" smtClean="0">
                <a:solidFill>
                  <a:srgbClr val="FF0000"/>
                </a:solidFill>
              </a:rPr>
              <a:t/>
            </a:r>
            <a:br>
              <a:rPr lang="en-US" b="1" dirty="0" smtClean="0">
                <a:solidFill>
                  <a:srgbClr val="FF0000"/>
                </a:solidFill>
              </a:rPr>
            </a:br>
            <a:r>
              <a:rPr lang="en-US" dirty="0" smtClean="0"/>
              <a:t>-</a:t>
            </a:r>
            <a:r>
              <a:rPr lang="en-US" dirty="0" err="1" smtClean="0"/>
              <a:t>infeksiyalar</a:t>
            </a:r>
            <a:r>
              <a:rPr lang="en-US" dirty="0" smtClean="0"/>
              <a:t/>
            </a:r>
            <a:br>
              <a:rPr lang="en-US" dirty="0" smtClean="0"/>
            </a:br>
            <a:r>
              <a:rPr lang="en-US" dirty="0" smtClean="0"/>
              <a:t>-</a:t>
            </a:r>
            <a:r>
              <a:rPr lang="en-US" dirty="0" err="1" smtClean="0"/>
              <a:t>gormonlar</a:t>
            </a:r>
            <a:r>
              <a:rPr lang="en-US" dirty="0" smtClean="0"/>
              <a:t>(</a:t>
            </a:r>
            <a:r>
              <a:rPr lang="en-US" dirty="0" err="1" smtClean="0"/>
              <a:t>progesteron,testesteron,TTG</a:t>
            </a:r>
            <a:r>
              <a:rPr lang="en-US" dirty="0" smtClean="0"/>
              <a:t>)</a:t>
            </a:r>
            <a:br>
              <a:rPr lang="en-US" dirty="0" smtClean="0"/>
            </a:br>
            <a:r>
              <a:rPr lang="en-US" dirty="0" smtClean="0"/>
              <a:t>-</a:t>
            </a:r>
            <a:r>
              <a:rPr lang="en-US" dirty="0" err="1" smtClean="0"/>
              <a:t>qonning</a:t>
            </a:r>
            <a:r>
              <a:rPr lang="en-US" dirty="0" smtClean="0"/>
              <a:t> </a:t>
            </a:r>
            <a:r>
              <a:rPr lang="en-US" dirty="0" err="1" smtClean="0"/>
              <a:t>ivuvchanlikni</a:t>
            </a:r>
            <a:r>
              <a:rPr lang="en-US" dirty="0" smtClean="0"/>
              <a:t> </a:t>
            </a:r>
            <a:r>
              <a:rPr lang="en-US" dirty="0" err="1" smtClean="0"/>
              <a:t>tek</a:t>
            </a:r>
            <a:r>
              <a:rPr lang="en-US" dirty="0" smtClean="0"/>
              <a:t>(</a:t>
            </a:r>
            <a:r>
              <a:rPr lang="en-US" dirty="0" err="1" smtClean="0"/>
              <a:t>PTI,MNO,fibrinogen</a:t>
            </a:r>
            <a:r>
              <a:rPr lang="en-US" dirty="0" smtClean="0"/>
              <a:t>)</a:t>
            </a:r>
            <a:br>
              <a:rPr lang="en-US" dirty="0" smtClean="0"/>
            </a:br>
            <a:r>
              <a:rPr lang="en-US" dirty="0" smtClean="0"/>
              <a:t>-</a:t>
            </a:r>
            <a:r>
              <a:rPr lang="en-US" dirty="0" err="1" smtClean="0"/>
              <a:t>qon</a:t>
            </a:r>
            <a:r>
              <a:rPr lang="en-US" dirty="0" smtClean="0"/>
              <a:t> </a:t>
            </a:r>
            <a:r>
              <a:rPr lang="en-US" dirty="0" err="1" smtClean="0"/>
              <a:t>guruhni</a:t>
            </a:r>
            <a:r>
              <a:rPr lang="en-US" dirty="0" smtClean="0"/>
              <a:t> ( RH- )</a:t>
            </a:r>
            <a:br>
              <a:rPr lang="en-US" dirty="0" smtClean="0"/>
            </a:br>
            <a:r>
              <a:rPr lang="en-US" dirty="0" smtClean="0"/>
              <a:t>-</a:t>
            </a:r>
            <a:r>
              <a:rPr lang="en-US" dirty="0" err="1"/>
              <a:t>s</a:t>
            </a:r>
            <a:r>
              <a:rPr lang="en-US" dirty="0" err="1" smtClean="0"/>
              <a:t>permotozoidlarning</a:t>
            </a:r>
            <a:r>
              <a:rPr lang="en-US" dirty="0" smtClean="0"/>
              <a:t> </a:t>
            </a:r>
            <a:r>
              <a:rPr lang="en-US" dirty="0" err="1" smtClean="0"/>
              <a:t>nuqsonlarida</a:t>
            </a:r>
            <a:r>
              <a:rPr lang="en-US" dirty="0" smtClean="0"/>
              <a:t/>
            </a:r>
            <a:br>
              <a:rPr lang="en-US" dirty="0" smtClean="0"/>
            </a:br>
            <a:r>
              <a:rPr lang="en-US" dirty="0" smtClean="0"/>
              <a:t/>
            </a:r>
            <a:br>
              <a:rPr lang="en-US" dirty="0" smtClean="0"/>
            </a:br>
            <a:endParaRPr lang="ru-RU" dirty="0"/>
          </a:p>
        </p:txBody>
      </p:sp>
    </p:spTree>
    <p:extLst>
      <p:ext uri="{BB962C8B-B14F-4D97-AF65-F5344CB8AC3E}">
        <p14:creationId xmlns:p14="http://schemas.microsoft.com/office/powerpoint/2010/main" val="774834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072" y="766906"/>
            <a:ext cx="10515600" cy="4996584"/>
          </a:xfrm>
        </p:spPr>
        <p:txBody>
          <a:bodyPr>
            <a:normAutofit fontScale="90000"/>
          </a:bodyPr>
          <a:lstStyle/>
          <a:p>
            <a:r>
              <a:rPr lang="en-US" b="1" dirty="0" smtClean="0">
                <a:solidFill>
                  <a:srgbClr val="FF0000"/>
                </a:solidFill>
              </a:rPr>
              <a:t>Davolash </a:t>
            </a:r>
            <a:r>
              <a:rPr lang="en-US" dirty="0" smtClean="0"/>
              <a:t/>
            </a:r>
            <a:br>
              <a:rPr lang="en-US" dirty="0" smtClean="0"/>
            </a:br>
            <a:r>
              <a:rPr lang="en-US" dirty="0" smtClean="0"/>
              <a:t/>
            </a:r>
            <a:br>
              <a:rPr lang="en-US" dirty="0" smtClean="0"/>
            </a:br>
            <a:r>
              <a:rPr lang="en-US" dirty="0" smtClean="0"/>
              <a:t>*</a:t>
            </a:r>
            <a:r>
              <a:rPr lang="en-US" dirty="0" err="1" smtClean="0"/>
              <a:t>immunitetni</a:t>
            </a:r>
            <a:r>
              <a:rPr lang="en-US" dirty="0" smtClean="0"/>
              <a:t> </a:t>
            </a:r>
            <a:r>
              <a:rPr lang="en-US" dirty="0" err="1" smtClean="0"/>
              <a:t>oshirish</a:t>
            </a:r>
            <a:r>
              <a:rPr lang="en-US" dirty="0" smtClean="0"/>
              <a:t/>
            </a:r>
            <a:br>
              <a:rPr lang="en-US" dirty="0" smtClean="0"/>
            </a:br>
            <a:r>
              <a:rPr lang="en-US" dirty="0" smtClean="0"/>
              <a:t>*</a:t>
            </a:r>
            <a:r>
              <a:rPr lang="en-US" dirty="0" err="1" smtClean="0"/>
              <a:t>viruslarga</a:t>
            </a:r>
            <a:r>
              <a:rPr lang="en-US" dirty="0" smtClean="0"/>
              <a:t> </a:t>
            </a:r>
            <a:r>
              <a:rPr lang="en-US" dirty="0" err="1" smtClean="0"/>
              <a:t>qarshi</a:t>
            </a:r>
            <a:r>
              <a:rPr lang="en-US" dirty="0" smtClean="0"/>
              <a:t> </a:t>
            </a:r>
            <a:r>
              <a:rPr lang="en-US" dirty="0" err="1" smtClean="0"/>
              <a:t>davo</a:t>
            </a:r>
            <a:r>
              <a:rPr lang="en-US" dirty="0" smtClean="0"/>
              <a:t/>
            </a:r>
            <a:br>
              <a:rPr lang="en-US" dirty="0" smtClean="0"/>
            </a:br>
            <a:r>
              <a:rPr lang="en-US" dirty="0" smtClean="0"/>
              <a:t>*antibacterial </a:t>
            </a:r>
            <a:r>
              <a:rPr lang="en-US" dirty="0" err="1" smtClean="0"/>
              <a:t>davo</a:t>
            </a:r>
            <a:r>
              <a:rPr lang="en-US" dirty="0" smtClean="0"/>
              <a:t/>
            </a:r>
            <a:br>
              <a:rPr lang="en-US" dirty="0" smtClean="0"/>
            </a:br>
            <a:r>
              <a:rPr lang="en-US" dirty="0" smtClean="0"/>
              <a:t>*</a:t>
            </a:r>
            <a:r>
              <a:rPr lang="en-US" dirty="0" err="1" smtClean="0"/>
              <a:t>simtomatik</a:t>
            </a:r>
            <a:r>
              <a:rPr lang="en-US" dirty="0" smtClean="0"/>
              <a:t> </a:t>
            </a:r>
            <a:r>
              <a:rPr lang="en-US" dirty="0" err="1" smtClean="0"/>
              <a:t>davo</a:t>
            </a:r>
            <a:r>
              <a:rPr lang="en-US" dirty="0" smtClean="0"/>
              <a:t/>
            </a:r>
            <a:br>
              <a:rPr lang="en-US" dirty="0" smtClean="0"/>
            </a:br>
            <a:r>
              <a:rPr lang="en-US" dirty="0"/>
              <a:t/>
            </a:r>
            <a:br>
              <a:rPr lang="en-US" dirty="0"/>
            </a:br>
            <a:r>
              <a:rPr lang="en-US" dirty="0" err="1" smtClean="0">
                <a:solidFill>
                  <a:srgbClr val="FF0000"/>
                </a:solidFill>
              </a:rPr>
              <a:t>Tocsaplozmos,CVM</a:t>
            </a:r>
            <a:r>
              <a:rPr lang="en-US" dirty="0" smtClean="0"/>
              <a:t> </a:t>
            </a:r>
            <a:r>
              <a:rPr lang="en-US" dirty="0" err="1" smtClean="0"/>
              <a:t>va</a:t>
            </a:r>
            <a:r>
              <a:rPr lang="en-US" dirty="0" smtClean="0"/>
              <a:t> </a:t>
            </a:r>
            <a:r>
              <a:rPr lang="en-US" dirty="0" smtClean="0">
                <a:solidFill>
                  <a:srgbClr val="FF0000"/>
                </a:solidFill>
              </a:rPr>
              <a:t>Rubella</a:t>
            </a:r>
            <a:r>
              <a:rPr lang="en-US" dirty="0" smtClean="0"/>
              <a:t> </a:t>
            </a:r>
            <a:r>
              <a:rPr lang="en-US" dirty="0" err="1" smtClean="0"/>
              <a:t>simtomatik</a:t>
            </a:r>
            <a:r>
              <a:rPr lang="en-US" dirty="0" smtClean="0"/>
              <a:t> </a:t>
            </a:r>
            <a:r>
              <a:rPr lang="en-US" dirty="0" err="1" smtClean="0"/>
              <a:t>davo</a:t>
            </a:r>
            <a:r>
              <a:rPr lang="en-US" dirty="0" smtClean="0"/>
              <a:t> </a:t>
            </a:r>
            <a:r>
              <a:rPr lang="en-US" dirty="0" err="1" smtClean="0"/>
              <a:t>va</a:t>
            </a:r>
            <a:r>
              <a:rPr lang="en-US" dirty="0" smtClean="0"/>
              <a:t> </a:t>
            </a:r>
            <a:r>
              <a:rPr lang="en-US" dirty="0" err="1" smtClean="0"/>
              <a:t>immunitetni</a:t>
            </a:r>
            <a:r>
              <a:rPr lang="en-US" dirty="0" smtClean="0"/>
              <a:t> </a:t>
            </a:r>
            <a:r>
              <a:rPr lang="en-US" dirty="0" err="1" smtClean="0"/>
              <a:t>oshirish</a:t>
            </a:r>
            <a:r>
              <a:rPr lang="en-US" dirty="0" smtClean="0"/>
              <a:t>.</a:t>
            </a:r>
            <a:endParaRPr lang="ru-RU" dirty="0"/>
          </a:p>
        </p:txBody>
      </p:sp>
    </p:spTree>
    <p:extLst>
      <p:ext uri="{BB962C8B-B14F-4D97-AF65-F5344CB8AC3E}">
        <p14:creationId xmlns:p14="http://schemas.microsoft.com/office/powerpoint/2010/main" val="4276320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6399" y="310717"/>
            <a:ext cx="8215745" cy="1066800"/>
          </a:xfrm>
        </p:spPr>
        <p:txBody>
          <a:bodyPr/>
          <a:lstStyle/>
          <a:p>
            <a:r>
              <a:rPr lang="en-US" dirty="0" smtClean="0"/>
              <a:t>          </a:t>
            </a:r>
            <a:r>
              <a:rPr lang="en-US" b="1" dirty="0" err="1" smtClean="0">
                <a:solidFill>
                  <a:srgbClr val="FF0000"/>
                </a:solidFill>
              </a:rPr>
              <a:t>Viruslarga</a:t>
            </a:r>
            <a:r>
              <a:rPr lang="en-US" b="1" dirty="0" smtClean="0">
                <a:solidFill>
                  <a:srgbClr val="FF0000"/>
                </a:solidFill>
              </a:rPr>
              <a:t> </a:t>
            </a:r>
            <a:r>
              <a:rPr lang="en-US" b="1" dirty="0" err="1" smtClean="0">
                <a:solidFill>
                  <a:srgbClr val="FF0000"/>
                </a:solidFill>
              </a:rPr>
              <a:t>qarshi</a:t>
            </a:r>
            <a:r>
              <a:rPr lang="en-US" b="1" dirty="0" smtClean="0">
                <a:solidFill>
                  <a:srgbClr val="FF0000"/>
                </a:solidFill>
              </a:rPr>
              <a:t> </a:t>
            </a:r>
            <a:r>
              <a:rPr lang="en-US" b="1" dirty="0" err="1" smtClean="0">
                <a:solidFill>
                  <a:srgbClr val="FF0000"/>
                </a:solidFill>
              </a:rPr>
              <a:t>dorilar</a:t>
            </a:r>
            <a:endParaRPr lang="ru-RU" b="1" dirty="0">
              <a:solidFill>
                <a:srgbClr val="FF0000"/>
              </a:solidFill>
            </a:endParaRPr>
          </a:p>
        </p:txBody>
      </p:sp>
      <p:pic>
        <p:nvPicPr>
          <p:cNvPr id="1026" name="Picture 2" descr="💊Atsiklovir haqida malumot - instruktsiya, qo'llanishi, narxi Apteka.uz  saytida (ID#6672)"/>
          <p:cNvPicPr>
            <a:picLocks noChangeAspect="1" noChangeArrowheads="1"/>
          </p:cNvPicPr>
          <p:nvPr/>
        </p:nvPicPr>
        <p:blipFill rotWithShape="1">
          <a:blip r:embed="rId2">
            <a:extLst>
              <a:ext uri="{28A0092B-C50C-407E-A947-70E740481C1C}">
                <a14:useLocalDpi xmlns:a14="http://schemas.microsoft.com/office/drawing/2010/main" val="0"/>
              </a:ext>
            </a:extLst>
          </a:blip>
          <a:srcRect l="224" t="24280" r="-224" b="27161"/>
          <a:stretch/>
        </p:blipFill>
        <p:spPr bwMode="auto">
          <a:xfrm>
            <a:off x="838200" y="1316686"/>
            <a:ext cx="4052456" cy="204996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Тенофовир инструкция по применению: показания, противопоказания, побочное  действие – описание Tenofovir таб., покр. пленочной оболочкой, 300 мг: 30,  60 или 100 шт. (45115) - справочник препаратов и лекарств"/>
          <p:cNvPicPr>
            <a:picLocks noChangeAspect="1" noChangeArrowheads="1"/>
          </p:cNvPicPr>
          <p:nvPr/>
        </p:nvPicPr>
        <p:blipFill rotWithShape="1">
          <a:blip r:embed="rId3">
            <a:extLst>
              <a:ext uri="{28A0092B-C50C-407E-A947-70E740481C1C}">
                <a14:useLocalDpi xmlns:a14="http://schemas.microsoft.com/office/drawing/2010/main" val="0"/>
              </a:ext>
            </a:extLst>
          </a:blip>
          <a:srcRect l="5091" t="26691" r="5019" b="28800"/>
          <a:stretch/>
        </p:blipFill>
        <p:spPr bwMode="auto">
          <a:xfrm>
            <a:off x="609600" y="3824864"/>
            <a:ext cx="4281055" cy="252152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Спрамакс 3млн.МЕ (спирамицин) №14табл – купить в Алматы на сайте Apteka84.k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799" y="3687329"/>
            <a:ext cx="4343401" cy="279659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Купить Наткловир (Natclovir) ганцикловир 250 мг №100 цена Киев, Харьков,  Львов"/>
          <p:cNvPicPr>
            <a:picLocks noChangeAspect="1" noChangeArrowheads="1"/>
          </p:cNvPicPr>
          <p:nvPr/>
        </p:nvPicPr>
        <p:blipFill rotWithShape="1">
          <a:blip r:embed="rId5">
            <a:extLst>
              <a:ext uri="{28A0092B-C50C-407E-A947-70E740481C1C}">
                <a14:useLocalDpi xmlns:a14="http://schemas.microsoft.com/office/drawing/2010/main" val="0"/>
              </a:ext>
            </a:extLst>
          </a:blip>
          <a:srcRect l="9824" t="20073" r="7267" b="19709"/>
          <a:stretch/>
        </p:blipFill>
        <p:spPr bwMode="auto">
          <a:xfrm>
            <a:off x="6781799" y="1316686"/>
            <a:ext cx="3948545" cy="2271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45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5452" y="2401758"/>
            <a:ext cx="10515600" cy="2289270"/>
          </a:xfrm>
        </p:spPr>
        <p:txBody>
          <a:bodyPr>
            <a:normAutofit fontScale="90000"/>
          </a:bodyPr>
          <a:lstStyle/>
          <a:p>
            <a:r>
              <a:rPr lang="en-US" b="1" dirty="0" err="1" smtClean="0">
                <a:solidFill>
                  <a:srgbClr val="FF0000"/>
                </a:solidFill>
              </a:rPr>
              <a:t>Viruslar</a:t>
            </a:r>
            <a:r>
              <a:rPr lang="en-US" dirty="0" smtClean="0">
                <a:solidFill>
                  <a:srgbClr val="FF0000"/>
                </a:solidFill>
              </a:rPr>
              <a:t> </a:t>
            </a:r>
            <a:r>
              <a:rPr lang="en-US" dirty="0" smtClean="0"/>
              <a:t>– </a:t>
            </a:r>
            <a:r>
              <a:rPr lang="en-US" dirty="0" err="1" smtClean="0"/>
              <a:t>hujayra</a:t>
            </a:r>
            <a:r>
              <a:rPr lang="en-US" dirty="0" smtClean="0"/>
              <a:t> </a:t>
            </a:r>
            <a:r>
              <a:rPr lang="en-US" dirty="0" err="1" smtClean="0"/>
              <a:t>tuzilishiga</a:t>
            </a:r>
            <a:r>
              <a:rPr lang="en-US" dirty="0" smtClean="0"/>
              <a:t> </a:t>
            </a:r>
            <a:r>
              <a:rPr lang="en-US" dirty="0" err="1" smtClean="0"/>
              <a:t>ega</a:t>
            </a:r>
            <a:r>
              <a:rPr lang="en-US" dirty="0" smtClean="0"/>
              <a:t> </a:t>
            </a:r>
            <a:r>
              <a:rPr lang="en-US" dirty="0" err="1" smtClean="0"/>
              <a:t>bo’lmagan</a:t>
            </a:r>
            <a:r>
              <a:rPr lang="en-US" dirty="0" smtClean="0"/>
              <a:t> </a:t>
            </a:r>
            <a:r>
              <a:rPr lang="en-US" dirty="0" err="1" smtClean="0"/>
              <a:t>infeksion</a:t>
            </a:r>
            <a:r>
              <a:rPr lang="en-US" dirty="0" smtClean="0"/>
              <a:t> </a:t>
            </a:r>
            <a:r>
              <a:rPr lang="en-US" dirty="0" err="1" smtClean="0"/>
              <a:t>antigenlar</a:t>
            </a:r>
            <a:r>
              <a:rPr lang="en-US" dirty="0" smtClean="0"/>
              <a:t> </a:t>
            </a:r>
            <a:r>
              <a:rPr lang="en-US" dirty="0" err="1" smtClean="0"/>
              <a:t>bo’lib</a:t>
            </a:r>
            <a:r>
              <a:rPr lang="en-US" dirty="0" smtClean="0"/>
              <a:t>, </a:t>
            </a:r>
            <a:r>
              <a:rPr lang="en-US" dirty="0" err="1" smtClean="0"/>
              <a:t>ular</a:t>
            </a:r>
            <a:r>
              <a:rPr lang="en-US" dirty="0" smtClean="0"/>
              <a:t> </a:t>
            </a:r>
            <a:r>
              <a:rPr lang="en-US" dirty="0" err="1" smtClean="0"/>
              <a:t>xo’jayin</a:t>
            </a:r>
            <a:r>
              <a:rPr lang="en-US" dirty="0" smtClean="0"/>
              <a:t> </a:t>
            </a:r>
            <a:r>
              <a:rPr lang="en-US" dirty="0" err="1" smtClean="0"/>
              <a:t>tanasidan</a:t>
            </a:r>
            <a:r>
              <a:rPr lang="en-US" dirty="0" smtClean="0"/>
              <a:t> </a:t>
            </a:r>
            <a:r>
              <a:rPr lang="en-US" dirty="0" err="1" smtClean="0"/>
              <a:t>tashqarida</a:t>
            </a:r>
            <a:r>
              <a:rPr lang="en-US" dirty="0" smtClean="0"/>
              <a:t> </a:t>
            </a:r>
            <a:r>
              <a:rPr lang="en-US" dirty="0" err="1" smtClean="0"/>
              <a:t>hayot</a:t>
            </a:r>
            <a:r>
              <a:rPr lang="en-US" dirty="0" smtClean="0"/>
              <a:t> </a:t>
            </a:r>
            <a:r>
              <a:rPr lang="en-US" dirty="0" err="1" smtClean="0"/>
              <a:t>kechira</a:t>
            </a:r>
            <a:r>
              <a:rPr lang="en-US" dirty="0" smtClean="0"/>
              <a:t> </a:t>
            </a:r>
            <a:r>
              <a:rPr lang="en-US" dirty="0" err="1" smtClean="0"/>
              <a:t>olmaydi.Ya’ni</a:t>
            </a:r>
            <a:r>
              <a:rPr lang="en-US" dirty="0" smtClean="0"/>
              <a:t> </a:t>
            </a:r>
            <a:r>
              <a:rPr lang="en-US" dirty="0" err="1" smtClean="0"/>
              <a:t>ular</a:t>
            </a:r>
            <a:r>
              <a:rPr lang="en-US" dirty="0" smtClean="0"/>
              <a:t> </a:t>
            </a:r>
            <a:r>
              <a:rPr lang="en-US" dirty="0" err="1" smtClean="0"/>
              <a:t>hujayra</a:t>
            </a:r>
            <a:r>
              <a:rPr lang="en-US" dirty="0" smtClean="0"/>
              <a:t> </a:t>
            </a:r>
            <a:r>
              <a:rPr lang="en-US" dirty="0" err="1" smtClean="0"/>
              <a:t>ichi</a:t>
            </a:r>
            <a:r>
              <a:rPr lang="en-US" dirty="0" smtClean="0"/>
              <a:t> </a:t>
            </a:r>
            <a:r>
              <a:rPr lang="en-US" dirty="0" err="1" smtClean="0"/>
              <a:t>parazitlaridir</a:t>
            </a:r>
            <a:r>
              <a:rPr lang="en-US" dirty="0" smtClean="0"/>
              <a:t>. </a:t>
            </a:r>
            <a:br>
              <a:rPr lang="en-US" dirty="0" smtClean="0"/>
            </a:br>
            <a:r>
              <a:rPr lang="en-US" dirty="0" smtClean="0"/>
              <a:t/>
            </a:r>
            <a:br>
              <a:rPr lang="en-US" dirty="0" smtClean="0"/>
            </a:br>
            <a:r>
              <a:rPr lang="en-US" dirty="0" err="1" smtClean="0"/>
              <a:t>Viruslarning</a:t>
            </a:r>
            <a:r>
              <a:rPr lang="en-US" dirty="0" smtClean="0"/>
              <a:t>  </a:t>
            </a:r>
            <a:r>
              <a:rPr lang="en-US" dirty="0" err="1" smtClean="0"/>
              <a:t>qismlari</a:t>
            </a:r>
            <a:r>
              <a:rPr lang="en-US" dirty="0" smtClean="0"/>
              <a:t/>
            </a:r>
            <a:br>
              <a:rPr lang="en-US" dirty="0" smtClean="0"/>
            </a:br>
            <a:r>
              <a:rPr lang="en-US" dirty="0" smtClean="0">
                <a:solidFill>
                  <a:srgbClr val="FF0000"/>
                </a:solidFill>
              </a:rPr>
              <a:t>*</a:t>
            </a:r>
            <a:r>
              <a:rPr lang="en-US" dirty="0" err="1" smtClean="0">
                <a:solidFill>
                  <a:srgbClr val="FF0000"/>
                </a:solidFill>
              </a:rPr>
              <a:t>kapsid</a:t>
            </a:r>
            <a:r>
              <a:rPr lang="en-US" dirty="0" smtClean="0">
                <a:solidFill>
                  <a:srgbClr val="FF0000"/>
                </a:solidFill>
              </a:rPr>
              <a:t/>
            </a:r>
            <a:br>
              <a:rPr lang="en-US" dirty="0" smtClean="0">
                <a:solidFill>
                  <a:srgbClr val="FF0000"/>
                </a:solidFill>
              </a:rPr>
            </a:br>
            <a:r>
              <a:rPr lang="en-US" dirty="0" smtClean="0">
                <a:solidFill>
                  <a:srgbClr val="FF0000"/>
                </a:solidFill>
              </a:rPr>
              <a:t>*</a:t>
            </a:r>
            <a:r>
              <a:rPr lang="en-US" dirty="0" err="1" smtClean="0">
                <a:solidFill>
                  <a:srgbClr val="FF0000"/>
                </a:solidFill>
              </a:rPr>
              <a:t>nuklein</a:t>
            </a:r>
            <a:r>
              <a:rPr lang="en-US" dirty="0" smtClean="0">
                <a:solidFill>
                  <a:srgbClr val="FF0000"/>
                </a:solidFill>
              </a:rPr>
              <a:t> </a:t>
            </a:r>
            <a:r>
              <a:rPr lang="en-US" dirty="0" err="1" smtClean="0">
                <a:solidFill>
                  <a:srgbClr val="FF0000"/>
                </a:solidFill>
              </a:rPr>
              <a:t>kislota</a:t>
            </a:r>
            <a:r>
              <a:rPr lang="ru-RU" dirty="0" smtClean="0">
                <a:solidFill>
                  <a:srgbClr val="FF0000"/>
                </a:solidFill>
              </a:rPr>
              <a:t/>
            </a:r>
            <a:br>
              <a:rPr lang="ru-RU" dirty="0" smtClean="0">
                <a:solidFill>
                  <a:srgbClr val="FF0000"/>
                </a:solidFill>
              </a:rPr>
            </a:br>
            <a:r>
              <a:rPr lang="ru-RU" dirty="0">
                <a:solidFill>
                  <a:srgbClr val="FF0000"/>
                </a:solidFill>
              </a:rPr>
              <a:t> </a:t>
            </a:r>
            <a:r>
              <a:rPr lang="en-US" dirty="0" smtClean="0">
                <a:solidFill>
                  <a:srgbClr val="FF0000"/>
                </a:solidFill>
              </a:rPr>
              <a:t/>
            </a:r>
            <a:br>
              <a:rPr lang="en-US" dirty="0" smtClean="0">
                <a:solidFill>
                  <a:srgbClr val="FF0000"/>
                </a:solidFill>
              </a:rPr>
            </a:br>
            <a:r>
              <a:rPr lang="en-US" dirty="0" smtClean="0"/>
              <a:t/>
            </a:r>
            <a:br>
              <a:rPr lang="en-US" dirty="0" smtClean="0"/>
            </a:br>
            <a:r>
              <a:rPr lang="en-US" dirty="0" smtClean="0"/>
              <a:t> </a:t>
            </a:r>
            <a:endParaRPr lang="ru-RU" dirty="0"/>
          </a:p>
        </p:txBody>
      </p:sp>
      <p:sp>
        <p:nvSpPr>
          <p:cNvPr id="3" name="AutoShape 2" descr="BIO-T28-S1-WI2-VID (Basic Structure &amp; Variety of Shapes) REV B"/>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4" descr="BIO-T28-S1-WI2-VID (Basic Structure &amp; Variety of Shapes) REV B"/>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30" name="Picture 6" descr="Viruses – Structure and Classification Study Guide - Inspiri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049" r="3758" b="54113"/>
          <a:stretch/>
        </p:blipFill>
        <p:spPr bwMode="auto">
          <a:xfrm>
            <a:off x="5818909" y="3047133"/>
            <a:ext cx="5929746" cy="3021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990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4250" y="393556"/>
            <a:ext cx="10515600" cy="1781607"/>
          </a:xfrm>
        </p:spPr>
        <p:txBody>
          <a:bodyPr>
            <a:normAutofit/>
          </a:bodyPr>
          <a:lstStyle/>
          <a:p>
            <a:r>
              <a:rPr lang="en-US" sz="3600" b="1" dirty="0">
                <a:solidFill>
                  <a:srgbClr val="FF0000"/>
                </a:solidFill>
              </a:rPr>
              <a:t>TORCH-</a:t>
            </a:r>
            <a:r>
              <a:rPr lang="en-US" sz="3600" b="1" dirty="0" err="1">
                <a:solidFill>
                  <a:srgbClr val="FF0000"/>
                </a:solidFill>
              </a:rPr>
              <a:t>infektsiyalar</a:t>
            </a:r>
            <a:r>
              <a:rPr lang="en-US" sz="3600" b="1" dirty="0">
                <a:solidFill>
                  <a:srgbClr val="FF0000"/>
                </a:solidFill>
              </a:rPr>
              <a:t> </a:t>
            </a:r>
            <a:r>
              <a:rPr lang="en-US" sz="3600" b="1" dirty="0"/>
              <a:t>— </a:t>
            </a:r>
            <a:r>
              <a:rPr lang="en-US" sz="3600" dirty="0" err="1"/>
              <a:t>har</a:t>
            </a:r>
            <a:r>
              <a:rPr lang="en-US" sz="3600" dirty="0"/>
              <a:t> </a:t>
            </a:r>
            <a:r>
              <a:rPr lang="en-US" sz="3600" dirty="0" err="1"/>
              <a:t>qanday</a:t>
            </a:r>
            <a:r>
              <a:rPr lang="en-US" sz="3600" dirty="0"/>
              <a:t> </a:t>
            </a:r>
            <a:r>
              <a:rPr lang="en-US" sz="3600" dirty="0" err="1"/>
              <a:t>yosh</a:t>
            </a:r>
            <a:r>
              <a:rPr lang="en-US" sz="3600" dirty="0"/>
              <a:t> </a:t>
            </a:r>
            <a:r>
              <a:rPr lang="en-US" sz="3600" dirty="0" err="1"/>
              <a:t>va</a:t>
            </a:r>
            <a:r>
              <a:rPr lang="en-US" sz="3600" dirty="0"/>
              <a:t> </a:t>
            </a:r>
            <a:r>
              <a:rPr lang="en-US" sz="3600" dirty="0" err="1"/>
              <a:t>jinsdagi</a:t>
            </a:r>
            <a:r>
              <a:rPr lang="en-US" sz="3600" dirty="0"/>
              <a:t> </a:t>
            </a:r>
            <a:r>
              <a:rPr lang="en-US" sz="3600" dirty="0" err="1"/>
              <a:t>odamlarga</a:t>
            </a:r>
            <a:r>
              <a:rPr lang="en-US" sz="3600" dirty="0"/>
              <a:t> </a:t>
            </a:r>
            <a:r>
              <a:rPr lang="en-US" sz="3600" dirty="0" err="1"/>
              <a:t>ta’sir</a:t>
            </a:r>
            <a:r>
              <a:rPr lang="en-US" sz="3600" dirty="0"/>
              <a:t> </a:t>
            </a:r>
            <a:r>
              <a:rPr lang="en-US" sz="3600" dirty="0" err="1"/>
              <a:t>qilishi</a:t>
            </a:r>
            <a:r>
              <a:rPr lang="en-US" sz="3600" dirty="0"/>
              <a:t> </a:t>
            </a:r>
            <a:r>
              <a:rPr lang="en-US" sz="3600" dirty="0" err="1"/>
              <a:t>mumkin</a:t>
            </a:r>
            <a:r>
              <a:rPr lang="en-US" sz="3600" dirty="0"/>
              <a:t> </a:t>
            </a:r>
            <a:r>
              <a:rPr lang="en-US" sz="3600" dirty="0" err="1"/>
              <a:t>bo’lgan</a:t>
            </a:r>
            <a:r>
              <a:rPr lang="en-US" sz="3600" dirty="0"/>
              <a:t>, </a:t>
            </a:r>
            <a:r>
              <a:rPr lang="en-US" sz="3600" dirty="0" err="1"/>
              <a:t>infeksiyalar</a:t>
            </a:r>
            <a:r>
              <a:rPr lang="en-US" sz="3600" dirty="0"/>
              <a:t> </a:t>
            </a:r>
            <a:r>
              <a:rPr lang="en-US" sz="3600" dirty="0" err="1"/>
              <a:t>va</a:t>
            </a:r>
            <a:r>
              <a:rPr lang="en-US" sz="3600" dirty="0"/>
              <a:t> </a:t>
            </a:r>
            <a:r>
              <a:rPr lang="en-US" sz="3600" dirty="0" err="1"/>
              <a:t>bakteriyalar</a:t>
            </a:r>
            <a:r>
              <a:rPr lang="en-US" sz="3600" dirty="0"/>
              <a:t> </a:t>
            </a:r>
            <a:r>
              <a:rPr lang="en-US" sz="3600" dirty="0" err="1" smtClean="0"/>
              <a:t>majmuasi</a:t>
            </a:r>
            <a:r>
              <a:rPr lang="en-US" sz="3600" dirty="0" smtClean="0"/>
              <a:t> </a:t>
            </a:r>
            <a:r>
              <a:rPr lang="en-US" sz="3600" dirty="0" err="1"/>
              <a:t>hisoblanadi</a:t>
            </a:r>
            <a:r>
              <a:rPr lang="en-US" sz="2800" dirty="0"/>
              <a:t>.</a:t>
            </a:r>
            <a:endParaRPr lang="ru-RU" sz="2800" dirty="0"/>
          </a:p>
        </p:txBody>
      </p:sp>
      <p:sp>
        <p:nvSpPr>
          <p:cNvPr id="3" name="Текст 2"/>
          <p:cNvSpPr>
            <a:spLocks noGrp="1"/>
          </p:cNvSpPr>
          <p:nvPr>
            <p:ph type="body" idx="1"/>
          </p:nvPr>
        </p:nvSpPr>
        <p:spPr>
          <a:xfrm>
            <a:off x="984250" y="2632366"/>
            <a:ext cx="10515600" cy="3000085"/>
          </a:xfrm>
        </p:spPr>
        <p:txBody>
          <a:bodyPr>
            <a:noAutofit/>
          </a:bodyPr>
          <a:lstStyle/>
          <a:p>
            <a:r>
              <a:rPr lang="en-US" sz="3600" b="1" dirty="0" smtClean="0">
                <a:solidFill>
                  <a:srgbClr val="FF0000"/>
                </a:solidFill>
              </a:rPr>
              <a:t>T - </a:t>
            </a:r>
            <a:r>
              <a:rPr lang="en-US" sz="3600" dirty="0" err="1" smtClean="0">
                <a:solidFill>
                  <a:schemeClr val="tx1"/>
                </a:solidFill>
              </a:rPr>
              <a:t>tocsaplozmos</a:t>
            </a:r>
            <a:r>
              <a:rPr lang="en-US" sz="3600" dirty="0">
                <a:solidFill>
                  <a:schemeClr val="tx1"/>
                </a:solidFill>
              </a:rPr>
              <a:t/>
            </a:r>
            <a:br>
              <a:rPr lang="en-US" sz="3600" dirty="0">
                <a:solidFill>
                  <a:schemeClr val="tx1"/>
                </a:solidFill>
              </a:rPr>
            </a:br>
            <a:r>
              <a:rPr lang="en-US" sz="3600" b="1" dirty="0" smtClean="0">
                <a:solidFill>
                  <a:srgbClr val="FF0000"/>
                </a:solidFill>
              </a:rPr>
              <a:t>O -</a:t>
            </a:r>
            <a:r>
              <a:rPr lang="en-US" sz="3600" dirty="0" smtClean="0">
                <a:solidFill>
                  <a:schemeClr val="tx1"/>
                </a:solidFill>
              </a:rPr>
              <a:t>other(</a:t>
            </a:r>
            <a:r>
              <a:rPr lang="en-US" sz="3600" dirty="0" err="1" smtClean="0">
                <a:solidFill>
                  <a:schemeClr val="tx1"/>
                </a:solidFill>
              </a:rPr>
              <a:t>gepatit</a:t>
            </a:r>
            <a:r>
              <a:rPr lang="en-US" sz="3600" dirty="0" smtClean="0">
                <a:solidFill>
                  <a:schemeClr val="tx1"/>
                </a:solidFill>
              </a:rPr>
              <a:t> </a:t>
            </a:r>
            <a:r>
              <a:rPr lang="en-US" sz="3600" dirty="0" err="1">
                <a:solidFill>
                  <a:schemeClr val="tx1"/>
                </a:solidFill>
              </a:rPr>
              <a:t>A,B,C;sifilis,xlamidioz,HPV</a:t>
            </a:r>
            <a:r>
              <a:rPr lang="en-US" sz="3600" dirty="0">
                <a:solidFill>
                  <a:schemeClr val="tx1"/>
                </a:solidFill>
              </a:rPr>
              <a:t>)</a:t>
            </a:r>
            <a:br>
              <a:rPr lang="en-US" sz="3600" dirty="0">
                <a:solidFill>
                  <a:schemeClr val="tx1"/>
                </a:solidFill>
              </a:rPr>
            </a:br>
            <a:r>
              <a:rPr lang="en-US" sz="3600" b="1" dirty="0" smtClean="0">
                <a:solidFill>
                  <a:srgbClr val="FF0000"/>
                </a:solidFill>
              </a:rPr>
              <a:t>R - </a:t>
            </a:r>
            <a:r>
              <a:rPr lang="en-US" sz="3600" dirty="0" smtClean="0">
                <a:solidFill>
                  <a:schemeClr val="tx1"/>
                </a:solidFill>
              </a:rPr>
              <a:t>rubella</a:t>
            </a:r>
            <a:r>
              <a:rPr lang="en-US" sz="3600" dirty="0">
                <a:solidFill>
                  <a:schemeClr val="tx1"/>
                </a:solidFill>
              </a:rPr>
              <a:t/>
            </a:r>
            <a:br>
              <a:rPr lang="en-US" sz="3600" dirty="0">
                <a:solidFill>
                  <a:schemeClr val="tx1"/>
                </a:solidFill>
              </a:rPr>
            </a:br>
            <a:r>
              <a:rPr lang="en-US" sz="3600" b="1" dirty="0" smtClean="0">
                <a:solidFill>
                  <a:srgbClr val="FF0000"/>
                </a:solidFill>
              </a:rPr>
              <a:t>C - </a:t>
            </a:r>
            <a:r>
              <a:rPr lang="en-US" sz="3600" dirty="0" smtClean="0">
                <a:solidFill>
                  <a:schemeClr val="tx1"/>
                </a:solidFill>
              </a:rPr>
              <a:t>cytomegalovirus</a:t>
            </a:r>
            <a:r>
              <a:rPr lang="en-US" sz="3600" dirty="0">
                <a:solidFill>
                  <a:schemeClr val="tx1"/>
                </a:solidFill>
              </a:rPr>
              <a:t/>
            </a:r>
            <a:br>
              <a:rPr lang="en-US" sz="3600" dirty="0">
                <a:solidFill>
                  <a:schemeClr val="tx1"/>
                </a:solidFill>
              </a:rPr>
            </a:br>
            <a:r>
              <a:rPr lang="en-US" sz="3600" b="1" dirty="0" smtClean="0">
                <a:solidFill>
                  <a:srgbClr val="FF0000"/>
                </a:solidFill>
              </a:rPr>
              <a:t>H - </a:t>
            </a:r>
            <a:r>
              <a:rPr lang="en-US" sz="3600" dirty="0" smtClean="0">
                <a:solidFill>
                  <a:schemeClr val="tx1"/>
                </a:solidFill>
              </a:rPr>
              <a:t>herpes </a:t>
            </a:r>
            <a:r>
              <a:rPr lang="en-US" sz="3600" dirty="0">
                <a:solidFill>
                  <a:schemeClr val="tx1"/>
                </a:solidFill>
              </a:rPr>
              <a:t>(tip I,II)</a:t>
            </a:r>
            <a:br>
              <a:rPr lang="en-US" sz="3600" dirty="0">
                <a:solidFill>
                  <a:schemeClr val="tx1"/>
                </a:solidFill>
              </a:rPr>
            </a:br>
            <a:endParaRPr lang="ru-RU" sz="3600" dirty="0" smtClean="0">
              <a:solidFill>
                <a:schemeClr val="tx1"/>
              </a:solidFill>
            </a:endParaRPr>
          </a:p>
        </p:txBody>
      </p:sp>
    </p:spTree>
    <p:extLst>
      <p:ext uri="{BB962C8B-B14F-4D97-AF65-F5344CB8AC3E}">
        <p14:creationId xmlns:p14="http://schemas.microsoft.com/office/powerpoint/2010/main" val="3455084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2673" y="1182543"/>
            <a:ext cx="6116782" cy="4428548"/>
          </a:xfrm>
        </p:spPr>
        <p:txBody>
          <a:bodyPr>
            <a:normAutofit fontScale="90000"/>
          </a:bodyPr>
          <a:lstStyle/>
          <a:p>
            <a:r>
              <a:rPr lang="en-US" dirty="0" err="1" smtClean="0">
                <a:solidFill>
                  <a:srgbClr val="FF0000"/>
                </a:solidFill>
              </a:rPr>
              <a:t>Tocsaplozmos</a:t>
            </a:r>
            <a:r>
              <a:rPr lang="en-US" dirty="0" err="1" smtClean="0"/>
              <a:t>-bu</a:t>
            </a:r>
            <a:r>
              <a:rPr lang="en-US" dirty="0" smtClean="0"/>
              <a:t> </a:t>
            </a:r>
            <a:r>
              <a:rPr lang="en-US" dirty="0" err="1" smtClean="0">
                <a:solidFill>
                  <a:srgbClr val="FF0000"/>
                </a:solidFill>
              </a:rPr>
              <a:t>zoonos</a:t>
            </a:r>
            <a:r>
              <a:rPr lang="en-US" dirty="0" smtClean="0"/>
              <a:t> </a:t>
            </a:r>
            <a:r>
              <a:rPr lang="en-US" dirty="0" err="1" smtClean="0"/>
              <a:t>kasallik</a:t>
            </a:r>
            <a:r>
              <a:rPr lang="en-US" dirty="0" smtClean="0"/>
              <a:t> </a:t>
            </a:r>
            <a:r>
              <a:rPr lang="en-US" dirty="0" err="1" smtClean="0"/>
              <a:t>bo’lib</a:t>
            </a:r>
            <a:r>
              <a:rPr lang="en-US" dirty="0" smtClean="0"/>
              <a:t> </a:t>
            </a:r>
            <a:r>
              <a:rPr lang="en-US" dirty="0" err="1" smtClean="0"/>
              <a:t>hayvonlardan</a:t>
            </a:r>
            <a:r>
              <a:rPr lang="en-US" dirty="0" smtClean="0"/>
              <a:t> </a:t>
            </a:r>
            <a:r>
              <a:rPr lang="en-US" dirty="0" err="1" smtClean="0"/>
              <a:t>odamlarga</a:t>
            </a:r>
            <a:r>
              <a:rPr lang="en-US" dirty="0" smtClean="0"/>
              <a:t> </a:t>
            </a:r>
            <a:r>
              <a:rPr lang="en-US" dirty="0" err="1" smtClean="0"/>
              <a:t>yuqadi.Barcha</a:t>
            </a:r>
            <a:r>
              <a:rPr lang="en-US" dirty="0" smtClean="0"/>
              <a:t> </a:t>
            </a:r>
            <a:r>
              <a:rPr lang="en-US" dirty="0" err="1" smtClean="0"/>
              <a:t>dunyo</a:t>
            </a:r>
            <a:r>
              <a:rPr lang="en-US" dirty="0" smtClean="0"/>
              <a:t> </a:t>
            </a:r>
            <a:r>
              <a:rPr lang="en-US" dirty="0" err="1" smtClean="0"/>
              <a:t>odamlarning</a:t>
            </a:r>
            <a:r>
              <a:rPr lang="en-US" dirty="0" smtClean="0"/>
              <a:t> 75%da </a:t>
            </a:r>
            <a:r>
              <a:rPr lang="en-US" dirty="0" err="1" smtClean="0"/>
              <a:t>uchraydi.U</a:t>
            </a:r>
            <a:r>
              <a:rPr lang="en-US" dirty="0" smtClean="0"/>
              <a:t> </a:t>
            </a:r>
            <a:r>
              <a:rPr lang="en-US" dirty="0" err="1" smtClean="0"/>
              <a:t>ayolga</a:t>
            </a:r>
            <a:r>
              <a:rPr lang="en-US" dirty="0" smtClean="0"/>
              <a:t> </a:t>
            </a:r>
            <a:r>
              <a:rPr lang="en-US" dirty="0" err="1" smtClean="0"/>
              <a:t>homildorlik</a:t>
            </a:r>
            <a:r>
              <a:rPr lang="en-US" dirty="0" smtClean="0"/>
              <a:t> </a:t>
            </a:r>
            <a:r>
              <a:rPr lang="en-US" dirty="0" err="1" smtClean="0"/>
              <a:t>vaqtida</a:t>
            </a:r>
            <a:r>
              <a:rPr lang="en-US" dirty="0" smtClean="0"/>
              <a:t> </a:t>
            </a:r>
            <a:r>
              <a:rPr lang="en-US" dirty="0" err="1" smtClean="0"/>
              <a:t>yuqadigan</a:t>
            </a:r>
            <a:r>
              <a:rPr lang="en-US" dirty="0" smtClean="0"/>
              <a:t> </a:t>
            </a:r>
            <a:r>
              <a:rPr lang="en-US" dirty="0" err="1" smtClean="0"/>
              <a:t>bo’lsa</a:t>
            </a:r>
            <a:r>
              <a:rPr lang="en-US" dirty="0" smtClean="0"/>
              <a:t> </a:t>
            </a:r>
            <a:r>
              <a:rPr lang="en-US" dirty="0" err="1" smtClean="0"/>
              <a:t>homilaning</a:t>
            </a:r>
            <a:r>
              <a:rPr lang="en-US" dirty="0" smtClean="0"/>
              <a:t> </a:t>
            </a:r>
            <a:r>
              <a:rPr lang="en-US" dirty="0" err="1" smtClean="0"/>
              <a:t>erta</a:t>
            </a:r>
            <a:r>
              <a:rPr lang="en-US" dirty="0" smtClean="0"/>
              <a:t> </a:t>
            </a:r>
            <a:r>
              <a:rPr lang="en-US" dirty="0" err="1" smtClean="0"/>
              <a:t>muddatlarda</a:t>
            </a:r>
            <a:r>
              <a:rPr lang="en-US" dirty="0" smtClean="0"/>
              <a:t> </a:t>
            </a:r>
            <a:r>
              <a:rPr lang="en-US" dirty="0" err="1" smtClean="0"/>
              <a:t>tushishiga</a:t>
            </a:r>
            <a:r>
              <a:rPr lang="en-US" dirty="0" smtClean="0"/>
              <a:t> </a:t>
            </a:r>
            <a:r>
              <a:rPr lang="en-US" dirty="0" err="1" smtClean="0"/>
              <a:t>sabab</a:t>
            </a:r>
            <a:r>
              <a:rPr lang="en-US" dirty="0" smtClean="0"/>
              <a:t> </a:t>
            </a:r>
            <a:r>
              <a:rPr lang="en-US" dirty="0" err="1" smtClean="0"/>
              <a:t>bo’ladi</a:t>
            </a:r>
            <a:r>
              <a:rPr lang="en-US" dirty="0"/>
              <a:t>.</a:t>
            </a:r>
            <a:endParaRPr lang="ru-RU" dirty="0"/>
          </a:p>
        </p:txBody>
      </p:sp>
      <p:pic>
        <p:nvPicPr>
          <p:cNvPr id="2050" name="Picture 2" descr="Желание токсоплазмы — твое желание? - Троицкий вариант — Наук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8217" y="933159"/>
            <a:ext cx="4475019" cy="3929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899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6528" y="406688"/>
            <a:ext cx="10515600" cy="5204403"/>
          </a:xfrm>
        </p:spPr>
        <p:txBody>
          <a:bodyPr>
            <a:normAutofit/>
          </a:bodyPr>
          <a:lstStyle/>
          <a:p>
            <a:r>
              <a:rPr lang="en-US" dirty="0" smtClean="0">
                <a:solidFill>
                  <a:srgbClr val="FF0000"/>
                </a:solidFill>
              </a:rPr>
              <a:t>Other-</a:t>
            </a:r>
            <a:r>
              <a:rPr lang="en-US" dirty="0" smtClean="0"/>
              <a:t> </a:t>
            </a:r>
            <a:r>
              <a:rPr lang="en-US" dirty="0" err="1" smtClean="0"/>
              <a:t>eng</a:t>
            </a:r>
            <a:r>
              <a:rPr lang="en-US" dirty="0" smtClean="0"/>
              <a:t> </a:t>
            </a:r>
            <a:r>
              <a:rPr lang="en-US" dirty="0" err="1" smtClean="0"/>
              <a:t>asosiy</a:t>
            </a:r>
            <a:r>
              <a:rPr lang="en-US" dirty="0" smtClean="0"/>
              <a:t> </a:t>
            </a:r>
            <a:r>
              <a:rPr lang="en-US" dirty="0" err="1" smtClean="0"/>
              <a:t>homiladorlarga</a:t>
            </a:r>
            <a:r>
              <a:rPr lang="en-US" dirty="0" smtClean="0"/>
              <a:t> </a:t>
            </a:r>
            <a:r>
              <a:rPr lang="en-US" dirty="0" err="1" smtClean="0"/>
              <a:t>xavf</a:t>
            </a:r>
            <a:r>
              <a:rPr lang="en-US" dirty="0" smtClean="0"/>
              <a:t> </a:t>
            </a:r>
            <a:r>
              <a:rPr lang="en-US" dirty="0" err="1" smtClean="0"/>
              <a:t>solishi</a:t>
            </a:r>
            <a:r>
              <a:rPr lang="en-US" dirty="0" smtClean="0"/>
              <a:t> </a:t>
            </a:r>
            <a:r>
              <a:rPr lang="en-US" dirty="0" err="1" smtClean="0"/>
              <a:t>mumkin</a:t>
            </a:r>
            <a:r>
              <a:rPr lang="en-US" dirty="0" smtClean="0"/>
              <a:t> </a:t>
            </a:r>
            <a:r>
              <a:rPr lang="en-US" dirty="0" err="1" smtClean="0"/>
              <a:t>bo’lgan</a:t>
            </a:r>
            <a:r>
              <a:rPr lang="en-US" dirty="0" smtClean="0"/>
              <a:t> </a:t>
            </a:r>
            <a:r>
              <a:rPr lang="en-US" dirty="0" err="1" smtClean="0"/>
              <a:t>turlari</a:t>
            </a:r>
            <a:r>
              <a:rPr lang="en-US" dirty="0" smtClean="0"/>
              <a:t>;</a:t>
            </a:r>
            <a:br>
              <a:rPr lang="en-US" dirty="0" smtClean="0"/>
            </a:br>
            <a:r>
              <a:rPr lang="en-US" dirty="0" smtClean="0"/>
              <a:t/>
            </a:r>
            <a:br>
              <a:rPr lang="en-US" dirty="0" smtClean="0"/>
            </a:br>
            <a:r>
              <a:rPr lang="en-US" dirty="0" smtClean="0">
                <a:solidFill>
                  <a:srgbClr val="FF0000"/>
                </a:solidFill>
              </a:rPr>
              <a:t>-</a:t>
            </a:r>
            <a:r>
              <a:rPr lang="en-US" dirty="0" err="1" smtClean="0">
                <a:solidFill>
                  <a:srgbClr val="FF0000"/>
                </a:solidFill>
              </a:rPr>
              <a:t>xlamidiya</a:t>
            </a:r>
            <a:r>
              <a:rPr lang="en-US" dirty="0" smtClean="0">
                <a:solidFill>
                  <a:srgbClr val="FF0000"/>
                </a:solidFill>
              </a:rPr>
              <a:t> </a:t>
            </a:r>
            <a:br>
              <a:rPr lang="en-US" dirty="0" smtClean="0">
                <a:solidFill>
                  <a:srgbClr val="FF0000"/>
                </a:solidFill>
              </a:rPr>
            </a:br>
            <a:r>
              <a:rPr lang="en-US" dirty="0" smtClean="0">
                <a:solidFill>
                  <a:srgbClr val="FF0000"/>
                </a:solidFill>
              </a:rPr>
              <a:t>-</a:t>
            </a:r>
            <a:r>
              <a:rPr lang="en-US" dirty="0" err="1" smtClean="0">
                <a:solidFill>
                  <a:srgbClr val="FF0000"/>
                </a:solidFill>
              </a:rPr>
              <a:t>ureoplazma</a:t>
            </a:r>
            <a:r>
              <a:rPr lang="en-US" dirty="0" smtClean="0">
                <a:solidFill>
                  <a:srgbClr val="FF0000"/>
                </a:solidFill>
              </a:rPr>
              <a:t/>
            </a:r>
            <a:br>
              <a:rPr lang="en-US" dirty="0" smtClean="0">
                <a:solidFill>
                  <a:srgbClr val="FF0000"/>
                </a:solidFill>
              </a:rPr>
            </a:br>
            <a:r>
              <a:rPr lang="en-US" dirty="0" smtClean="0">
                <a:solidFill>
                  <a:srgbClr val="FF0000"/>
                </a:solidFill>
              </a:rPr>
              <a:t>-</a:t>
            </a:r>
            <a:r>
              <a:rPr lang="en-US" dirty="0" err="1" smtClean="0">
                <a:solidFill>
                  <a:srgbClr val="FF0000"/>
                </a:solidFill>
              </a:rPr>
              <a:t>mikoplazma</a:t>
            </a:r>
            <a:r>
              <a:rPr lang="en-US" dirty="0" smtClean="0"/>
              <a:t/>
            </a:r>
            <a:br>
              <a:rPr lang="en-US" dirty="0" smtClean="0"/>
            </a:br>
            <a:r>
              <a:rPr lang="en-US" dirty="0" smtClean="0"/>
              <a:t/>
            </a:r>
            <a:br>
              <a:rPr lang="en-US" dirty="0" smtClean="0"/>
            </a:br>
            <a:r>
              <a:rPr lang="en-US" dirty="0" smtClean="0"/>
              <a:t>!</a:t>
            </a:r>
            <a:r>
              <a:rPr lang="en-US" dirty="0" err="1" smtClean="0"/>
              <a:t>Asosan</a:t>
            </a:r>
            <a:r>
              <a:rPr lang="en-US" dirty="0" smtClean="0"/>
              <a:t> </a:t>
            </a:r>
            <a:r>
              <a:rPr lang="en-US" dirty="0" err="1" smtClean="0"/>
              <a:t>qon</a:t>
            </a:r>
            <a:r>
              <a:rPr lang="en-US" dirty="0" smtClean="0"/>
              <a:t> </a:t>
            </a:r>
            <a:r>
              <a:rPr lang="en-US" dirty="0" err="1" smtClean="0"/>
              <a:t>orqali</a:t>
            </a:r>
            <a:r>
              <a:rPr lang="en-US" dirty="0" smtClean="0"/>
              <a:t> (</a:t>
            </a:r>
            <a:r>
              <a:rPr lang="en-US" dirty="0" err="1" smtClean="0"/>
              <a:t>jinsiy</a:t>
            </a:r>
            <a:r>
              <a:rPr lang="en-US" dirty="0" smtClean="0"/>
              <a:t> </a:t>
            </a:r>
            <a:r>
              <a:rPr lang="en-US" dirty="0" err="1" smtClean="0"/>
              <a:t>aloqada</a:t>
            </a:r>
            <a:r>
              <a:rPr lang="en-US" dirty="0" smtClean="0"/>
              <a:t>) </a:t>
            </a:r>
            <a:r>
              <a:rPr lang="en-US" dirty="0" err="1" smtClean="0"/>
              <a:t>yuqadi</a:t>
            </a:r>
            <a:r>
              <a:rPr lang="en-US" dirty="0" smtClean="0"/>
              <a:t>.</a:t>
            </a:r>
            <a:endParaRPr lang="ru-RU" dirty="0"/>
          </a:p>
        </p:txBody>
      </p:sp>
    </p:spTree>
    <p:extLst>
      <p:ext uri="{BB962C8B-B14F-4D97-AF65-F5344CB8AC3E}">
        <p14:creationId xmlns:p14="http://schemas.microsoft.com/office/powerpoint/2010/main" val="3100206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365124"/>
            <a:ext cx="10965873" cy="5924839"/>
          </a:xfrm>
        </p:spPr>
        <p:txBody>
          <a:bodyPr>
            <a:normAutofit fontScale="90000"/>
          </a:bodyPr>
          <a:lstStyle/>
          <a:p>
            <a:r>
              <a:rPr lang="en-US" dirty="0" smtClean="0">
                <a:solidFill>
                  <a:srgbClr val="FF0000"/>
                </a:solidFill>
              </a:rPr>
              <a:t>Rubella(</a:t>
            </a:r>
            <a:r>
              <a:rPr lang="en-US" dirty="0" err="1" smtClean="0">
                <a:solidFill>
                  <a:srgbClr val="FF0000"/>
                </a:solidFill>
              </a:rPr>
              <a:t>qizilcha</a:t>
            </a:r>
            <a:r>
              <a:rPr lang="en-US" dirty="0" smtClean="0">
                <a:solidFill>
                  <a:srgbClr val="FF0000"/>
                </a:solidFill>
              </a:rPr>
              <a:t>)</a:t>
            </a:r>
            <a:r>
              <a:rPr lang="en-US" dirty="0" smtClean="0"/>
              <a:t>-</a:t>
            </a:r>
            <a:r>
              <a:rPr lang="en-US" dirty="0" err="1" smtClean="0"/>
              <a:t>viruslarning</a:t>
            </a:r>
            <a:r>
              <a:rPr lang="en-US" dirty="0" smtClean="0"/>
              <a:t> </a:t>
            </a:r>
            <a:r>
              <a:rPr lang="en-US" dirty="0" err="1" smtClean="0"/>
              <a:t>homila</a:t>
            </a:r>
            <a:r>
              <a:rPr lang="en-US" dirty="0" smtClean="0"/>
              <a:t> </a:t>
            </a:r>
            <a:r>
              <a:rPr lang="en-US" dirty="0" err="1" smtClean="0"/>
              <a:t>uchun</a:t>
            </a:r>
            <a:r>
              <a:rPr lang="en-US" dirty="0" smtClean="0"/>
              <a:t> </a:t>
            </a:r>
            <a:r>
              <a:rPr lang="en-US" dirty="0" err="1" smtClean="0"/>
              <a:t>eng</a:t>
            </a:r>
            <a:r>
              <a:rPr lang="en-US" dirty="0" smtClean="0"/>
              <a:t> </a:t>
            </a:r>
            <a:r>
              <a:rPr lang="en-US" dirty="0" err="1" smtClean="0"/>
              <a:t>havfli</a:t>
            </a:r>
            <a:r>
              <a:rPr lang="en-US" dirty="0" smtClean="0"/>
              <a:t> </a:t>
            </a:r>
            <a:r>
              <a:rPr lang="en-US" dirty="0" err="1" smtClean="0"/>
              <a:t>turi</a:t>
            </a:r>
            <a:r>
              <a:rPr lang="en-US" dirty="0" smtClean="0"/>
              <a:t> </a:t>
            </a:r>
            <a:r>
              <a:rPr lang="en-US" dirty="0" err="1" smtClean="0"/>
              <a:t>hisoblanadi.Uning</a:t>
            </a:r>
            <a:r>
              <a:rPr lang="en-US" dirty="0" smtClean="0"/>
              <a:t> </a:t>
            </a:r>
            <a:r>
              <a:rPr lang="en-US" dirty="0" err="1" smtClean="0"/>
              <a:t>havflilik</a:t>
            </a:r>
            <a:r>
              <a:rPr lang="en-US" dirty="0" smtClean="0"/>
              <a:t> </a:t>
            </a:r>
            <a:r>
              <a:rPr lang="en-US" dirty="0" err="1" smtClean="0"/>
              <a:t>darajasi</a:t>
            </a:r>
            <a:r>
              <a:rPr lang="en-US" dirty="0" smtClean="0"/>
              <a:t> </a:t>
            </a:r>
            <a:r>
              <a:rPr lang="en-US" dirty="0" err="1" smtClean="0"/>
              <a:t>barcha</a:t>
            </a:r>
            <a:r>
              <a:rPr lang="en-US" dirty="0" smtClean="0"/>
              <a:t> </a:t>
            </a:r>
            <a:r>
              <a:rPr lang="en-US" dirty="0" err="1" smtClean="0"/>
              <a:t>viruslar</a:t>
            </a:r>
            <a:r>
              <a:rPr lang="en-US" dirty="0" smtClean="0"/>
              <a:t> </a:t>
            </a:r>
            <a:r>
              <a:rPr lang="en-US" dirty="0" err="1" smtClean="0"/>
              <a:t>orasida</a:t>
            </a:r>
            <a:r>
              <a:rPr lang="en-US" dirty="0" smtClean="0"/>
              <a:t> 25%ni </a:t>
            </a:r>
            <a:r>
              <a:rPr lang="en-US" dirty="0" err="1" smtClean="0"/>
              <a:t>tashkil</a:t>
            </a:r>
            <a:r>
              <a:rPr lang="en-US" dirty="0" smtClean="0"/>
              <a:t> </a:t>
            </a:r>
            <a:r>
              <a:rPr lang="en-US" dirty="0" err="1" smtClean="0"/>
              <a:t>qiladi.Qizilcha</a:t>
            </a:r>
            <a:r>
              <a:rPr lang="en-US" dirty="0" smtClean="0"/>
              <a:t> </a:t>
            </a:r>
            <a:r>
              <a:rPr lang="en-US" dirty="0" err="1" smtClean="0"/>
              <a:t>havo</a:t>
            </a:r>
            <a:r>
              <a:rPr lang="en-US" dirty="0" smtClean="0"/>
              <a:t> </a:t>
            </a:r>
            <a:r>
              <a:rPr lang="en-US" dirty="0" err="1" smtClean="0"/>
              <a:t>tomchi</a:t>
            </a:r>
            <a:r>
              <a:rPr lang="en-US" dirty="0" smtClean="0"/>
              <a:t> </a:t>
            </a:r>
            <a:r>
              <a:rPr lang="en-US" dirty="0" err="1" smtClean="0"/>
              <a:t>orqali</a:t>
            </a:r>
            <a:r>
              <a:rPr lang="en-US" dirty="0" smtClean="0"/>
              <a:t> </a:t>
            </a:r>
            <a:r>
              <a:rPr lang="en-US" dirty="0" err="1" smtClean="0"/>
              <a:t>yuqadi</a:t>
            </a:r>
            <a:r>
              <a:rPr lang="en-US" dirty="0" smtClean="0"/>
              <a:t> </a:t>
            </a:r>
            <a:r>
              <a:rPr lang="en-US" dirty="0" err="1" smtClean="0"/>
              <a:t>va</a:t>
            </a:r>
            <a:r>
              <a:rPr lang="en-US" dirty="0" smtClean="0"/>
              <a:t> </a:t>
            </a:r>
            <a:r>
              <a:rPr lang="en-US" dirty="0" err="1" smtClean="0"/>
              <a:t>homilador</a:t>
            </a:r>
            <a:r>
              <a:rPr lang="en-US" dirty="0" smtClean="0"/>
              <a:t> </a:t>
            </a:r>
            <a:r>
              <a:rPr lang="en-US" dirty="0" err="1" smtClean="0"/>
              <a:t>ayolarning</a:t>
            </a:r>
            <a:r>
              <a:rPr lang="en-US" dirty="0" smtClean="0"/>
              <a:t> 70%da </a:t>
            </a:r>
            <a:r>
              <a:rPr lang="en-US" dirty="0" err="1" smtClean="0"/>
              <a:t>qizilchaga</a:t>
            </a:r>
            <a:r>
              <a:rPr lang="en-US" dirty="0" smtClean="0"/>
              <a:t> </a:t>
            </a:r>
            <a:r>
              <a:rPr lang="en-US" dirty="0" err="1" smtClean="0"/>
              <a:t>nisbatan</a:t>
            </a:r>
            <a:r>
              <a:rPr lang="en-US" dirty="0" smtClean="0"/>
              <a:t> </a:t>
            </a:r>
            <a:r>
              <a:rPr lang="en-US" dirty="0" err="1" smtClean="0"/>
              <a:t>bir</a:t>
            </a:r>
            <a:r>
              <a:rPr lang="en-US" dirty="0" smtClean="0"/>
              <a:t> </a:t>
            </a:r>
            <a:r>
              <a:rPr lang="en-US" dirty="0" err="1" smtClean="0"/>
              <a:t>umurlik</a:t>
            </a:r>
            <a:r>
              <a:rPr lang="en-US" dirty="0" smtClean="0"/>
              <a:t> </a:t>
            </a:r>
            <a:r>
              <a:rPr lang="en-US" dirty="0" err="1" smtClean="0"/>
              <a:t>immunitet</a:t>
            </a:r>
            <a:r>
              <a:rPr lang="en-US" dirty="0" smtClean="0"/>
              <a:t> </a:t>
            </a:r>
            <a:r>
              <a:rPr lang="en-US" dirty="0" err="1" smtClean="0"/>
              <a:t>bo’ladi.Qizilcha</a:t>
            </a:r>
            <a:r>
              <a:rPr lang="en-US" dirty="0" smtClean="0"/>
              <a:t> </a:t>
            </a:r>
            <a:r>
              <a:rPr lang="en-US" dirty="0" err="1" smtClean="0"/>
              <a:t>virusini</a:t>
            </a:r>
            <a:r>
              <a:rPr lang="en-US" dirty="0" smtClean="0"/>
              <a:t> </a:t>
            </a:r>
            <a:r>
              <a:rPr lang="en-US" dirty="0" err="1" smtClean="0"/>
              <a:t>birinchi</a:t>
            </a:r>
            <a:r>
              <a:rPr lang="en-US" dirty="0" smtClean="0"/>
              <a:t> </a:t>
            </a:r>
            <a:r>
              <a:rPr lang="en-US" dirty="0" err="1" smtClean="0"/>
              <a:t>marta</a:t>
            </a:r>
            <a:r>
              <a:rPr lang="en-US" dirty="0" smtClean="0"/>
              <a:t> </a:t>
            </a:r>
            <a:r>
              <a:rPr lang="en-US" dirty="0" err="1" smtClean="0"/>
              <a:t>yuqtirgan</a:t>
            </a:r>
            <a:r>
              <a:rPr lang="en-US" dirty="0" smtClean="0"/>
              <a:t> </a:t>
            </a:r>
            <a:r>
              <a:rPr lang="en-US" dirty="0" err="1" smtClean="0"/>
              <a:t>homilador</a:t>
            </a:r>
            <a:r>
              <a:rPr lang="en-US" dirty="0" smtClean="0"/>
              <a:t> </a:t>
            </a:r>
            <a:r>
              <a:rPr lang="en-US" dirty="0" err="1" smtClean="0"/>
              <a:t>ayolning</a:t>
            </a:r>
            <a:r>
              <a:rPr lang="en-US" dirty="0" smtClean="0"/>
              <a:t> </a:t>
            </a:r>
            <a:r>
              <a:rPr lang="en-US" dirty="0" err="1" smtClean="0"/>
              <a:t>homilasida</a:t>
            </a:r>
            <a:r>
              <a:rPr lang="en-US" dirty="0" smtClean="0"/>
              <a:t> </a:t>
            </a:r>
            <a:r>
              <a:rPr lang="en-US" dirty="0" err="1" smtClean="0"/>
              <a:t>nerv</a:t>
            </a:r>
            <a:r>
              <a:rPr lang="en-US" dirty="0" smtClean="0"/>
              <a:t> </a:t>
            </a:r>
            <a:r>
              <a:rPr lang="en-US" dirty="0" err="1" smtClean="0"/>
              <a:t>to’qimasiga</a:t>
            </a:r>
            <a:r>
              <a:rPr lang="en-US" dirty="0" smtClean="0"/>
              <a:t> </a:t>
            </a:r>
            <a:r>
              <a:rPr lang="en-US" dirty="0" err="1" smtClean="0"/>
              <a:t>va</a:t>
            </a:r>
            <a:r>
              <a:rPr lang="en-US" dirty="0" smtClean="0"/>
              <a:t> </a:t>
            </a:r>
            <a:r>
              <a:rPr lang="en-US" dirty="0" err="1" smtClean="0"/>
              <a:t>yuragiga</a:t>
            </a:r>
            <a:r>
              <a:rPr lang="en-US" dirty="0" smtClean="0"/>
              <a:t> </a:t>
            </a:r>
            <a:r>
              <a:rPr lang="en-US" dirty="0" err="1" smtClean="0"/>
              <a:t>ta’sir</a:t>
            </a:r>
            <a:r>
              <a:rPr lang="en-US" dirty="0" smtClean="0"/>
              <a:t> </a:t>
            </a:r>
            <a:r>
              <a:rPr lang="en-US" dirty="0" err="1" smtClean="0"/>
              <a:t>ko’rsatadi.Shuning</a:t>
            </a:r>
            <a:r>
              <a:rPr lang="en-US" dirty="0" smtClean="0"/>
              <a:t> </a:t>
            </a:r>
            <a:r>
              <a:rPr lang="en-US" dirty="0" err="1" smtClean="0"/>
              <a:t>uchun</a:t>
            </a:r>
            <a:r>
              <a:rPr lang="en-US" dirty="0" smtClean="0"/>
              <a:t> I </a:t>
            </a:r>
            <a:r>
              <a:rPr lang="en-US" dirty="0" err="1" smtClean="0"/>
              <a:t>trimestrda</a:t>
            </a:r>
            <a:r>
              <a:rPr lang="en-US" dirty="0" smtClean="0"/>
              <a:t>  </a:t>
            </a:r>
            <a:r>
              <a:rPr lang="en-US" dirty="0" err="1" smtClean="0"/>
              <a:t>qizilcha</a:t>
            </a:r>
            <a:r>
              <a:rPr lang="en-US" dirty="0" smtClean="0"/>
              <a:t> </a:t>
            </a:r>
            <a:r>
              <a:rPr lang="en-US" dirty="0" err="1" smtClean="0"/>
              <a:t>virusi</a:t>
            </a:r>
            <a:r>
              <a:rPr lang="en-US" dirty="0" smtClean="0"/>
              <a:t> </a:t>
            </a:r>
            <a:r>
              <a:rPr lang="en-US" dirty="0" err="1" smtClean="0"/>
              <a:t>qonda</a:t>
            </a:r>
            <a:r>
              <a:rPr lang="en-US" dirty="0" smtClean="0"/>
              <a:t> </a:t>
            </a:r>
            <a:r>
              <a:rPr lang="en-US" dirty="0" err="1" smtClean="0"/>
              <a:t>aniqlanishi</a:t>
            </a:r>
            <a:r>
              <a:rPr lang="en-US" dirty="0" smtClean="0"/>
              <a:t> </a:t>
            </a:r>
            <a:r>
              <a:rPr lang="en-US" dirty="0" err="1" smtClean="0"/>
              <a:t>abortga</a:t>
            </a:r>
            <a:r>
              <a:rPr lang="en-US" dirty="0" smtClean="0"/>
              <a:t> </a:t>
            </a:r>
            <a:r>
              <a:rPr lang="en-US" dirty="0" err="1" smtClean="0"/>
              <a:t>ko’rsatma</a:t>
            </a:r>
            <a:r>
              <a:rPr lang="en-US" dirty="0" smtClean="0"/>
              <a:t> </a:t>
            </a:r>
            <a:r>
              <a:rPr lang="en-US" dirty="0" err="1" smtClean="0"/>
              <a:t>bo’ladi</a:t>
            </a:r>
            <a:r>
              <a:rPr lang="en-US" dirty="0" smtClean="0"/>
              <a:t>.</a:t>
            </a:r>
            <a:endParaRPr lang="ru-RU" dirty="0"/>
          </a:p>
        </p:txBody>
      </p:sp>
    </p:spTree>
    <p:extLst>
      <p:ext uri="{BB962C8B-B14F-4D97-AF65-F5344CB8AC3E}">
        <p14:creationId xmlns:p14="http://schemas.microsoft.com/office/powerpoint/2010/main" val="1503746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7363" y="1154834"/>
            <a:ext cx="10515600" cy="3721966"/>
          </a:xfrm>
        </p:spPr>
        <p:txBody>
          <a:bodyPr>
            <a:normAutofit fontScale="90000"/>
          </a:bodyPr>
          <a:lstStyle/>
          <a:p>
            <a:r>
              <a:rPr lang="en-US" dirty="0" err="1" smtClean="0">
                <a:solidFill>
                  <a:srgbClr val="FF0000"/>
                </a:solidFill>
              </a:rPr>
              <a:t>Cytomegolovirus</a:t>
            </a:r>
            <a:r>
              <a:rPr lang="en-US" dirty="0" smtClean="0"/>
              <a:t>- </a:t>
            </a:r>
            <a:r>
              <a:rPr lang="en-US" dirty="0" err="1" smtClean="0"/>
              <a:t>bu</a:t>
            </a:r>
            <a:r>
              <a:rPr lang="en-US" dirty="0" smtClean="0"/>
              <a:t> virus </a:t>
            </a:r>
            <a:r>
              <a:rPr lang="en-US" dirty="0" err="1" smtClean="0"/>
              <a:t>qon</a:t>
            </a:r>
            <a:r>
              <a:rPr lang="en-US" dirty="0" smtClean="0"/>
              <a:t> </a:t>
            </a:r>
            <a:r>
              <a:rPr lang="en-US" dirty="0" err="1" smtClean="0"/>
              <a:t>va</a:t>
            </a:r>
            <a:r>
              <a:rPr lang="en-US" dirty="0" smtClean="0"/>
              <a:t> </a:t>
            </a:r>
            <a:r>
              <a:rPr lang="en-US" dirty="0" err="1" smtClean="0"/>
              <a:t>so’lak</a:t>
            </a:r>
            <a:r>
              <a:rPr lang="en-US" dirty="0" smtClean="0"/>
              <a:t> </a:t>
            </a:r>
            <a:r>
              <a:rPr lang="en-US" dirty="0" err="1" smtClean="0"/>
              <a:t>tarkibida</a:t>
            </a:r>
            <a:r>
              <a:rPr lang="en-US" dirty="0" smtClean="0"/>
              <a:t> </a:t>
            </a:r>
            <a:r>
              <a:rPr lang="en-US" dirty="0" err="1" smtClean="0"/>
              <a:t>ko’p</a:t>
            </a:r>
            <a:r>
              <a:rPr lang="en-US" dirty="0" smtClean="0"/>
              <a:t> </a:t>
            </a:r>
            <a:r>
              <a:rPr lang="en-US" dirty="0" err="1" smtClean="0"/>
              <a:t>miqdorda</a:t>
            </a:r>
            <a:r>
              <a:rPr lang="en-US" dirty="0" smtClean="0"/>
              <a:t> </a:t>
            </a:r>
            <a:r>
              <a:rPr lang="en-US" dirty="0" err="1" smtClean="0"/>
              <a:t>bo’lib</a:t>
            </a:r>
            <a:r>
              <a:rPr lang="en-US" dirty="0" smtClean="0"/>
              <a:t> </a:t>
            </a:r>
            <a:r>
              <a:rPr lang="en-US" dirty="0" err="1" smtClean="0"/>
              <a:t>yuqishi</a:t>
            </a:r>
            <a:r>
              <a:rPr lang="en-US" dirty="0" smtClean="0"/>
              <a:t> ham </a:t>
            </a:r>
            <a:r>
              <a:rPr lang="en-US" dirty="0" err="1" smtClean="0"/>
              <a:t>qon</a:t>
            </a:r>
            <a:r>
              <a:rPr lang="en-US" dirty="0" smtClean="0"/>
              <a:t> </a:t>
            </a:r>
            <a:r>
              <a:rPr lang="en-US" dirty="0" err="1" smtClean="0"/>
              <a:t>orqali</a:t>
            </a:r>
            <a:r>
              <a:rPr lang="en-US" dirty="0" smtClean="0"/>
              <a:t> ham </a:t>
            </a:r>
            <a:r>
              <a:rPr lang="en-US" dirty="0" err="1" smtClean="0"/>
              <a:t>so’lak</a:t>
            </a:r>
            <a:r>
              <a:rPr lang="en-US" dirty="0" smtClean="0"/>
              <a:t> </a:t>
            </a:r>
            <a:r>
              <a:rPr lang="en-US" dirty="0" err="1" smtClean="0"/>
              <a:t>orqali</a:t>
            </a:r>
            <a:r>
              <a:rPr lang="en-US" dirty="0" smtClean="0"/>
              <a:t> </a:t>
            </a:r>
            <a:r>
              <a:rPr lang="en-US" dirty="0" err="1" smtClean="0"/>
              <a:t>bo’ladi.Bu</a:t>
            </a:r>
            <a:r>
              <a:rPr lang="en-US" dirty="0" smtClean="0"/>
              <a:t> virus </a:t>
            </a:r>
            <a:r>
              <a:rPr lang="en-US" dirty="0" err="1" smtClean="0"/>
              <a:t>homilaning</a:t>
            </a:r>
            <a:r>
              <a:rPr lang="en-US" dirty="0" smtClean="0"/>
              <a:t> </a:t>
            </a:r>
            <a:r>
              <a:rPr lang="en-US" dirty="0" err="1" smtClean="0"/>
              <a:t>erta</a:t>
            </a:r>
            <a:r>
              <a:rPr lang="en-US" dirty="0" smtClean="0"/>
              <a:t> </a:t>
            </a:r>
            <a:r>
              <a:rPr lang="en-US" dirty="0" err="1" smtClean="0"/>
              <a:t>tushushi</a:t>
            </a:r>
            <a:r>
              <a:rPr lang="en-US" dirty="0" smtClean="0"/>
              <a:t>, </a:t>
            </a:r>
            <a:r>
              <a:rPr lang="en-US" dirty="0" err="1" smtClean="0"/>
              <a:t>homila</a:t>
            </a:r>
            <a:r>
              <a:rPr lang="en-US" dirty="0" smtClean="0"/>
              <a:t> </a:t>
            </a:r>
            <a:r>
              <a:rPr lang="en-US" dirty="0" err="1" smtClean="0"/>
              <a:t>nuqsonlari</a:t>
            </a:r>
            <a:r>
              <a:rPr lang="en-US" dirty="0" smtClean="0"/>
              <a:t> </a:t>
            </a:r>
            <a:r>
              <a:rPr lang="en-US" dirty="0" err="1" smtClean="0"/>
              <a:t>yoki</a:t>
            </a:r>
            <a:r>
              <a:rPr lang="en-US" dirty="0" smtClean="0"/>
              <a:t> </a:t>
            </a:r>
            <a:r>
              <a:rPr lang="en-US" dirty="0" err="1" smtClean="0"/>
              <a:t>rivojlanishdan</a:t>
            </a:r>
            <a:r>
              <a:rPr lang="en-US" dirty="0" smtClean="0"/>
              <a:t> </a:t>
            </a:r>
            <a:r>
              <a:rPr lang="en-US" dirty="0" err="1" smtClean="0"/>
              <a:t>to’xtashi</a:t>
            </a:r>
            <a:r>
              <a:rPr lang="en-US" dirty="0" smtClean="0"/>
              <a:t> </a:t>
            </a:r>
            <a:r>
              <a:rPr lang="en-US" dirty="0" err="1" smtClean="0"/>
              <a:t>sodir</a:t>
            </a:r>
            <a:r>
              <a:rPr lang="en-US" dirty="0" smtClean="0"/>
              <a:t> </a:t>
            </a:r>
            <a:r>
              <a:rPr lang="en-US" dirty="0" err="1" smtClean="0"/>
              <a:t>bo’ladi.Agar</a:t>
            </a:r>
            <a:r>
              <a:rPr lang="en-US" dirty="0" smtClean="0"/>
              <a:t> </a:t>
            </a:r>
            <a:r>
              <a:rPr lang="en-US" dirty="0" err="1" smtClean="0"/>
              <a:t>shu</a:t>
            </a:r>
            <a:r>
              <a:rPr lang="en-US" dirty="0" smtClean="0"/>
              <a:t> virus </a:t>
            </a:r>
            <a:r>
              <a:rPr lang="en-US" dirty="0" err="1" smtClean="0"/>
              <a:t>bilan</a:t>
            </a:r>
            <a:r>
              <a:rPr lang="en-US" dirty="0" smtClean="0"/>
              <a:t> </a:t>
            </a:r>
            <a:r>
              <a:rPr lang="en-US" dirty="0" err="1" smtClean="0"/>
              <a:t>kasallangan</a:t>
            </a:r>
            <a:r>
              <a:rPr lang="en-US" dirty="0" smtClean="0"/>
              <a:t> </a:t>
            </a:r>
            <a:r>
              <a:rPr lang="en-US" dirty="0" err="1" smtClean="0"/>
              <a:t>tirik</a:t>
            </a:r>
            <a:r>
              <a:rPr lang="en-US" dirty="0" smtClean="0"/>
              <a:t> bola </a:t>
            </a:r>
            <a:r>
              <a:rPr lang="en-US" dirty="0" err="1" smtClean="0"/>
              <a:t>tug’lsa</a:t>
            </a:r>
            <a:r>
              <a:rPr lang="en-US" dirty="0" smtClean="0"/>
              <a:t> ham </a:t>
            </a:r>
            <a:r>
              <a:rPr lang="en-US" dirty="0" err="1" smtClean="0"/>
              <a:t>bolada</a:t>
            </a:r>
            <a:r>
              <a:rPr lang="en-US" dirty="0" smtClean="0"/>
              <a:t> </a:t>
            </a:r>
            <a:r>
              <a:rPr lang="en-US" dirty="0" err="1" smtClean="0"/>
              <a:t>eshitish</a:t>
            </a:r>
            <a:r>
              <a:rPr lang="en-US" dirty="0" smtClean="0"/>
              <a:t> </a:t>
            </a:r>
            <a:r>
              <a:rPr lang="en-US" dirty="0" err="1" smtClean="0"/>
              <a:t>va</a:t>
            </a:r>
            <a:r>
              <a:rPr lang="en-US" dirty="0" smtClean="0"/>
              <a:t> </a:t>
            </a:r>
            <a:r>
              <a:rPr lang="en-US" dirty="0" err="1" smtClean="0"/>
              <a:t>ko’rish</a:t>
            </a:r>
            <a:r>
              <a:rPr lang="en-US" dirty="0" smtClean="0"/>
              <a:t> </a:t>
            </a:r>
            <a:r>
              <a:rPr lang="en-US" dirty="0" err="1" smtClean="0"/>
              <a:t>kabi</a:t>
            </a:r>
            <a:r>
              <a:rPr lang="en-US" dirty="0" smtClean="0"/>
              <a:t> </a:t>
            </a:r>
            <a:r>
              <a:rPr lang="en-US" dirty="0" err="1" smtClean="0"/>
              <a:t>nuqsonlar</a:t>
            </a:r>
            <a:r>
              <a:rPr lang="en-US" dirty="0" smtClean="0"/>
              <a:t> </a:t>
            </a:r>
            <a:r>
              <a:rPr lang="en-US" dirty="0" err="1" smtClean="0"/>
              <a:t>bilan</a:t>
            </a:r>
            <a:r>
              <a:rPr lang="en-US" dirty="0" smtClean="0"/>
              <a:t> </a:t>
            </a:r>
            <a:r>
              <a:rPr lang="en-US" dirty="0" err="1" smtClean="0"/>
              <a:t>tug’iladi</a:t>
            </a:r>
            <a:r>
              <a:rPr lang="en-US" dirty="0" smtClean="0"/>
              <a:t>.</a:t>
            </a:r>
            <a:endParaRPr lang="ru-RU" dirty="0"/>
          </a:p>
        </p:txBody>
      </p:sp>
    </p:spTree>
    <p:extLst>
      <p:ext uri="{BB962C8B-B14F-4D97-AF65-F5344CB8AC3E}">
        <p14:creationId xmlns:p14="http://schemas.microsoft.com/office/powerpoint/2010/main" val="126732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938692"/>
          </a:xfrm>
        </p:spPr>
        <p:txBody>
          <a:bodyPr>
            <a:normAutofit fontScale="90000"/>
          </a:bodyPr>
          <a:lstStyle/>
          <a:p>
            <a:r>
              <a:rPr lang="en-US" dirty="0" smtClean="0">
                <a:solidFill>
                  <a:srgbClr val="FF0000"/>
                </a:solidFill>
              </a:rPr>
              <a:t>Herpes(tip I-II) </a:t>
            </a:r>
            <a:r>
              <a:rPr lang="en-US" dirty="0" smtClean="0"/>
              <a:t>– </a:t>
            </a:r>
            <a:r>
              <a:rPr lang="en-US" dirty="0" err="1" smtClean="0"/>
              <a:t>gerpes</a:t>
            </a:r>
            <a:r>
              <a:rPr lang="en-US" dirty="0" smtClean="0"/>
              <a:t> </a:t>
            </a:r>
            <a:r>
              <a:rPr lang="en-US" dirty="0" err="1" smtClean="0"/>
              <a:t>havo</a:t>
            </a:r>
            <a:r>
              <a:rPr lang="en-US" dirty="0" smtClean="0"/>
              <a:t> </a:t>
            </a:r>
            <a:r>
              <a:rPr lang="en-US" dirty="0" err="1" smtClean="0"/>
              <a:t>tomchi</a:t>
            </a:r>
            <a:r>
              <a:rPr lang="en-US" dirty="0" smtClean="0"/>
              <a:t> </a:t>
            </a:r>
            <a:r>
              <a:rPr lang="en-US" dirty="0" err="1" smtClean="0"/>
              <a:t>va</a:t>
            </a:r>
            <a:r>
              <a:rPr lang="en-US" dirty="0" smtClean="0"/>
              <a:t> </a:t>
            </a:r>
            <a:r>
              <a:rPr lang="en-US" dirty="0" err="1" smtClean="0"/>
              <a:t>jinsiy</a:t>
            </a:r>
            <a:r>
              <a:rPr lang="en-US" dirty="0" smtClean="0"/>
              <a:t> </a:t>
            </a:r>
            <a:r>
              <a:rPr lang="en-US" dirty="0" err="1" smtClean="0"/>
              <a:t>yo’llar</a:t>
            </a:r>
            <a:r>
              <a:rPr lang="en-US" dirty="0" smtClean="0"/>
              <a:t> </a:t>
            </a:r>
            <a:r>
              <a:rPr lang="en-US" dirty="0" err="1" smtClean="0"/>
              <a:t>orqali</a:t>
            </a:r>
            <a:r>
              <a:rPr lang="en-US" dirty="0" smtClean="0"/>
              <a:t> </a:t>
            </a:r>
            <a:r>
              <a:rPr lang="en-US" dirty="0" err="1" smtClean="0"/>
              <a:t>yuqadi.Aholining</a:t>
            </a:r>
            <a:r>
              <a:rPr lang="en-US" dirty="0" smtClean="0"/>
              <a:t> 90%da HSV  </a:t>
            </a:r>
            <a:r>
              <a:rPr lang="en-US" dirty="0" err="1" smtClean="0"/>
              <a:t>bor</a:t>
            </a:r>
            <a:r>
              <a:rPr lang="en-US" dirty="0" smtClean="0"/>
              <a:t> </a:t>
            </a:r>
            <a:r>
              <a:rPr lang="en-US" dirty="0" err="1" smtClean="0"/>
              <a:t>va</a:t>
            </a:r>
            <a:r>
              <a:rPr lang="en-US" dirty="0" smtClean="0"/>
              <a:t> 5%da </a:t>
            </a:r>
            <a:r>
              <a:rPr lang="en-US" dirty="0" err="1" smtClean="0"/>
              <a:t>klinik</a:t>
            </a:r>
            <a:r>
              <a:rPr lang="en-US" dirty="0" smtClean="0"/>
              <a:t> </a:t>
            </a:r>
            <a:r>
              <a:rPr lang="en-US" dirty="0" err="1" smtClean="0"/>
              <a:t>belgilar</a:t>
            </a:r>
            <a:r>
              <a:rPr lang="en-US" dirty="0" smtClean="0"/>
              <a:t> </a:t>
            </a:r>
            <a:r>
              <a:rPr lang="en-US" dirty="0" err="1" smtClean="0"/>
              <a:t>rivojlanadi</a:t>
            </a:r>
            <a:r>
              <a:rPr lang="en-US" dirty="0" smtClean="0"/>
              <a:t>. </a:t>
            </a:r>
            <a:r>
              <a:rPr lang="en-US" dirty="0" err="1" smtClean="0"/>
              <a:t>Uning</a:t>
            </a:r>
            <a:r>
              <a:rPr lang="en-US" dirty="0" smtClean="0"/>
              <a:t> </a:t>
            </a:r>
            <a:r>
              <a:rPr lang="en-US" dirty="0" err="1" smtClean="0"/>
              <a:t>o’tkir</a:t>
            </a:r>
            <a:r>
              <a:rPr lang="en-US" dirty="0" smtClean="0"/>
              <a:t> </a:t>
            </a:r>
            <a:r>
              <a:rPr lang="en-US" dirty="0" err="1" smtClean="0"/>
              <a:t>formasi</a:t>
            </a:r>
            <a:r>
              <a:rPr lang="en-US" dirty="0" smtClean="0"/>
              <a:t> </a:t>
            </a:r>
            <a:r>
              <a:rPr lang="en-US" dirty="0" err="1" smtClean="0"/>
              <a:t>onadan</a:t>
            </a:r>
            <a:r>
              <a:rPr lang="en-US" dirty="0" smtClean="0"/>
              <a:t> </a:t>
            </a:r>
            <a:r>
              <a:rPr lang="en-US" dirty="0" err="1" smtClean="0"/>
              <a:t>yo’ldosh</a:t>
            </a:r>
            <a:r>
              <a:rPr lang="en-US" dirty="0" smtClean="0"/>
              <a:t> </a:t>
            </a:r>
            <a:r>
              <a:rPr lang="en-US" dirty="0" err="1" smtClean="0"/>
              <a:t>orqali</a:t>
            </a:r>
            <a:r>
              <a:rPr lang="en-US" dirty="0" smtClean="0"/>
              <a:t> </a:t>
            </a:r>
            <a:r>
              <a:rPr lang="en-US" dirty="0" err="1" smtClean="0"/>
              <a:t>homilaga</a:t>
            </a:r>
            <a:r>
              <a:rPr lang="en-US" dirty="0" smtClean="0"/>
              <a:t> </a:t>
            </a:r>
            <a:r>
              <a:rPr lang="en-US" dirty="0" err="1" smtClean="0"/>
              <a:t>yuqadi.</a:t>
            </a:r>
            <a:r>
              <a:rPr lang="en-US" dirty="0" err="1" smtClean="0">
                <a:solidFill>
                  <a:srgbClr val="FF0000"/>
                </a:solidFill>
              </a:rPr>
              <a:t>Herpes</a:t>
            </a:r>
            <a:r>
              <a:rPr lang="en-US" dirty="0" smtClean="0">
                <a:solidFill>
                  <a:srgbClr val="FF0000"/>
                </a:solidFill>
              </a:rPr>
              <a:t> simplex </a:t>
            </a:r>
            <a:r>
              <a:rPr lang="en-US" dirty="0" err="1" smtClean="0"/>
              <a:t>eng</a:t>
            </a:r>
            <a:r>
              <a:rPr lang="en-US" dirty="0" smtClean="0"/>
              <a:t> </a:t>
            </a:r>
            <a:r>
              <a:rPr lang="en-US" dirty="0" err="1" smtClean="0"/>
              <a:t>ko’p</a:t>
            </a:r>
            <a:r>
              <a:rPr lang="en-US" dirty="0" smtClean="0"/>
              <a:t> </a:t>
            </a:r>
            <a:r>
              <a:rPr lang="en-US" dirty="0" err="1" smtClean="0"/>
              <a:t>uchraydi.Odatda</a:t>
            </a:r>
            <a:r>
              <a:rPr lang="en-US" dirty="0" smtClean="0"/>
              <a:t> </a:t>
            </a:r>
            <a:r>
              <a:rPr lang="en-US" dirty="0" err="1" smtClean="0"/>
              <a:t>kasallangan</a:t>
            </a:r>
            <a:r>
              <a:rPr lang="en-US" dirty="0" smtClean="0"/>
              <a:t> </a:t>
            </a:r>
            <a:r>
              <a:rPr lang="en-US" dirty="0" err="1" smtClean="0"/>
              <a:t>odamdan</a:t>
            </a:r>
            <a:r>
              <a:rPr lang="en-US" dirty="0" smtClean="0"/>
              <a:t> </a:t>
            </a:r>
            <a:r>
              <a:rPr lang="en-US" dirty="0" err="1" smtClean="0"/>
              <a:t>soglom</a:t>
            </a:r>
            <a:r>
              <a:rPr lang="en-US" dirty="0" smtClean="0"/>
              <a:t> </a:t>
            </a:r>
            <a:r>
              <a:rPr lang="en-US" dirty="0" err="1" smtClean="0"/>
              <a:t>odamga</a:t>
            </a:r>
            <a:r>
              <a:rPr lang="en-US" dirty="0" smtClean="0"/>
              <a:t> </a:t>
            </a:r>
            <a:r>
              <a:rPr lang="en-US" dirty="0" err="1" smtClean="0"/>
              <a:t>gerpesning</a:t>
            </a:r>
            <a:r>
              <a:rPr lang="en-US" dirty="0" smtClean="0"/>
              <a:t> </a:t>
            </a:r>
            <a:r>
              <a:rPr lang="en-US" dirty="0" err="1" smtClean="0"/>
              <a:t>pufakchalaridagi</a:t>
            </a:r>
            <a:r>
              <a:rPr lang="en-US" dirty="0" smtClean="0"/>
              <a:t> </a:t>
            </a:r>
            <a:r>
              <a:rPr lang="en-US" dirty="0" err="1" smtClean="0"/>
              <a:t>suyuqlik</a:t>
            </a:r>
            <a:r>
              <a:rPr lang="en-US" dirty="0" smtClean="0"/>
              <a:t> </a:t>
            </a:r>
            <a:r>
              <a:rPr lang="en-US" dirty="0" err="1" smtClean="0"/>
              <a:t>orqali</a:t>
            </a:r>
            <a:r>
              <a:rPr lang="en-US" dirty="0" smtClean="0"/>
              <a:t> </a:t>
            </a:r>
            <a:r>
              <a:rPr lang="en-US" dirty="0" err="1" smtClean="0"/>
              <a:t>yuqadi.Og’iz</a:t>
            </a:r>
            <a:r>
              <a:rPr lang="en-US" dirty="0" smtClean="0"/>
              <a:t> </a:t>
            </a:r>
            <a:r>
              <a:rPr lang="en-US" dirty="0" err="1" smtClean="0"/>
              <a:t>atrofiga</a:t>
            </a:r>
            <a:r>
              <a:rPr lang="en-US" dirty="0" smtClean="0"/>
              <a:t> </a:t>
            </a:r>
            <a:r>
              <a:rPr lang="en-US" dirty="0" err="1" smtClean="0"/>
              <a:t>toshmalar</a:t>
            </a:r>
            <a:r>
              <a:rPr lang="en-US" dirty="0" smtClean="0"/>
              <a:t> </a:t>
            </a:r>
            <a:r>
              <a:rPr lang="en-US" dirty="0" err="1" smtClean="0"/>
              <a:t>toshishi</a:t>
            </a:r>
            <a:r>
              <a:rPr lang="en-US" dirty="0" smtClean="0"/>
              <a:t> </a:t>
            </a:r>
            <a:r>
              <a:rPr lang="en-US" dirty="0" err="1" smtClean="0"/>
              <a:t>bilan</a:t>
            </a:r>
            <a:r>
              <a:rPr lang="en-US" dirty="0" smtClean="0"/>
              <a:t> </a:t>
            </a:r>
            <a:r>
              <a:rPr lang="en-US" dirty="0" err="1" smtClean="0"/>
              <a:t>namoyon</a:t>
            </a:r>
            <a:r>
              <a:rPr lang="en-US" dirty="0" smtClean="0"/>
              <a:t> </a:t>
            </a:r>
            <a:r>
              <a:rPr lang="en-US" dirty="0" err="1" smtClean="0"/>
              <a:t>bo’ladi.</a:t>
            </a:r>
            <a:r>
              <a:rPr lang="en-US" dirty="0" err="1" smtClean="0">
                <a:solidFill>
                  <a:srgbClr val="FF0000"/>
                </a:solidFill>
              </a:rPr>
              <a:t>Herpes</a:t>
            </a:r>
            <a:r>
              <a:rPr lang="en-US" dirty="0" smtClean="0">
                <a:solidFill>
                  <a:srgbClr val="FF0000"/>
                </a:solidFill>
              </a:rPr>
              <a:t> </a:t>
            </a:r>
            <a:r>
              <a:rPr lang="en-US" dirty="0" err="1" smtClean="0">
                <a:solidFill>
                  <a:srgbClr val="FF0000"/>
                </a:solidFill>
              </a:rPr>
              <a:t>genitalis</a:t>
            </a:r>
            <a:r>
              <a:rPr lang="en-US" dirty="0" smtClean="0">
                <a:solidFill>
                  <a:srgbClr val="FF0000"/>
                </a:solidFill>
              </a:rPr>
              <a:t> </a:t>
            </a:r>
            <a:r>
              <a:rPr lang="en-US" dirty="0" err="1" smtClean="0"/>
              <a:t>jinsiy</a:t>
            </a:r>
            <a:r>
              <a:rPr lang="en-US" dirty="0" smtClean="0"/>
              <a:t> </a:t>
            </a:r>
            <a:r>
              <a:rPr lang="en-US" dirty="0" err="1" smtClean="0"/>
              <a:t>a’zolarda</a:t>
            </a:r>
            <a:r>
              <a:rPr lang="en-US" dirty="0" smtClean="0"/>
              <a:t> </a:t>
            </a:r>
            <a:r>
              <a:rPr lang="en-US" dirty="0" err="1" smtClean="0"/>
              <a:t>toshmalar</a:t>
            </a:r>
            <a:r>
              <a:rPr lang="en-US" dirty="0" smtClean="0"/>
              <a:t> </a:t>
            </a:r>
            <a:r>
              <a:rPr lang="en-US" dirty="0" err="1" smtClean="0"/>
              <a:t>bilan</a:t>
            </a:r>
            <a:r>
              <a:rPr lang="en-US" dirty="0" smtClean="0"/>
              <a:t> </a:t>
            </a:r>
            <a:r>
              <a:rPr lang="en-US" dirty="0" err="1" smtClean="0"/>
              <a:t>namoyon</a:t>
            </a:r>
            <a:r>
              <a:rPr lang="en-US" dirty="0" smtClean="0"/>
              <a:t> </a:t>
            </a:r>
            <a:r>
              <a:rPr lang="en-US" dirty="0" err="1" smtClean="0"/>
              <a:t>bo’ladi</a:t>
            </a:r>
            <a:r>
              <a:rPr lang="en-US" dirty="0" smtClean="0"/>
              <a:t>.</a:t>
            </a:r>
            <a:endParaRPr lang="ru-RU" dirty="0">
              <a:solidFill>
                <a:srgbClr val="FF0000"/>
              </a:solidFill>
            </a:endParaRPr>
          </a:p>
        </p:txBody>
      </p:sp>
    </p:spTree>
    <p:extLst>
      <p:ext uri="{BB962C8B-B14F-4D97-AF65-F5344CB8AC3E}">
        <p14:creationId xmlns:p14="http://schemas.microsoft.com/office/powerpoint/2010/main" val="2709053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4"/>
            <a:ext cx="10515600" cy="4608657"/>
          </a:xfrm>
        </p:spPr>
        <p:txBody>
          <a:bodyPr>
            <a:normAutofit fontScale="90000"/>
          </a:bodyPr>
          <a:lstStyle/>
          <a:p>
            <a:r>
              <a:rPr lang="en-US" dirty="0" smtClean="0">
                <a:solidFill>
                  <a:srgbClr val="FF0000"/>
                </a:solidFill>
              </a:rPr>
              <a:t>TORCH </a:t>
            </a:r>
            <a:r>
              <a:rPr lang="en-US" dirty="0" err="1" smtClean="0">
                <a:solidFill>
                  <a:srgbClr val="FF0000"/>
                </a:solidFill>
              </a:rPr>
              <a:t>ni</a:t>
            </a:r>
            <a:r>
              <a:rPr lang="en-US" dirty="0" smtClean="0">
                <a:solidFill>
                  <a:srgbClr val="FF0000"/>
                </a:solidFill>
              </a:rPr>
              <a:t> </a:t>
            </a:r>
            <a:r>
              <a:rPr lang="en-US" dirty="0" err="1" smtClean="0">
                <a:solidFill>
                  <a:srgbClr val="FF0000"/>
                </a:solidFill>
              </a:rPr>
              <a:t>qanday</a:t>
            </a:r>
            <a:r>
              <a:rPr lang="en-US" dirty="0" smtClean="0">
                <a:solidFill>
                  <a:srgbClr val="FF0000"/>
                </a:solidFill>
              </a:rPr>
              <a:t> </a:t>
            </a:r>
            <a:r>
              <a:rPr lang="en-US" dirty="0" err="1" smtClean="0">
                <a:solidFill>
                  <a:srgbClr val="FF0000"/>
                </a:solidFill>
              </a:rPr>
              <a:t>tekshiramiz</a:t>
            </a:r>
            <a:r>
              <a:rPr lang="ru-RU" dirty="0" smtClean="0">
                <a:solidFill>
                  <a:srgbClr val="FF0000"/>
                </a:solidFill>
              </a:rPr>
              <a:t>?</a:t>
            </a:r>
            <a:r>
              <a:rPr lang="en-US" dirty="0" smtClean="0">
                <a:solidFill>
                  <a:srgbClr val="FF0000"/>
                </a:solidFill>
              </a:rPr>
              <a:t/>
            </a:r>
            <a:br>
              <a:rPr lang="en-US" dirty="0" smtClean="0">
                <a:solidFill>
                  <a:srgbClr val="FF0000"/>
                </a:solidFill>
              </a:rPr>
            </a:br>
            <a:r>
              <a:rPr lang="ru-RU" dirty="0" smtClean="0">
                <a:solidFill>
                  <a:srgbClr val="FF0000"/>
                </a:solidFill>
              </a:rPr>
              <a:t/>
            </a:r>
            <a:br>
              <a:rPr lang="ru-RU" dirty="0" smtClean="0">
                <a:solidFill>
                  <a:srgbClr val="FF0000"/>
                </a:solidFill>
              </a:rPr>
            </a:br>
            <a:r>
              <a:rPr lang="en-US" dirty="0" err="1" smtClean="0"/>
              <a:t>Qonda</a:t>
            </a:r>
            <a:r>
              <a:rPr lang="en-US" dirty="0" smtClean="0"/>
              <a:t> – IgG, IgM.</a:t>
            </a:r>
            <a:br>
              <a:rPr lang="en-US" dirty="0" smtClean="0"/>
            </a:br>
            <a:r>
              <a:rPr lang="en-US" dirty="0" err="1" smtClean="0"/>
              <a:t>Qinda</a:t>
            </a:r>
            <a:r>
              <a:rPr lang="en-US" dirty="0" smtClean="0"/>
              <a:t>  -  PSR(</a:t>
            </a:r>
            <a:r>
              <a:rPr lang="en-US" dirty="0" err="1" smtClean="0"/>
              <a:t>mazok</a:t>
            </a:r>
            <a:r>
              <a:rPr lang="en-US" dirty="0" smtClean="0"/>
              <a:t>)</a:t>
            </a:r>
            <a:br>
              <a:rPr lang="en-US" dirty="0" smtClean="0"/>
            </a:br>
            <a:r>
              <a:rPr lang="en-US" dirty="0" smtClean="0"/>
              <a:t/>
            </a:r>
            <a:br>
              <a:rPr lang="en-US" dirty="0" smtClean="0"/>
            </a:br>
            <a:r>
              <a:rPr lang="en-US" dirty="0" err="1" smtClean="0"/>
              <a:t>Viruslarning</a:t>
            </a:r>
            <a:r>
              <a:rPr lang="en-US" dirty="0" smtClean="0"/>
              <a:t> </a:t>
            </a:r>
            <a:r>
              <a:rPr lang="en-US" dirty="0" err="1" smtClean="0"/>
              <a:t>birlamchi</a:t>
            </a:r>
            <a:r>
              <a:rPr lang="en-US" dirty="0" smtClean="0"/>
              <a:t> </a:t>
            </a:r>
            <a:r>
              <a:rPr lang="en-US" dirty="0" smtClean="0">
                <a:solidFill>
                  <a:srgbClr val="FF0000"/>
                </a:solidFill>
              </a:rPr>
              <a:t>(</a:t>
            </a:r>
            <a:r>
              <a:rPr lang="en-US" dirty="0" err="1" smtClean="0">
                <a:solidFill>
                  <a:srgbClr val="FF0000"/>
                </a:solidFill>
              </a:rPr>
              <a:t>o’tkir</a:t>
            </a:r>
            <a:r>
              <a:rPr lang="en-US" dirty="0" smtClean="0">
                <a:solidFill>
                  <a:srgbClr val="FF0000"/>
                </a:solidFill>
              </a:rPr>
              <a:t>) </a:t>
            </a:r>
            <a:r>
              <a:rPr lang="en-US" dirty="0" err="1" smtClean="0"/>
              <a:t>va</a:t>
            </a:r>
            <a:r>
              <a:rPr lang="en-US" dirty="0" smtClean="0">
                <a:solidFill>
                  <a:srgbClr val="FF0000"/>
                </a:solidFill>
              </a:rPr>
              <a:t> </a:t>
            </a:r>
            <a:r>
              <a:rPr lang="en-US" dirty="0" err="1" smtClean="0"/>
              <a:t>ikkilamchi</a:t>
            </a:r>
            <a:r>
              <a:rPr lang="en-US" dirty="0" smtClean="0">
                <a:solidFill>
                  <a:srgbClr val="FF0000"/>
                </a:solidFill>
              </a:rPr>
              <a:t> (latent)</a:t>
            </a:r>
            <a:r>
              <a:rPr lang="en-US" dirty="0" err="1" smtClean="0"/>
              <a:t>turiga</a:t>
            </a:r>
            <a:r>
              <a:rPr lang="en-US" dirty="0" smtClean="0"/>
              <a:t> </a:t>
            </a:r>
            <a:r>
              <a:rPr lang="en-US" dirty="0" err="1" smtClean="0"/>
              <a:t>qarab</a:t>
            </a:r>
            <a:r>
              <a:rPr lang="en-US" dirty="0" smtClean="0"/>
              <a:t> </a:t>
            </a:r>
            <a:r>
              <a:rPr lang="en-US" dirty="0" err="1" smtClean="0"/>
              <a:t>davo</a:t>
            </a:r>
            <a:r>
              <a:rPr lang="en-US" dirty="0" smtClean="0"/>
              <a:t> </a:t>
            </a:r>
            <a:r>
              <a:rPr lang="en-US" dirty="0" err="1" smtClean="0"/>
              <a:t>qilinadi</a:t>
            </a:r>
            <a:r>
              <a:rPr lang="en-US" dirty="0" smtClean="0"/>
              <a:t>.</a:t>
            </a:r>
            <a:r>
              <a:rPr lang="ru-RU" dirty="0" smtClean="0"/>
              <a:t/>
            </a:r>
            <a:br>
              <a:rPr lang="ru-RU" dirty="0" smtClean="0"/>
            </a:br>
            <a:endParaRPr lang="ru-RU" dirty="0"/>
          </a:p>
        </p:txBody>
      </p:sp>
    </p:spTree>
    <p:extLst>
      <p:ext uri="{BB962C8B-B14F-4D97-AF65-F5344CB8AC3E}">
        <p14:creationId xmlns:p14="http://schemas.microsoft.com/office/powerpoint/2010/main" val="3454852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477</TotalTime>
  <Words>262</Words>
  <Application>Microsoft Office PowerPoint</Application>
  <PresentationFormat>Широкоэкранный</PresentationFormat>
  <Paragraphs>16</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Calibri Light</vt:lpstr>
      <vt:lpstr>Тема Office</vt:lpstr>
      <vt:lpstr>ONLINE MEDICAL GINEKOLOGY</vt:lpstr>
      <vt:lpstr>Viruslar – hujayra tuzilishiga ega bo’lmagan infeksion antigenlar bo’lib, ular xo’jayin tanasidan tashqarida hayot kechira olmaydi.Ya’ni ular hujayra ichi parazitlaridir.   Viruslarning  qismlari *kapsid *nuklein kislota     </vt:lpstr>
      <vt:lpstr>TORCH-infektsiyalar — har qanday yosh va jinsdagi odamlarga ta’sir qilishi mumkin bo’lgan, infeksiyalar va bakteriyalar majmuasi hisoblanadi.</vt:lpstr>
      <vt:lpstr>Tocsaplozmos-bu zoonos kasallik bo’lib hayvonlardan odamlarga yuqadi.Barcha dunyo odamlarning 75%da uchraydi.U ayolga homildorlik vaqtida yuqadigan bo’lsa homilaning erta muddatlarda tushishiga sabab bo’ladi.</vt:lpstr>
      <vt:lpstr>Other- eng asosiy homiladorlarga xavf solishi mumkin bo’lgan turlari;  -xlamidiya  -ureoplazma -mikoplazma  !Asosan qon orqali (jinsiy aloqada) yuqadi.</vt:lpstr>
      <vt:lpstr>Rubella(qizilcha)-viruslarning homila uchun eng havfli turi hisoblanadi.Uning havflilik darajasi barcha viruslar orasida 25%ni tashkil qiladi.Qizilcha havo tomchi orqali yuqadi va homilador ayolarning 70%da qizilchaga nisbatan bir umurlik immunitet bo’ladi.Qizilcha virusini birinchi marta yuqtirgan homilador ayolning homilasida nerv to’qimasiga va yuragiga ta’sir ko’rsatadi.Shuning uchun I trimestrda  qizilcha virusi qonda aniqlanishi abortga ko’rsatma bo’ladi.</vt:lpstr>
      <vt:lpstr>Cytomegolovirus- bu virus qon va so’lak tarkibida ko’p miqdorda bo’lib yuqishi ham qon orqali ham so’lak orqali bo’ladi.Bu virus homilaning erta tushushi, homila nuqsonlari yoki rivojlanishdan to’xtashi sodir bo’ladi.Agar shu virus bilan kasallangan tirik bola tug’lsa ham bolada eshitish va ko’rish kabi nuqsonlar bilan tug’iladi.</vt:lpstr>
      <vt:lpstr>Herpes(tip I-II) – gerpes havo tomchi va jinsiy yo’llar orqali yuqadi.Aholining 90%da HSV  bor va 5%da klinik belgilar rivojlanadi. Uning o’tkir formasi onadan yo’ldosh orqali homilaga yuqadi.Herpes simplex eng ko’p uchraydi.Odatda kasallangan odamdan soglom odamga gerpesning pufakchalaridagi suyuqlik orqali yuqadi.Og’iz atrofiga toshmalar toshishi bilan namoyon bo’ladi.Herpes genitalis jinsiy a’zolarda toshmalar bilan namoyon bo’ladi.</vt:lpstr>
      <vt:lpstr>TORCH ni qanday tekshiramiz?  Qonda – IgG, IgM. Qinda  -  PSR(mazok)  Viruslarning birlamchi (o’tkir) va ikkilamchi (latent)turiga qarab davo qilinadi. </vt:lpstr>
      <vt:lpstr>Homilani nobud qilivuchi sabablar.  -infeksiyalar -gormonlar(progesteron,testesteron,TTG) -qonning ivuvchanlikni tek(PTI,MNO,fibrinogen) -qon guruhni ( RH- ) -spermotozoidlarning nuqsonlarida  </vt:lpstr>
      <vt:lpstr>Davolash   *immunitetni oshirish *viruslarga qarshi davo *antibacterial davo *simtomatik davo  Tocsaplozmos,CVM va Rubella simtomatik davo va immunitetni oshirish.</vt:lpstr>
      <vt:lpstr>          Viruslarga qarshi dorilar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MEDICAL GINEKOLOGY</dc:title>
  <dc:creator>lenovo</dc:creator>
  <cp:lastModifiedBy>lenovo</cp:lastModifiedBy>
  <cp:revision>35</cp:revision>
  <dcterms:created xsi:type="dcterms:W3CDTF">2025-04-25T11:19:59Z</dcterms:created>
  <dcterms:modified xsi:type="dcterms:W3CDTF">2025-04-27T12:09:22Z</dcterms:modified>
</cp:coreProperties>
</file>