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4" r:id="rId14"/>
    <p:sldId id="275" r:id="rId15"/>
  </p:sldIdLst>
  <p:sldSz cx="9144000" cy="5143500" type="screen16x9"/>
  <p:notesSz cx="6858000" cy="9144000"/>
  <p:embeddedFontLst>
    <p:embeddedFont>
      <p:font typeface="Geologica" pitchFamily="2" charset="0"/>
      <p:regular r:id="rId17"/>
      <p:bold r:id="rId18"/>
    </p:embeddedFont>
    <p:embeddedFont>
      <p:font typeface="Geologica Light" pitchFamily="2" charset="0"/>
      <p:regular r:id="rId19"/>
      <p:bold r:id="rId20"/>
    </p:embeddedFont>
    <p:embeddedFont>
      <p:font typeface="Geologica Medium" pitchFamily="2" charset="0"/>
      <p:regular r:id="rId21"/>
      <p:bold r:id="rId22"/>
    </p:embeddedFont>
    <p:embeddedFont>
      <p:font typeface="Geologica SemiBold" pitchFamily="2" charset="0"/>
      <p:regular r:id="rId23"/>
      <p:bold r:id="rId24"/>
    </p:embeddedFont>
    <p:embeddedFont>
      <p:font typeface="Montserrat Medium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F59E02-A16F-4C2F-A6A5-01BD1E34EB59}">
  <a:tblStyle styleId="{4AF59E02-A16F-4C2F-A6A5-01BD1E34EB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114e07b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114e07b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114e07b26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114e07b26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169299bfd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169299bfd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114e07b2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114e07b26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114e07b26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4114e07b26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114e07b2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114e07b2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114e07b2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114e07b2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114e07b2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114e07b2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114e07b2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114e07b2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114e07b26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114e07b26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114e07b2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114e07b26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114e07b2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114e07b2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114e07b2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114e07b2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114e07b2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114e07b26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hochunaiti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AF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4318" y="3944750"/>
            <a:ext cx="67032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Проект украинского Координационного штаба</a:t>
            </a:r>
            <a:br>
              <a:rPr lang="en" sz="1800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</a:br>
            <a:r>
              <a:rPr lang="en" sz="1800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по вопросам обращения с военнопленными</a:t>
            </a:r>
            <a:endParaRPr sz="1800">
              <a:solidFill>
                <a:schemeClr val="dk1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  <p:pic>
        <p:nvPicPr>
          <p:cNvPr id="55" name="Google Shape;55;p13" title="hn_prez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00" y="886200"/>
            <a:ext cx="4211200" cy="177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14192"/>
          <a:stretch/>
        </p:blipFill>
        <p:spPr>
          <a:xfrm>
            <a:off x="3693775" y="1072300"/>
            <a:ext cx="5199552" cy="33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235675" y="1742383"/>
            <a:ext cx="3266400" cy="19419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367075" y="1924208"/>
            <a:ext cx="31350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 России </a:t>
            </a:r>
            <a:r>
              <a:rPr lang="en" sz="16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жены и сестры </a:t>
            </a: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чаще других разыскивают своих без вести пропавших на войне близких через проект </a:t>
            </a:r>
            <a:r>
              <a:rPr lang="en" sz="16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“Хочу найти”</a:t>
            </a:r>
            <a:endParaRPr sz="1600" b="1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pic>
        <p:nvPicPr>
          <p:cNvPr id="175" name="Google Shape;175;p23" title="hn_prez_hea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221675" y="529550"/>
            <a:ext cx="366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Обращения в проект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217497" y="4700656"/>
            <a:ext cx="8576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*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основе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данных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60 600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полученных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заявок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пропавших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без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вести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военных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армии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РФ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проект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“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Хочу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найти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”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</a:t>
            </a:r>
            <a:endParaRPr sz="1000" dirty="0">
              <a:solidFill>
                <a:schemeClr val="dk2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723275" y="1012025"/>
            <a:ext cx="3166500" cy="17550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217497" y="4740414"/>
            <a:ext cx="8576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*На основе данных </a:t>
            </a:r>
            <a:r>
              <a:rPr lang="en" sz="1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60 600</a:t>
            </a:r>
            <a:r>
              <a:rPr lang="en"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полученных заявок о пропавших без вести военных армии РФ в проект </a:t>
            </a:r>
            <a:r>
              <a:rPr lang="en" sz="10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“Хочу найти”</a:t>
            </a:r>
            <a:r>
              <a:rPr lang="en" sz="10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</a:t>
            </a:r>
            <a:endParaRPr sz="1000">
              <a:solidFill>
                <a:schemeClr val="dk2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866650" y="1203025"/>
            <a:ext cx="29577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Удмуртия:</a:t>
            </a: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жены пропавших без вести военных обращаются чаще (34%), чем в среднем по РФ.</a:t>
            </a:r>
            <a:endParaRPr sz="16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pic>
        <p:nvPicPr>
          <p:cNvPr id="195" name="Google Shape;195;p25" title="hn_prez_he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221675" y="529550"/>
            <a:ext cx="366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Обращения в проект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723275" y="2905975"/>
            <a:ext cx="3166500" cy="16416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866650" y="2983800"/>
            <a:ext cx="29577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Чечня, Дагестан и Ингушетия:</a:t>
            </a: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обращения от братьев поступают в три раза чаще (23%), чем в среднем по РФ.</a:t>
            </a:r>
            <a:endParaRPr sz="16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5141075" y="952825"/>
            <a:ext cx="3166500" cy="17550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5245475" y="1085625"/>
            <a:ext cx="29577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Кабардино-Балкария:</a:t>
            </a: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заявки от сестер пропавших без вести поступают чаще (34%), чем из остальных регионов</a:t>
            </a:r>
            <a:endParaRPr sz="16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5141075" y="2860675"/>
            <a:ext cx="3166500" cy="17322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5284450" y="2973975"/>
            <a:ext cx="29577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Дагестан и Ингушетия:</a:t>
            </a: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заявки от жен пропавших военных поступают реже (14%), чем из остальных регионов.  </a:t>
            </a:r>
            <a:endParaRPr sz="16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subTitle" idx="1"/>
          </p:nvPr>
        </p:nvSpPr>
        <p:spPr>
          <a:xfrm>
            <a:off x="5117950" y="2728275"/>
            <a:ext cx="3536700" cy="20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 феврале 2025 года количество заявок на поиск пропавших</a:t>
            </a:r>
            <a:br>
              <a:rPr lang="en" sz="14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14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без вести военных ВС РФ</a:t>
            </a:r>
            <a:br>
              <a:rPr lang="en" sz="14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14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из </a:t>
            </a:r>
            <a:r>
              <a:rPr lang="en" sz="1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Республики Башкортостан</a:t>
            </a:r>
            <a:r>
              <a:rPr lang="en" sz="14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выросло на 26% по сравнению</a:t>
            </a:r>
            <a:br>
              <a:rPr lang="en" sz="14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14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с январем. </a:t>
            </a:r>
            <a:endParaRPr sz="14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pic>
        <p:nvPicPr>
          <p:cNvPr id="208" name="Google Shape;208;p26" title="hn_prez_he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/>
        </p:nvSpPr>
        <p:spPr>
          <a:xfrm>
            <a:off x="221675" y="529550"/>
            <a:ext cx="465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 Башкортостан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210" name="Google Shape;210;p26"/>
          <p:cNvSpPr/>
          <p:nvPr/>
        </p:nvSpPr>
        <p:spPr>
          <a:xfrm>
            <a:off x="4986550" y="1206775"/>
            <a:ext cx="3668100" cy="15873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5117950" y="1388600"/>
            <a:ext cx="3135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Количество запросов</a:t>
            </a:r>
            <a:b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</a:br>
            <a: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в</a:t>
            </a:r>
            <a: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 “Хочу найти” </a:t>
            </a:r>
            <a: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из </a:t>
            </a:r>
            <a: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региональных республик растет</a:t>
            </a:r>
            <a:endParaRPr sz="1600">
              <a:solidFill>
                <a:schemeClr val="dk1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50" y="1171392"/>
            <a:ext cx="4653900" cy="3420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/>
          <p:nvPr/>
        </p:nvSpPr>
        <p:spPr>
          <a:xfrm>
            <a:off x="235675" y="1081825"/>
            <a:ext cx="4551300" cy="17691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1" title="WhatsApp Image 2025-03-18 at 14.44.23_70300091.jpg"/>
          <p:cNvPicPr preferRelativeResize="0"/>
          <p:nvPr/>
        </p:nvPicPr>
        <p:blipFill rotWithShape="1">
          <a:blip r:embed="rId3">
            <a:alphaModFix/>
          </a:blip>
          <a:srcRect r="15023" b="25224"/>
          <a:stretch/>
        </p:blipFill>
        <p:spPr>
          <a:xfrm>
            <a:off x="4572000" y="2571751"/>
            <a:ext cx="1599325" cy="2571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1"/>
          <p:cNvSpPr txBox="1">
            <a:spLocks noGrp="1"/>
          </p:cNvSpPr>
          <p:nvPr>
            <p:ph type="subTitle" idx="1"/>
          </p:nvPr>
        </p:nvSpPr>
        <p:spPr>
          <a:xfrm>
            <a:off x="378148" y="2925950"/>
            <a:ext cx="3212700" cy="20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Чечня</a:t>
            </a:r>
            <a:r>
              <a:rPr lang="en" sz="12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t.me/hochunaiti_Chechnya</a:t>
            </a:r>
            <a:endParaRPr sz="12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Дагестан</a:t>
            </a:r>
            <a:r>
              <a:rPr lang="en" sz="12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t.me/hochunaiti_Dagestan</a:t>
            </a:r>
            <a:endParaRPr sz="12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Ингушетия</a:t>
            </a:r>
            <a:r>
              <a:rPr lang="en" sz="12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t.me/hochunaiti_Ingushetia</a:t>
            </a:r>
            <a:endParaRPr sz="12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Бурятия</a:t>
            </a:r>
            <a:r>
              <a:rPr lang="en" sz="12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t.me/hochunaiti_Buryatia</a:t>
            </a:r>
            <a:endParaRPr sz="12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Коми </a:t>
            </a:r>
            <a:r>
              <a:rPr lang="en" sz="12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t.me/hochunaiti_komi</a:t>
            </a:r>
            <a:endParaRPr sz="12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Саха</a:t>
            </a:r>
            <a:r>
              <a:rPr lang="en" sz="12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t.me/hochunaiti_Sakha</a:t>
            </a:r>
            <a:endParaRPr sz="12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Башкортостан</a:t>
            </a:r>
            <a:r>
              <a:rPr lang="en" sz="12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t.me/hochunaiti_bash</a:t>
            </a:r>
            <a:endParaRPr sz="12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Татарстан</a:t>
            </a:r>
            <a:r>
              <a:rPr lang="en" sz="12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t.me/hochunaiti_Tatarstan</a:t>
            </a:r>
            <a:endParaRPr sz="12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Калмыкия</a:t>
            </a:r>
            <a:r>
              <a:rPr lang="en" sz="12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t.me/hochunaiti_Kalmykia</a:t>
            </a:r>
            <a:endParaRPr sz="1200">
              <a:latin typeface="Geologica"/>
              <a:ea typeface="Geologica"/>
              <a:cs typeface="Geologica"/>
              <a:sym typeface="Geologica"/>
            </a:endParaRPr>
          </a:p>
        </p:txBody>
      </p:sp>
      <p:pic>
        <p:nvPicPr>
          <p:cNvPr id="267" name="Google Shape;267;p31" title="hn_prez_hea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/>
        </p:nvSpPr>
        <p:spPr>
          <a:xfrm>
            <a:off x="221675" y="529550"/>
            <a:ext cx="465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Региональные сообщества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367075" y="1263650"/>
            <a:ext cx="4364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В рамках проекта </a:t>
            </a:r>
            <a: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“Хочу найти”</a:t>
            </a:r>
            <a: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 созданы </a:t>
            </a:r>
            <a: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9 сообществ</a:t>
            </a:r>
            <a: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, которые направлены на помощь представителям национальных республик, чьи близкие отправились на войну и пропали без вести</a:t>
            </a:r>
            <a:endParaRPr sz="1600">
              <a:solidFill>
                <a:schemeClr val="dk1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Geologica Light"/>
              <a:ea typeface="Geologica Light"/>
              <a:cs typeface="Geologica Light"/>
              <a:sym typeface="Geologica Light"/>
            </a:endParaRPr>
          </a:p>
        </p:txBody>
      </p:sp>
      <p:pic>
        <p:nvPicPr>
          <p:cNvPr id="270" name="Google Shape;270;p31" title="WhatsApp Image 2025-03-18 at 14.41.09_ab89ca57.jpg"/>
          <p:cNvPicPr preferRelativeResize="0"/>
          <p:nvPr/>
        </p:nvPicPr>
        <p:blipFill rotWithShape="1">
          <a:blip r:embed="rId5">
            <a:alphaModFix/>
          </a:blip>
          <a:srcRect r="10849" b="8218"/>
          <a:stretch/>
        </p:blipFill>
        <p:spPr>
          <a:xfrm>
            <a:off x="6335100" y="665475"/>
            <a:ext cx="2585374" cy="4478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AF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2" title="hn_prez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00" y="565008"/>
            <a:ext cx="2937523" cy="12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2"/>
          <p:cNvSpPr txBox="1"/>
          <p:nvPr/>
        </p:nvSpPr>
        <p:spPr>
          <a:xfrm>
            <a:off x="5227550" y="835732"/>
            <a:ext cx="197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latin typeface="Geologica SemiBold"/>
                <a:ea typeface="Geologica SemiBold"/>
                <a:cs typeface="Geologica SemiBold"/>
                <a:sym typeface="Geologica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hochunaiti.com</a:t>
            </a:r>
            <a:endParaRPr sz="1800">
              <a:solidFill>
                <a:schemeClr val="dk1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4428050" y="4098579"/>
            <a:ext cx="27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t.me/hochunaiti_bot</a:t>
            </a:r>
            <a:endParaRPr sz="1800">
              <a:solidFill>
                <a:schemeClr val="dk1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4428050" y="2461133"/>
            <a:ext cx="277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t.me/hochunaiti_com</a:t>
            </a:r>
            <a:endParaRPr sz="1800">
              <a:solidFill>
                <a:schemeClr val="dk1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</p:txBody>
      </p:sp>
      <p:pic>
        <p:nvPicPr>
          <p:cNvPr id="279" name="Google Shape;27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7425" y="565007"/>
            <a:ext cx="100315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7426" y="3808237"/>
            <a:ext cx="1003150" cy="102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7423" y="2190412"/>
            <a:ext cx="1003150" cy="99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title="hn_prez_he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221668" y="529548"/>
            <a:ext cx="73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Почему возник проект “Хочу найти”?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1883"/>
          <a:stretch/>
        </p:blipFill>
        <p:spPr>
          <a:xfrm>
            <a:off x="5119200" y="1153050"/>
            <a:ext cx="4024800" cy="39915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572829" y="1171128"/>
            <a:ext cx="3794400" cy="861900"/>
          </a:xfrm>
          <a:prstGeom prst="roundRect">
            <a:avLst>
              <a:gd name="adj" fmla="val 14497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76950" tIns="78175" rIns="78175" bIns="7817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В Украине соблюдаются нормы международного гуманитарного права в отношении военнопленных</a:t>
            </a:r>
            <a:endParaRPr>
              <a:solidFill>
                <a:schemeClr val="dk1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72825" y="2151750"/>
            <a:ext cx="3794400" cy="618000"/>
          </a:xfrm>
          <a:prstGeom prst="roundRect">
            <a:avLst>
              <a:gd name="adj" fmla="val 14497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76950" tIns="78175" rIns="78175" bIns="7817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Украина заинтересована в проведении обменов военнопленными</a:t>
            </a:r>
            <a:endParaRPr>
              <a:solidFill>
                <a:schemeClr val="dk1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912" y="1463510"/>
            <a:ext cx="12382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912" y="2374973"/>
            <a:ext cx="12382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572675" y="3149875"/>
            <a:ext cx="3794400" cy="861900"/>
          </a:xfrm>
          <a:prstGeom prst="roundRect">
            <a:avLst>
              <a:gd name="adj" fmla="val 14497"/>
            </a:avLst>
          </a:prstGeom>
          <a:solidFill>
            <a:srgbClr val="FCE6EB"/>
          </a:solidFill>
          <a:ln>
            <a:noFill/>
          </a:ln>
        </p:spPr>
        <p:txBody>
          <a:bodyPr spcFirstLastPara="1" wrap="square" lIns="76950" tIns="78175" rIns="78175" bIns="7817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Россияне не могут добиться от своей власти включения военнопленных</a:t>
            </a:r>
            <a:br>
              <a:rPr lang="en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</a:br>
            <a:r>
              <a:rPr lang="en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в списки на обмен</a:t>
            </a:r>
            <a:endParaRPr sz="1539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912" y="3490348"/>
            <a:ext cx="12382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572825" y="4131675"/>
            <a:ext cx="3794400" cy="861900"/>
          </a:xfrm>
          <a:prstGeom prst="roundRect">
            <a:avLst>
              <a:gd name="adj" fmla="val 14497"/>
            </a:avLst>
          </a:prstGeom>
          <a:solidFill>
            <a:srgbClr val="FCE6EB"/>
          </a:solidFill>
          <a:ln>
            <a:noFill/>
          </a:ln>
        </p:spPr>
        <p:txBody>
          <a:bodyPr spcFirstLastPara="1" wrap="square" lIns="76950" tIns="78175" rIns="78175" bIns="7817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Власти РФ не заинтересованы забирать военнослужащих ВС РФ из плена в рамках обменов </a:t>
            </a:r>
            <a:endParaRPr>
              <a:solidFill>
                <a:schemeClr val="dk1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899" y="4453323"/>
            <a:ext cx="123825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4155550" y="125"/>
            <a:ext cx="4988400" cy="5143500"/>
          </a:xfrm>
          <a:prstGeom prst="rect">
            <a:avLst/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ctrTitle"/>
          </p:nvPr>
        </p:nvSpPr>
        <p:spPr>
          <a:xfrm>
            <a:off x="311700" y="1281806"/>
            <a:ext cx="3423000" cy="32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857"/>
              <a:buFont typeface="Arial"/>
              <a:buNone/>
            </a:pPr>
            <a:r>
              <a:rPr lang="en" sz="1750">
                <a:solidFill>
                  <a:srgbClr val="041030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Проект “Хочу найти” предоставляет информацию о:</a:t>
            </a:r>
            <a:endParaRPr sz="1750">
              <a:solidFill>
                <a:srgbClr val="041030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en" sz="1550">
                <a:latin typeface="Geologica"/>
                <a:ea typeface="Geologica"/>
                <a:cs typeface="Geologica"/>
                <a:sym typeface="Geologica"/>
              </a:rPr>
              <a:t>✅ Военнослужащих армии РФ, которые находятся в Украине</a:t>
            </a:r>
            <a:br>
              <a:rPr lang="en" sz="1550"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1550">
                <a:latin typeface="Geologica"/>
                <a:ea typeface="Geologica"/>
                <a:cs typeface="Geologica"/>
                <a:sym typeface="Geologica"/>
              </a:rPr>
              <a:t>в статусе военнопленного.</a:t>
            </a:r>
            <a:br>
              <a:rPr lang="en" sz="1550">
                <a:latin typeface="Geologica"/>
                <a:ea typeface="Geologica"/>
                <a:cs typeface="Geologica"/>
                <a:sym typeface="Geologica"/>
              </a:rPr>
            </a:br>
            <a:endParaRPr sz="1550"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latin typeface="Geologica"/>
                <a:ea typeface="Geologica"/>
                <a:cs typeface="Geologica"/>
                <a:sym typeface="Geologica"/>
              </a:rPr>
              <a:t>✅ Погибших военнослужащих армии РФ, чьи тела (останки) были найдены украинскими поисковыми группами и предварительно идентифицированы.</a:t>
            </a:r>
            <a:endParaRPr sz="1550">
              <a:latin typeface="Geologica"/>
              <a:ea typeface="Geologica"/>
              <a:cs typeface="Geologica"/>
              <a:sym typeface="Geologica"/>
            </a:endParaRPr>
          </a:p>
        </p:txBody>
      </p:sp>
      <p:pic>
        <p:nvPicPr>
          <p:cNvPr id="96" name="Google Shape;96;p16" title="hn_prez_he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221668" y="529548"/>
            <a:ext cx="73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Как работает проект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990500" y="1294801"/>
            <a:ext cx="39939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Близкий военнослужащего РФ оставляет заявку на получение информации.</a:t>
            </a:r>
            <a:endParaRPr>
              <a:solidFill>
                <a:srgbClr val="04103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4103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4103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Чат-бот подтверждает нахождение военного РФ в плену.</a:t>
            </a:r>
            <a:endParaRPr>
              <a:solidFill>
                <a:srgbClr val="04103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4103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Консультанты связываются с родственниками и встречаются с военнопленным.</a:t>
            </a:r>
            <a:endParaRPr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4572000" y="1448701"/>
            <a:ext cx="283800" cy="369300"/>
          </a:xfrm>
          <a:prstGeom prst="roundRect">
            <a:avLst>
              <a:gd name="adj" fmla="val 1449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76950" tIns="78175" rIns="78175" bIns="7817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1</a:t>
            </a:r>
            <a:endParaRPr sz="1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4572000" y="2394991"/>
            <a:ext cx="283800" cy="369300"/>
          </a:xfrm>
          <a:prstGeom prst="roundRect">
            <a:avLst>
              <a:gd name="adj" fmla="val 1449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76950" tIns="78175" rIns="78175" bIns="7817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2</a:t>
            </a:r>
            <a:endParaRPr sz="1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4572000" y="3341289"/>
            <a:ext cx="283800" cy="369300"/>
          </a:xfrm>
          <a:prstGeom prst="roundRect">
            <a:avLst>
              <a:gd name="adj" fmla="val 1449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76950" tIns="78175" rIns="78175" bIns="7817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3</a:t>
            </a:r>
            <a:endParaRPr sz="1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02" name="Google Shape;102;p16"/>
          <p:cNvCxnSpPr>
            <a:stCxn id="99" idx="2"/>
            <a:endCxn id="100" idx="0"/>
          </p:cNvCxnSpPr>
          <p:nvPr/>
        </p:nvCxnSpPr>
        <p:spPr>
          <a:xfrm>
            <a:off x="4713900" y="1818001"/>
            <a:ext cx="0" cy="57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>
            <a:stCxn id="100" idx="2"/>
            <a:endCxn id="101" idx="0"/>
          </p:cNvCxnSpPr>
          <p:nvPr/>
        </p:nvCxnSpPr>
        <p:spPr>
          <a:xfrm>
            <a:off x="4713900" y="2764291"/>
            <a:ext cx="0" cy="57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6470350" y="125"/>
            <a:ext cx="2673600" cy="5143500"/>
          </a:xfrm>
          <a:prstGeom prst="rect">
            <a:avLst/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ctrTitle"/>
          </p:nvPr>
        </p:nvSpPr>
        <p:spPr>
          <a:xfrm>
            <a:off x="151652" y="1170950"/>
            <a:ext cx="50058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1030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Через проект “Хочу найти” возможно:</a:t>
            </a:r>
            <a:endParaRPr sz="1600">
              <a:solidFill>
                <a:srgbClr val="041030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1030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 </a:t>
            </a:r>
            <a:endParaRPr sz="1600">
              <a:solidFill>
                <a:srgbClr val="041030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1030"/>
              </a:buClr>
              <a:buSzPts val="1400"/>
              <a:buFont typeface="Geologica"/>
              <a:buChar char="●"/>
            </a:pPr>
            <a:r>
              <a:rPr lang="en" sz="14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получить видео подтверждение плена</a:t>
            </a:r>
            <a:endParaRPr sz="1400">
              <a:solidFill>
                <a:srgbClr val="04103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1030"/>
              </a:buClr>
              <a:buSzPts val="1400"/>
              <a:buFont typeface="Geologica"/>
              <a:buChar char="●"/>
            </a:pPr>
            <a:r>
              <a:rPr lang="en" sz="14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организовать видеозвонок</a:t>
            </a:r>
            <a:endParaRPr sz="1400">
              <a:solidFill>
                <a:srgbClr val="04103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1030"/>
              </a:buClr>
              <a:buSzPts val="1400"/>
              <a:buFont typeface="Geologica"/>
              <a:buChar char="●"/>
            </a:pPr>
            <a:r>
              <a:rPr lang="en" sz="14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передать посылку</a:t>
            </a:r>
            <a:endParaRPr sz="1400">
              <a:solidFill>
                <a:srgbClr val="04103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1030"/>
              </a:buClr>
              <a:buSzPts val="1400"/>
              <a:buFont typeface="Geologica"/>
              <a:buChar char="●"/>
            </a:pPr>
            <a:r>
              <a:rPr lang="en" sz="14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передать фото</a:t>
            </a:r>
            <a:endParaRPr sz="1400">
              <a:solidFill>
                <a:srgbClr val="04103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1030"/>
              </a:buClr>
              <a:buSzPts val="1400"/>
              <a:buFont typeface="Geologica"/>
              <a:buChar char="●"/>
            </a:pPr>
            <a:r>
              <a:rPr lang="en" sz="14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получить консультацию как добиваться</a:t>
            </a:r>
            <a:br>
              <a:rPr lang="en" sz="14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14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статуса военнопленного и включения в списки на обмен в России</a:t>
            </a:r>
            <a:endParaRPr sz="1400">
              <a:latin typeface="Geologica"/>
              <a:ea typeface="Geologica"/>
              <a:cs typeface="Geologica"/>
              <a:sym typeface="Geologica"/>
            </a:endParaRPr>
          </a:p>
        </p:txBody>
      </p:sp>
      <p:pic>
        <p:nvPicPr>
          <p:cNvPr id="110" name="Google Shape;110;p17" title="hn_prez_he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221668" y="529548"/>
            <a:ext cx="73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Как работает проект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pic>
        <p:nvPicPr>
          <p:cNvPr id="112" name="Google Shape;112;p17" title="Iphone---x1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449" y="487450"/>
            <a:ext cx="3124653" cy="46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7543" y="1091264"/>
            <a:ext cx="1016800" cy="2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title="HN_Post_Stats_03.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660" y="225822"/>
            <a:ext cx="7268900" cy="495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 title="hn_prez_hea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221670" y="529550"/>
            <a:ext cx="242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Результаты</a:t>
            </a:r>
            <a:b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работы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ctrTitle"/>
          </p:nvPr>
        </p:nvSpPr>
        <p:spPr>
          <a:xfrm>
            <a:off x="135995" y="1334024"/>
            <a:ext cx="2597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с 09.01.2024</a:t>
            </a:r>
            <a:br>
              <a:rPr lang="en" sz="16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1600">
                <a:solidFill>
                  <a:srgbClr val="041030"/>
                </a:solidFill>
                <a:latin typeface="Geologica"/>
                <a:ea typeface="Geologica"/>
                <a:cs typeface="Geologica"/>
                <a:sym typeface="Geologica"/>
              </a:rPr>
              <a:t>по 01.03.2025</a:t>
            </a:r>
            <a:endParaRPr sz="1600">
              <a:latin typeface="Geologica"/>
              <a:ea typeface="Geologica"/>
              <a:cs typeface="Geologica"/>
              <a:sym typeface="Geolog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 title="HN_Post_региони.png"/>
          <p:cNvPicPr preferRelativeResize="0"/>
          <p:nvPr/>
        </p:nvPicPr>
        <p:blipFill rotWithShape="1">
          <a:blip r:embed="rId3">
            <a:alphaModFix/>
          </a:blip>
          <a:srcRect r="4680"/>
          <a:stretch/>
        </p:blipFill>
        <p:spPr>
          <a:xfrm>
            <a:off x="10731" y="334391"/>
            <a:ext cx="9111475" cy="48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title="hn_prez_hea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221675" y="529550"/>
            <a:ext cx="773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Пропавшие без вести на войне из регионов РФ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17497" y="4648313"/>
            <a:ext cx="8576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*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основе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данных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60 600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полученных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заявок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пропавших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без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вести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военных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армии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РФ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проект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“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Хочу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найти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”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,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пересчете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населения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</a:t>
            </a:r>
            <a:endParaRPr sz="1000" dirty="0">
              <a:solidFill>
                <a:schemeClr val="dk2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235675" y="1208100"/>
            <a:ext cx="3366000" cy="22383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3898775" y="977131"/>
            <a:ext cx="5096700" cy="4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1.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Забайкальский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край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– 85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2.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Тыва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- 76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3.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Коми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- 54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4.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Псковская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область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- 53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5.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Тюменская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область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- 53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6.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Чувашия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- 51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7.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Алтай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- 49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8.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Удмуртия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- 47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9.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Алтайский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край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- 43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10.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Башкортостан</a:t>
            </a: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- 51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	</a:t>
            </a:r>
            <a:r>
              <a:rPr lang="en" sz="20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. . </a:t>
            </a:r>
            <a:br>
              <a:rPr lang="en" sz="1235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endParaRPr sz="535" b="1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80.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Ленинградская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область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- 18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accent3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81.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Московская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область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- 17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accent3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82.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Санкт-Петербург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- 15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accent3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83.</a:t>
            </a:r>
            <a:r>
              <a:rPr lang="en" sz="1235" dirty="0">
                <a:solidFill>
                  <a:schemeClr val="accent3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Москва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- 14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чел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235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235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35" dirty="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700" dirty="0"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235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68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680" dirty="0"/>
          </a:p>
        </p:txBody>
      </p:sp>
      <p:pic>
        <p:nvPicPr>
          <p:cNvPr id="136" name="Google Shape;136;p20" title="hn_prez_he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221675" y="529550"/>
            <a:ext cx="773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Пропавшие без вести на войне из регионов РФ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367071" y="1389922"/>
            <a:ext cx="3000000" cy="2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8 из Топ-10 регионов</a:t>
            </a:r>
            <a:br>
              <a:rPr lang="en" sz="1600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</a:br>
            <a: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по количеству пропавших без вести военных ВС РФ, которых разыскивают через проект</a:t>
            </a:r>
            <a:r>
              <a:rPr lang="en" sz="1600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</a:t>
            </a:r>
            <a: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“Хочу найти” – это национальные республики </a:t>
            </a:r>
            <a:b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</a:br>
            <a:endParaRPr sz="1600">
              <a:solidFill>
                <a:schemeClr val="dk1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17497" y="4640360"/>
            <a:ext cx="8576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*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основе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данных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60 600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полученных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заявок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пропавших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без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вести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военных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армии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РФ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проект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“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Хочу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найти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”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,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пересчете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100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тыс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населения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</a:t>
            </a:r>
            <a:endParaRPr sz="1000" dirty="0">
              <a:solidFill>
                <a:schemeClr val="dk2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 title="HN_Post_Поддержка российского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851" y="856989"/>
            <a:ext cx="6583877" cy="374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 title="hn_prez_hea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221675" y="529550"/>
            <a:ext cx="850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Поддержка войны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17497" y="4644997"/>
            <a:ext cx="8576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*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основе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данных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60 600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полученных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заявок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пропавших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без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вести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военных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армии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РФ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проект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“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Хочу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найти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”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</a:t>
            </a:r>
            <a:endParaRPr sz="1000" dirty="0">
              <a:solidFill>
                <a:schemeClr val="dk2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235675" y="1208100"/>
            <a:ext cx="2490900" cy="17385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367074" y="1389925"/>
            <a:ext cx="2258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77% </a:t>
            </a: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тех, кто</a:t>
            </a:r>
            <a:b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обратился в проект</a:t>
            </a:r>
            <a:b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16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“Хочу найти”</a:t>
            </a: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не поддерживают </a:t>
            </a:r>
            <a:b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" sz="16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войну в Украине. </a:t>
            </a:r>
            <a:endParaRPr sz="1600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4878244" y="638522"/>
            <a:ext cx="4311300" cy="38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 Ингушетия:</a:t>
            </a:r>
            <a:endParaRPr sz="1400" b="1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0000"/>
                </a:solidFill>
                <a:latin typeface="Geologica"/>
                <a:ea typeface="Geologica"/>
                <a:cs typeface="Geologica"/>
                <a:sym typeface="Geologica"/>
              </a:rPr>
              <a:t>поддерживают </a:t>
            </a:r>
            <a:r>
              <a:rPr lang="en" sz="1400" b="1">
                <a:solidFill>
                  <a:srgbClr val="990000"/>
                </a:solidFill>
                <a:latin typeface="Geologica"/>
                <a:ea typeface="Geologica"/>
                <a:cs typeface="Geologica"/>
                <a:sym typeface="Geologica"/>
              </a:rPr>
              <a:t>15% </a:t>
            </a:r>
            <a:endParaRPr sz="1400" b="1">
              <a:solidFill>
                <a:srgbClr val="99000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Geologica"/>
                <a:ea typeface="Geologica"/>
                <a:cs typeface="Geologica"/>
                <a:sym typeface="Geologica"/>
              </a:rPr>
              <a:t>не поддерживают </a:t>
            </a:r>
            <a:r>
              <a:rPr lang="en" sz="1400" b="1">
                <a:solidFill>
                  <a:srgbClr val="073763"/>
                </a:solidFill>
                <a:latin typeface="Geologica"/>
                <a:ea typeface="Geologica"/>
                <a:cs typeface="Geologica"/>
                <a:sym typeface="Geologica"/>
              </a:rPr>
              <a:t>85%</a:t>
            </a:r>
            <a:br>
              <a:rPr lang="en" sz="1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endParaRPr sz="1400" b="1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 Северная Осетия:</a:t>
            </a:r>
            <a:endParaRPr sz="1400" b="1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0000"/>
                </a:solidFill>
                <a:latin typeface="Geologica"/>
                <a:ea typeface="Geologica"/>
                <a:cs typeface="Geologica"/>
                <a:sym typeface="Geologica"/>
              </a:rPr>
              <a:t>поддерживают </a:t>
            </a:r>
            <a:r>
              <a:rPr lang="en" sz="1400" b="1">
                <a:solidFill>
                  <a:srgbClr val="990000"/>
                </a:solidFill>
                <a:latin typeface="Geologica"/>
                <a:ea typeface="Geologica"/>
                <a:cs typeface="Geologica"/>
                <a:sym typeface="Geologica"/>
              </a:rPr>
              <a:t>17%</a:t>
            </a:r>
            <a:endParaRPr sz="1400" b="1">
              <a:solidFill>
                <a:srgbClr val="99000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Geologica"/>
                <a:ea typeface="Geologica"/>
                <a:cs typeface="Geologica"/>
                <a:sym typeface="Geologica"/>
              </a:rPr>
              <a:t>не поддерживают </a:t>
            </a:r>
            <a:r>
              <a:rPr lang="en" sz="1400" b="1">
                <a:solidFill>
                  <a:srgbClr val="073763"/>
                </a:solidFill>
                <a:latin typeface="Geologica"/>
                <a:ea typeface="Geologica"/>
                <a:cs typeface="Geologica"/>
                <a:sym typeface="Geologica"/>
              </a:rPr>
              <a:t>83%</a:t>
            </a:r>
            <a:br>
              <a:rPr lang="en" sz="1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endParaRPr sz="1400" b="1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 Чечня:</a:t>
            </a:r>
            <a:endParaRPr sz="1400" b="1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0000"/>
                </a:solidFill>
                <a:latin typeface="Geologica"/>
                <a:ea typeface="Geologica"/>
                <a:cs typeface="Geologica"/>
                <a:sym typeface="Geologica"/>
              </a:rPr>
              <a:t>поддерживают </a:t>
            </a:r>
            <a:r>
              <a:rPr lang="en" sz="1400" b="1">
                <a:solidFill>
                  <a:srgbClr val="990000"/>
                </a:solidFill>
                <a:latin typeface="Geologica"/>
                <a:ea typeface="Geologica"/>
                <a:cs typeface="Geologica"/>
                <a:sym typeface="Geologica"/>
              </a:rPr>
              <a:t>19%</a:t>
            </a:r>
            <a:endParaRPr sz="1400" b="1">
              <a:solidFill>
                <a:srgbClr val="99000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Geologica"/>
                <a:ea typeface="Geologica"/>
                <a:cs typeface="Geologica"/>
                <a:sym typeface="Geologica"/>
              </a:rPr>
              <a:t>не поддерживают </a:t>
            </a:r>
            <a:r>
              <a:rPr lang="en" sz="1400" b="1">
                <a:solidFill>
                  <a:srgbClr val="073763"/>
                </a:solidFill>
                <a:latin typeface="Geologica"/>
                <a:ea typeface="Geologica"/>
                <a:cs typeface="Geologica"/>
                <a:sym typeface="Geologica"/>
              </a:rPr>
              <a:t>81%</a:t>
            </a:r>
            <a:br>
              <a:rPr lang="en" sz="1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</a:br>
            <a:endParaRPr sz="1400" b="1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Республика Дагестан: </a:t>
            </a:r>
            <a:endParaRPr sz="1400" b="1">
              <a:solidFill>
                <a:schemeClr val="dk1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0000"/>
                </a:solidFill>
                <a:latin typeface="Geologica"/>
                <a:ea typeface="Geologica"/>
                <a:cs typeface="Geologica"/>
                <a:sym typeface="Geologica"/>
              </a:rPr>
              <a:t>поддерживают </a:t>
            </a:r>
            <a:r>
              <a:rPr lang="en" sz="1400" b="1">
                <a:solidFill>
                  <a:srgbClr val="990000"/>
                </a:solidFill>
                <a:latin typeface="Geologica"/>
                <a:ea typeface="Geologica"/>
                <a:cs typeface="Geologica"/>
                <a:sym typeface="Geologica"/>
              </a:rPr>
              <a:t>20%</a:t>
            </a:r>
            <a:endParaRPr sz="1400" b="1">
              <a:solidFill>
                <a:srgbClr val="990000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73763"/>
                </a:solidFill>
                <a:latin typeface="Geologica"/>
                <a:ea typeface="Geologica"/>
                <a:cs typeface="Geologica"/>
                <a:sym typeface="Geologica"/>
              </a:rPr>
              <a:t>не поддерживают </a:t>
            </a:r>
            <a:r>
              <a:rPr lang="en" sz="1400" b="1">
                <a:solidFill>
                  <a:srgbClr val="073763"/>
                </a:solidFill>
                <a:latin typeface="Geologica"/>
                <a:ea typeface="Geologica"/>
                <a:cs typeface="Geologica"/>
                <a:sym typeface="Geologica"/>
              </a:rPr>
              <a:t>80%</a:t>
            </a:r>
            <a:endParaRPr sz="1400" b="1">
              <a:solidFill>
                <a:srgbClr val="073763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55" name="Google Shape;155;p22" title="hn_prez_hea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73" y="7057"/>
            <a:ext cx="8684801" cy="4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221675" y="529550"/>
            <a:ext cx="366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Поддержка войны</a:t>
            </a:r>
            <a:endParaRPr sz="2400" b="1">
              <a:latin typeface="Geologica"/>
              <a:ea typeface="Geologica"/>
              <a:cs typeface="Geologica"/>
              <a:sym typeface="Geologica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235675" y="1713150"/>
            <a:ext cx="3668100" cy="2072700"/>
          </a:xfrm>
          <a:prstGeom prst="roundRect">
            <a:avLst>
              <a:gd name="adj" fmla="val 8462"/>
            </a:avLst>
          </a:prstGeom>
          <a:solidFill>
            <a:srgbClr val="E5E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367075" y="1807950"/>
            <a:ext cx="3135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Уровень поддержки войны </a:t>
            </a:r>
            <a: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среди жителей</a:t>
            </a:r>
            <a: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 Северного Кавказа, </a:t>
            </a:r>
            <a:r>
              <a:rPr lang="en" sz="1600">
                <a:solidFill>
                  <a:schemeClr val="dk1"/>
                </a:solidFill>
                <a:latin typeface="Geologica Light"/>
                <a:ea typeface="Geologica Light"/>
                <a:cs typeface="Geologica Light"/>
                <a:sym typeface="Geologica Light"/>
              </a:rPr>
              <a:t>которые оставили заявки в проект</a:t>
            </a:r>
            <a:r>
              <a:rPr lang="en" sz="1600">
                <a:solidFill>
                  <a:schemeClr val="dk1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 “Хочу найти” ниже, чем в целом по РФ</a:t>
            </a:r>
            <a:endParaRPr sz="1600">
              <a:solidFill>
                <a:schemeClr val="dk1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</p:txBody>
      </p:sp>
      <p:pic>
        <p:nvPicPr>
          <p:cNvPr id="159" name="Google Shape;159;p22" title="Frame 628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473" y="1044618"/>
            <a:ext cx="339348" cy="1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 title="Frame 629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471" y="1263808"/>
            <a:ext cx="339348" cy="1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 title="Frame 628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473" y="2020318"/>
            <a:ext cx="339348" cy="1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 title="Frame 629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471" y="2239508"/>
            <a:ext cx="339348" cy="1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 title="Frame 628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473" y="3007093"/>
            <a:ext cx="339348" cy="1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title="Frame 629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471" y="3226284"/>
            <a:ext cx="339348" cy="1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 title="Frame 628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473" y="3982793"/>
            <a:ext cx="339348" cy="1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 title="Frame 629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471" y="4201984"/>
            <a:ext cx="339348" cy="14543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217497" y="4740413"/>
            <a:ext cx="8576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*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основе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данных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60 600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полученных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заявок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о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пропавших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без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вести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военных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армии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РФ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в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проект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“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Хочу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" sz="1000" b="1" dirty="0" err="1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найти</a:t>
            </a:r>
            <a:r>
              <a:rPr lang="en" sz="1000" b="1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”</a:t>
            </a:r>
            <a:r>
              <a:rPr lang="en" sz="1000" dirty="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.</a:t>
            </a:r>
            <a:endParaRPr sz="1000" dirty="0">
              <a:solidFill>
                <a:schemeClr val="dk2"/>
              </a:solidFill>
              <a:latin typeface="Geologica"/>
              <a:ea typeface="Geologica"/>
              <a:cs typeface="Geologica"/>
              <a:sym typeface="Geolog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896</Words>
  <Application>Microsoft Macintosh PowerPoint</Application>
  <PresentationFormat>On-screen Show (16:9)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Geologica SemiBold</vt:lpstr>
      <vt:lpstr>Geologica Light</vt:lpstr>
      <vt:lpstr>Geologica Medium</vt:lpstr>
      <vt:lpstr>Geologica</vt:lpstr>
      <vt:lpstr>Arial</vt:lpstr>
      <vt:lpstr>Montserrat Medium</vt:lpstr>
      <vt:lpstr>Simple Light</vt:lpstr>
      <vt:lpstr>PowerPoint Presentation</vt:lpstr>
      <vt:lpstr>PowerPoint Presentation</vt:lpstr>
      <vt:lpstr>Проект “Хочу найти” предоставляет информацию о:  ✅ Военнослужащих армии РФ, которые находятся в Украине в статусе военнопленного.  ✅ Погибших военнослужащих армии РФ, чьи тела (останки) были найдены украинскими поисковыми группами и предварительно идентифицированы.</vt:lpstr>
      <vt:lpstr>Через проект “Хочу найти” возможно:   получить видео подтверждение плена организовать видеозвонок передать посылку передать фото получить консультацию как добиваться статуса военнопленного и включения в списки на обмен в России</vt:lpstr>
      <vt:lpstr>с 09.01.2024 по 01.03.2025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Oleksii Tsymbal</cp:lastModifiedBy>
  <cp:revision>2</cp:revision>
  <dcterms:modified xsi:type="dcterms:W3CDTF">2025-03-18T14:21:40Z</dcterms:modified>
</cp:coreProperties>
</file>