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5"/>
  </p:notesMasterIdLst>
  <p:sldIdLst>
    <p:sldId id="258" r:id="rId2"/>
    <p:sldId id="322" r:id="rId3"/>
    <p:sldId id="323" r:id="rId4"/>
    <p:sldId id="324" r:id="rId5"/>
    <p:sldId id="256" r:id="rId6"/>
    <p:sldId id="257" r:id="rId7"/>
    <p:sldId id="259" r:id="rId8"/>
    <p:sldId id="260" r:id="rId9"/>
    <p:sldId id="261" r:id="rId10"/>
    <p:sldId id="28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315" r:id="rId44"/>
    <p:sldId id="317" r:id="rId45"/>
    <p:sldId id="318" r:id="rId46"/>
    <p:sldId id="319" r:id="rId47"/>
    <p:sldId id="320" r:id="rId48"/>
    <p:sldId id="321"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 id="310" r:id="rId63"/>
    <p:sldId id="283" r:id="rId6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55" autoAdjust="0"/>
  </p:normalViewPr>
  <p:slideViewPr>
    <p:cSldViewPr snapToGrid="0">
      <p:cViewPr varScale="1">
        <p:scale>
          <a:sx n="86" d="100"/>
          <a:sy n="86" d="100"/>
        </p:scale>
        <p:origin x="112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Arial" charset="0"/>
              </a:defRPr>
            </a:lvl1pPr>
          </a:lstStyle>
          <a:p>
            <a:pPr>
              <a:defRPr/>
            </a:pPr>
            <a:fld id="{979BC8FE-A272-4664-8AA3-F824E1D56ED8}" type="datetimeFigureOut">
              <a:rPr lang="en-US"/>
              <a:pPr>
                <a:defRPr/>
              </a:pPr>
              <a:t>1/22/2017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88E8659-FFFC-4611-BE9B-08B624DBA68A}" type="slidenum">
              <a:rPr lang="en-US" altLang="fa-IR"/>
              <a:pPr/>
              <a:t>‹#›</a:t>
            </a:fld>
            <a:endParaRPr lang="en-US" altLang="fa-I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47D8FC-E583-4BC0-B574-70EDD6C3977D}" type="slidenum">
              <a:rPr lang="en-US" altLang="fa-IR"/>
              <a:pPr eaLnBrk="1" hangingPunct="1"/>
              <a:t>1</a:t>
            </a:fld>
            <a:endParaRPr lang="en-US" alt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611AD9E-83AD-445B-A027-5CC44850501C}" type="slidenum">
              <a:rPr lang="en-US" altLang="fa-IR"/>
              <a:pPr eaLnBrk="1" hangingPunct="1"/>
              <a:t>12</a:t>
            </a:fld>
            <a:endParaRPr lang="en-US" alt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180FC9-DE7B-4EAC-A213-2510E05011B2}" type="slidenum">
              <a:rPr lang="en-US" altLang="fa-IR"/>
              <a:pPr eaLnBrk="1" hangingPunct="1"/>
              <a:t>13</a:t>
            </a:fld>
            <a:endParaRPr lang="en-US" alt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29F677-079A-46F7-9ABE-8D39CAEE36B7}" type="slidenum">
              <a:rPr lang="en-US" altLang="fa-IR"/>
              <a:pPr eaLnBrk="1" hangingPunct="1"/>
              <a:t>14</a:t>
            </a:fld>
            <a:endParaRPr lang="en-US" alt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9854EEE-A791-442B-9404-381461B18F25}" type="slidenum">
              <a:rPr lang="en-US" altLang="fa-IR"/>
              <a:pPr eaLnBrk="1" hangingPunct="1"/>
              <a:t>15</a:t>
            </a:fld>
            <a:endParaRPr lang="en-US" alt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B2B9023-E95F-4503-A5B6-0A7390F5DF75}" type="slidenum">
              <a:rPr lang="en-US" altLang="fa-IR"/>
              <a:pPr eaLnBrk="1" hangingPunct="1"/>
              <a:t>16</a:t>
            </a:fld>
            <a:endParaRPr lang="en-US" alt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40DB73-77E9-4459-9C3B-573C46CF544C}" type="slidenum">
              <a:rPr lang="en-US" altLang="fa-IR"/>
              <a:pPr eaLnBrk="1" hangingPunct="1"/>
              <a:t>17</a:t>
            </a:fld>
            <a:endParaRPr lang="en-US" altLang="fa-I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25A6046-28ED-4DE9-B619-6C44004ECF52}" type="slidenum">
              <a:rPr lang="en-US" altLang="fa-IR"/>
              <a:pPr eaLnBrk="1" hangingPunct="1"/>
              <a:t>18</a:t>
            </a:fld>
            <a:endParaRPr lang="en-US" altLang="fa-I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7587402-980F-444D-81F5-44E397E7543A}" type="slidenum">
              <a:rPr lang="en-US" altLang="fa-IR"/>
              <a:pPr eaLnBrk="1" hangingPunct="1"/>
              <a:t>19</a:t>
            </a:fld>
            <a:endParaRPr lang="en-US" altLang="fa-I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E6BFD36-8643-428F-B97D-B58499C40126}" type="slidenum">
              <a:rPr lang="en-US" altLang="fa-IR"/>
              <a:pPr eaLnBrk="1" hangingPunct="1"/>
              <a:t>20</a:t>
            </a:fld>
            <a:endParaRPr lang="en-US" altLang="fa-I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2EF21C0-A5DD-46C7-BF39-6D031ADA9AD5}" type="slidenum">
              <a:rPr lang="en-US" altLang="fa-IR"/>
              <a:pPr eaLnBrk="1" hangingPunct="1"/>
              <a:t>21</a:t>
            </a:fld>
            <a:endParaRPr lang="en-US" alt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0" hangingPunct="0"/>
            <a:fld id="{CCD89239-16F3-4F6E-971B-07FFA927CB5D}" type="slidenum">
              <a:rPr lang="ar-SA" altLang="fa-IR" b="1">
                <a:solidFill>
                  <a:srgbClr val="000000"/>
                </a:solidFill>
                <a:cs typeface="Titr" pitchFamily="10" charset="0"/>
              </a:rPr>
              <a:pPr algn="r" rtl="1" eaLnBrk="0" hangingPunct="0"/>
              <a:t>2</a:t>
            </a:fld>
            <a:endParaRPr lang="en-US" altLang="fa-IR" b="1">
              <a:solidFill>
                <a:srgbClr val="000000"/>
              </a:solidFill>
              <a:cs typeface="Titr" pitchFamily="10" charset="0"/>
            </a:endParaRPr>
          </a:p>
        </p:txBody>
      </p:sp>
      <p:sp>
        <p:nvSpPr>
          <p:cNvPr id="61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fa-IR" altLang="fa-IR" smtClean="0">
              <a:cs typeface="Times New Roman (Arabic)" panose="02020603050405020304" pitchFamily="18" charset="0"/>
            </a:endParaRPr>
          </a:p>
        </p:txBody>
      </p:sp>
    </p:spTree>
    <p:extLst>
      <p:ext uri="{BB962C8B-B14F-4D97-AF65-F5344CB8AC3E}">
        <p14:creationId xmlns:p14="http://schemas.microsoft.com/office/powerpoint/2010/main" val="38423728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0AD6075-71DE-442E-BA57-1EF0CC43CF20}" type="slidenum">
              <a:rPr lang="en-US" altLang="fa-IR"/>
              <a:pPr eaLnBrk="1" hangingPunct="1"/>
              <a:t>22</a:t>
            </a:fld>
            <a:endParaRPr lang="en-US" altLang="fa-I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59CEFA-7F2F-41A9-BB13-68A90CBCF65A}" type="slidenum">
              <a:rPr lang="en-US" altLang="fa-IR"/>
              <a:pPr eaLnBrk="1" hangingPunct="1"/>
              <a:t>23</a:t>
            </a:fld>
            <a:endParaRPr lang="en-US" altLang="fa-I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A8C71A5-8736-46E1-B117-BF4D36A0ADA7}" type="slidenum">
              <a:rPr lang="en-US" altLang="fa-IR"/>
              <a:pPr eaLnBrk="1" hangingPunct="1"/>
              <a:t>24</a:t>
            </a:fld>
            <a:endParaRPr lang="en-US" altLang="fa-I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4F17A0-F141-46B8-8D3B-8C0E3186244A}" type="slidenum">
              <a:rPr lang="en-US" altLang="fa-IR"/>
              <a:pPr eaLnBrk="1" hangingPunct="1"/>
              <a:t>25</a:t>
            </a:fld>
            <a:endParaRPr lang="en-US" altLang="fa-I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D515565-B440-465A-A5F2-7CB198CFD9AA}" type="slidenum">
              <a:rPr lang="en-US" altLang="fa-IR"/>
              <a:pPr eaLnBrk="1" hangingPunct="1"/>
              <a:t>26</a:t>
            </a:fld>
            <a:endParaRPr lang="en-US" altLang="fa-I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A942ABC-B64C-4A5E-99CD-6FB6D01198A8}" type="slidenum">
              <a:rPr lang="en-US" altLang="fa-IR"/>
              <a:pPr eaLnBrk="1" hangingPunct="1"/>
              <a:t>27</a:t>
            </a:fld>
            <a:endParaRPr lang="en-US" altLang="fa-I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6C14A92-2A84-40FF-82AF-93E49DE42EFB}" type="slidenum">
              <a:rPr lang="en-US" altLang="fa-IR"/>
              <a:pPr eaLnBrk="1" hangingPunct="1"/>
              <a:t>28</a:t>
            </a:fld>
            <a:endParaRPr lang="en-US" altLang="fa-I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A6916DF-9043-4634-97FD-D2393624EFAC}" type="slidenum">
              <a:rPr lang="en-US" altLang="fa-IR"/>
              <a:pPr eaLnBrk="1" hangingPunct="1"/>
              <a:t>29</a:t>
            </a:fld>
            <a:endParaRPr lang="en-US" altLang="fa-I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2418CAB-CC34-40C3-8E56-FE7A94342939}" type="slidenum">
              <a:rPr lang="en-US" altLang="fa-IR"/>
              <a:pPr eaLnBrk="1" hangingPunct="1"/>
              <a:t>30</a:t>
            </a:fld>
            <a:endParaRPr lang="en-US" altLang="fa-I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BE56D01-05EA-43AB-8FEB-67B0B14A6B41}" type="slidenum">
              <a:rPr lang="en-US" altLang="fa-IR"/>
              <a:pPr eaLnBrk="1" hangingPunct="1"/>
              <a:t>31</a:t>
            </a:fld>
            <a:endParaRPr lang="en-US" altLang="fa-I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0C959AF-3B3C-4179-B2D8-C930935CA6D7}" type="slidenum">
              <a:rPr lang="en-US" altLang="fa-IR"/>
              <a:pPr eaLnBrk="1" hangingPunct="1"/>
              <a:t>5</a:t>
            </a:fld>
            <a:endParaRPr lang="en-US" altLang="fa-I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4988903-6408-4554-B040-CADA2AD1E8B4}" type="slidenum">
              <a:rPr lang="en-US" altLang="fa-IR"/>
              <a:pPr eaLnBrk="1" hangingPunct="1"/>
              <a:t>32</a:t>
            </a:fld>
            <a:endParaRPr lang="en-US" altLang="fa-I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58D9CF6-B196-49EF-89F5-815DDF79108F}" type="slidenum">
              <a:rPr lang="en-US" altLang="fa-IR"/>
              <a:pPr eaLnBrk="1" hangingPunct="1"/>
              <a:t>33</a:t>
            </a:fld>
            <a:endParaRPr lang="en-US" altLang="fa-I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18B19E7-287B-49F2-B2D2-AAE76E89D4BD}" type="slidenum">
              <a:rPr lang="en-US" altLang="fa-IR"/>
              <a:pPr eaLnBrk="1" hangingPunct="1"/>
              <a:t>34</a:t>
            </a:fld>
            <a:endParaRPr lang="en-US" altLang="fa-I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282FBCE-5614-4AF2-BBA0-40EBDA87CDA6}" type="slidenum">
              <a:rPr lang="en-US" altLang="fa-IR"/>
              <a:pPr eaLnBrk="1" hangingPunct="1"/>
              <a:t>35</a:t>
            </a:fld>
            <a:endParaRPr lang="en-US" altLang="fa-I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B94EF34-2D3F-4EDA-B4B6-BD6700B83641}" type="slidenum">
              <a:rPr lang="en-US" altLang="fa-IR"/>
              <a:pPr eaLnBrk="1" hangingPunct="1"/>
              <a:t>36</a:t>
            </a:fld>
            <a:endParaRPr lang="en-US" altLang="fa-I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2A70566-F0C9-464F-8399-3D09449CC235}" type="slidenum">
              <a:rPr lang="en-US" altLang="fa-IR"/>
              <a:pPr eaLnBrk="1" hangingPunct="1"/>
              <a:t>37</a:t>
            </a:fld>
            <a:endParaRPr lang="en-US" altLang="fa-I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74D2B52-8911-4FF5-A79E-20B8B1518865}" type="slidenum">
              <a:rPr lang="en-US" altLang="fa-IR"/>
              <a:pPr eaLnBrk="1" hangingPunct="1"/>
              <a:t>38</a:t>
            </a:fld>
            <a:endParaRPr lang="en-US" altLang="fa-I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4A484A4-AED8-4D33-B5C5-0A7A90586A03}" type="slidenum">
              <a:rPr lang="en-US" altLang="fa-IR"/>
              <a:pPr eaLnBrk="1" hangingPunct="1"/>
              <a:t>39</a:t>
            </a:fld>
            <a:endParaRPr lang="en-US" altLang="fa-I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A2084D2-F7F0-4E40-ABD0-0EB2A0170403}" type="slidenum">
              <a:rPr lang="en-US" altLang="fa-IR"/>
              <a:pPr eaLnBrk="1" hangingPunct="1"/>
              <a:t>40</a:t>
            </a:fld>
            <a:endParaRPr lang="en-US" altLang="fa-I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7F42DE-FB79-41C2-B258-23CC38E89422}" type="slidenum">
              <a:rPr lang="en-US" altLang="fa-IR"/>
              <a:pPr eaLnBrk="1" hangingPunct="1"/>
              <a:t>41</a:t>
            </a:fld>
            <a:endParaRPr lang="en-US" alt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726B03-7547-4594-8A0F-4E73DD13266B}" type="slidenum">
              <a:rPr lang="en-US" altLang="fa-IR"/>
              <a:pPr eaLnBrk="1" hangingPunct="1"/>
              <a:t>6</a:t>
            </a:fld>
            <a:endParaRPr lang="en-US" altLang="fa-I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C5BABF2-FEEA-4D65-ABAD-1AC58CAC58F7}" type="slidenum">
              <a:rPr lang="en-US" altLang="fa-IR"/>
              <a:pPr eaLnBrk="1" hangingPunct="1"/>
              <a:t>42</a:t>
            </a:fld>
            <a:endParaRPr lang="en-US" altLang="fa-I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a-IR" altLang="fa-IR" smtClean="0"/>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1A5DB0-AFA5-491F-8BF2-27AC94C12148}" type="slidenum">
              <a:rPr lang="en-US" altLang="fa-IR"/>
              <a:pPr eaLnBrk="1" hangingPunct="1"/>
              <a:t>43</a:t>
            </a:fld>
            <a:endParaRPr lang="en-US" altLang="fa-I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a-IR" altLang="fa-IR" smtClean="0"/>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437D17-8397-419E-95A8-1EF5E11B475A}" type="slidenum">
              <a:rPr lang="en-US" altLang="fa-IR"/>
              <a:pPr eaLnBrk="1" hangingPunct="1"/>
              <a:t>44</a:t>
            </a:fld>
            <a:endParaRPr lang="en-US" altLang="fa-I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a-IR" altLang="fa-IR" smtClean="0"/>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998721-0BE9-445D-996E-0B92AA77623F}" type="slidenum">
              <a:rPr lang="en-US" altLang="fa-IR"/>
              <a:pPr eaLnBrk="1" hangingPunct="1"/>
              <a:t>45</a:t>
            </a:fld>
            <a:endParaRPr lang="en-US" altLang="fa-I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a-IR" altLang="fa-IR" smtClean="0"/>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7BE61EA-98C8-4ACA-8B32-B8BF3AA02BD5}" type="slidenum">
              <a:rPr lang="en-US" altLang="fa-IR"/>
              <a:pPr eaLnBrk="1" hangingPunct="1"/>
              <a:t>46</a:t>
            </a:fld>
            <a:endParaRPr lang="en-US" altLang="fa-I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099376-66CF-4830-88C9-334086D35EAA}" type="slidenum">
              <a:rPr lang="en-US" altLang="fa-IR"/>
              <a:pPr eaLnBrk="1" hangingPunct="1"/>
              <a:t>47</a:t>
            </a:fld>
            <a:endParaRPr lang="en-US" altLang="fa-I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A31240-9D6C-4039-A55F-E7B50AFAA856}" type="slidenum">
              <a:rPr lang="en-US" altLang="fa-IR"/>
              <a:pPr eaLnBrk="1" hangingPunct="1"/>
              <a:t>48</a:t>
            </a:fld>
            <a:endParaRPr lang="en-US" altLang="fa-I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6586B81-E983-40CD-8845-570DC46420E2}" type="slidenum">
              <a:rPr lang="en-US" altLang="fa-IR"/>
              <a:pPr eaLnBrk="1" hangingPunct="1"/>
              <a:t>49</a:t>
            </a:fld>
            <a:endParaRPr lang="en-US" altLang="fa-I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BCAC760-7A9E-412D-A8BE-EB3B796B1499}" type="slidenum">
              <a:rPr lang="en-US" altLang="fa-IR"/>
              <a:pPr eaLnBrk="1" hangingPunct="1"/>
              <a:t>50</a:t>
            </a:fld>
            <a:endParaRPr lang="en-US" altLang="fa-I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2F59833-83A5-43CD-9A08-23DC579586C2}" type="slidenum">
              <a:rPr lang="en-US" altLang="fa-IR"/>
              <a:pPr eaLnBrk="1" hangingPunct="1"/>
              <a:t>51</a:t>
            </a:fld>
            <a:endParaRPr lang="en-US" alt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78E8DE-1488-4B28-BFD0-96B765D77F2F}" type="slidenum">
              <a:rPr lang="en-US" altLang="fa-IR"/>
              <a:pPr eaLnBrk="1" hangingPunct="1"/>
              <a:t>7</a:t>
            </a:fld>
            <a:endParaRPr lang="en-US" altLang="fa-I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F0C168A-A44A-4505-87F0-C96635445573}" type="slidenum">
              <a:rPr lang="en-US" altLang="fa-IR"/>
              <a:pPr eaLnBrk="1" hangingPunct="1"/>
              <a:t>52</a:t>
            </a:fld>
            <a:endParaRPr lang="en-US" altLang="fa-I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57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427C886-BBDA-4A2A-A3B2-3523E478652B}" type="slidenum">
              <a:rPr lang="en-US" altLang="fa-IR"/>
              <a:pPr eaLnBrk="1" hangingPunct="1"/>
              <a:t>53</a:t>
            </a:fld>
            <a:endParaRPr lang="en-US" altLang="fa-I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4C152CD-393B-46F2-8692-829BAAEB59F8}" type="slidenum">
              <a:rPr lang="en-US" altLang="fa-IR"/>
              <a:pPr eaLnBrk="1" hangingPunct="1"/>
              <a:t>54</a:t>
            </a:fld>
            <a:endParaRPr lang="en-US" altLang="fa-I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5EC8D27-AD15-4C93-8CC2-8324A040BAFA}" type="slidenum">
              <a:rPr lang="en-US" altLang="fa-IR"/>
              <a:pPr eaLnBrk="1" hangingPunct="1"/>
              <a:t>55</a:t>
            </a:fld>
            <a:endParaRPr lang="en-US" altLang="fa-I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9D5A06A-5C44-4739-B0B8-706ACBCA8D70}" type="slidenum">
              <a:rPr lang="en-US" altLang="fa-IR"/>
              <a:pPr eaLnBrk="1" hangingPunct="1"/>
              <a:t>56</a:t>
            </a:fld>
            <a:endParaRPr lang="en-US" altLang="fa-I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F9AAEB4-54A6-41B1-B9A3-CEAA9F22B786}" type="slidenum">
              <a:rPr lang="en-US" altLang="fa-IR"/>
              <a:pPr eaLnBrk="1" hangingPunct="1"/>
              <a:t>57</a:t>
            </a:fld>
            <a:endParaRPr lang="en-US" altLang="fa-I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208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E65F12-F06B-467D-8A94-616A7EAB214F}" type="slidenum">
              <a:rPr lang="en-US" altLang="fa-IR"/>
              <a:pPr eaLnBrk="1" hangingPunct="1"/>
              <a:t>58</a:t>
            </a:fld>
            <a:endParaRPr lang="en-US" altLang="fa-I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218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0F0DC44-0964-4869-8C90-773CDBFE780C}" type="slidenum">
              <a:rPr lang="en-US" altLang="fa-IR"/>
              <a:pPr eaLnBrk="1" hangingPunct="1"/>
              <a:t>59</a:t>
            </a:fld>
            <a:endParaRPr lang="en-US" altLang="fa-I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22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76DFF8-DA68-414E-A2A3-F35AB4FF780C}" type="slidenum">
              <a:rPr lang="en-US" altLang="fa-IR"/>
              <a:pPr eaLnBrk="1" hangingPunct="1"/>
              <a:t>60</a:t>
            </a:fld>
            <a:endParaRPr lang="en-US" altLang="fa-I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239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63EE3D3-D200-4BBD-8F7C-253BF5024020}" type="slidenum">
              <a:rPr lang="en-US" altLang="fa-IR"/>
              <a:pPr eaLnBrk="1" hangingPunct="1"/>
              <a:t>61</a:t>
            </a:fld>
            <a:endParaRPr lang="en-US" alt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010D68-FB90-43D2-9A9D-93BF047764E6}" type="slidenum">
              <a:rPr lang="en-US" altLang="fa-IR"/>
              <a:pPr eaLnBrk="1" hangingPunct="1"/>
              <a:t>8</a:t>
            </a:fld>
            <a:endParaRPr lang="en-US" altLang="fa-I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249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9F3A15-79E6-4FB7-ADD0-7FEA39EB2437}" type="slidenum">
              <a:rPr lang="en-US" altLang="fa-IR"/>
              <a:pPr eaLnBrk="1" hangingPunct="1"/>
              <a:t>62</a:t>
            </a:fld>
            <a:endParaRPr lang="en-US" altLang="fa-I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1259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425844-84D2-444D-9C48-D4ED5DC51B68}" type="slidenum">
              <a:rPr lang="en-US" altLang="fa-IR"/>
              <a:pPr eaLnBrk="1" hangingPunct="1"/>
              <a:t>63</a:t>
            </a:fld>
            <a:endParaRPr lang="en-US" alt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E5FAAEF-1569-4FD2-A117-0A9F46554799}" type="slidenum">
              <a:rPr lang="en-US" altLang="fa-IR"/>
              <a:pPr eaLnBrk="1" hangingPunct="1"/>
              <a:t>9</a:t>
            </a:fld>
            <a:endParaRPr lang="en-US" alt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9F4898-0B91-4561-9D8B-623BD8BFD9C1}" type="slidenum">
              <a:rPr lang="en-US" altLang="fa-IR"/>
              <a:pPr eaLnBrk="1" hangingPunct="1"/>
              <a:t>10</a:t>
            </a:fld>
            <a:endParaRPr lang="en-US" alt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A011563-E0EF-4FBB-8072-F12D207AFFF4}" type="slidenum">
              <a:rPr lang="en-US" altLang="fa-IR"/>
              <a:pPr eaLnBrk="1" hangingPunct="1"/>
              <a:t>11</a:t>
            </a:fld>
            <a:endParaRPr lang="en-US" altLang="fa-I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919163"/>
            <a:ext cx="7772400" cy="1470025"/>
          </a:xfrm>
        </p:spPr>
        <p:txBody>
          <a:bodyPr/>
          <a:lstStyle>
            <a:lvl1pPr algn="ctr">
              <a:defRPr/>
            </a:lvl1pPr>
          </a:lstStyle>
          <a:p>
            <a:r>
              <a:rPr lang="en-US" smtClean="0"/>
              <a:t>Click to edit Master title style</a:t>
            </a:r>
            <a:endParaRPr lang="en-US"/>
          </a:p>
        </p:txBody>
      </p:sp>
      <p:sp>
        <p:nvSpPr>
          <p:cNvPr id="21507" name="Rectangle 3"/>
          <p:cNvSpPr>
            <a:spLocks noGrp="1" noChangeArrowheads="1"/>
          </p:cNvSpPr>
          <p:nvPr>
            <p:ph type="subTitle" idx="1"/>
          </p:nvPr>
        </p:nvSpPr>
        <p:spPr>
          <a:xfrm>
            <a:off x="1371600" y="2674938"/>
            <a:ext cx="6400800" cy="1752600"/>
          </a:xfrm>
        </p:spPr>
        <p:txBody>
          <a:bodyPr/>
          <a:lstStyle>
            <a:lvl1pPr marL="0" indent="0" algn="ctr">
              <a:buFontTx/>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H-Khoshab</a:t>
            </a:r>
          </a:p>
        </p:txBody>
      </p:sp>
      <p:sp>
        <p:nvSpPr>
          <p:cNvPr id="6" name="Rectangle 6"/>
          <p:cNvSpPr>
            <a:spLocks noGrp="1" noChangeArrowheads="1"/>
          </p:cNvSpPr>
          <p:nvPr>
            <p:ph type="sldNum" sz="quarter" idx="12"/>
          </p:nvPr>
        </p:nvSpPr>
        <p:spPr/>
        <p:txBody>
          <a:bodyPr/>
          <a:lstStyle>
            <a:lvl1pPr>
              <a:defRPr/>
            </a:lvl1pPr>
          </a:lstStyle>
          <a:p>
            <a:fld id="{A5761DFA-49C3-4076-8D62-BCF69882F522}" type="slidenum">
              <a:rPr lang="en-US" altLang="fa-IR"/>
              <a:pPr/>
              <a:t>‹#›</a:t>
            </a:fld>
            <a:endParaRPr lang="en-US" altLang="fa-IR"/>
          </a:p>
        </p:txBody>
      </p:sp>
    </p:spTree>
    <p:extLst>
      <p:ext uri="{BB962C8B-B14F-4D97-AF65-F5344CB8AC3E}">
        <p14:creationId xmlns:p14="http://schemas.microsoft.com/office/powerpoint/2010/main" val="4073755328"/>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6" name="Rectangle 6"/>
          <p:cNvSpPr>
            <a:spLocks noGrp="1" noChangeArrowheads="1"/>
          </p:cNvSpPr>
          <p:nvPr>
            <p:ph type="sldNum" sz="quarter" idx="12"/>
          </p:nvPr>
        </p:nvSpPr>
        <p:spPr>
          <a:ln/>
        </p:spPr>
        <p:txBody>
          <a:bodyPr/>
          <a:lstStyle>
            <a:lvl1pPr>
              <a:defRPr/>
            </a:lvl1pPr>
          </a:lstStyle>
          <a:p>
            <a:fld id="{7A046511-7E2F-4151-A90C-24FA27DAF2C3}" type="slidenum">
              <a:rPr lang="en-US" altLang="fa-IR"/>
              <a:pPr/>
              <a:t>‹#›</a:t>
            </a:fld>
            <a:endParaRPr lang="en-US" altLang="fa-IR"/>
          </a:p>
        </p:txBody>
      </p:sp>
    </p:spTree>
    <p:extLst>
      <p:ext uri="{BB962C8B-B14F-4D97-AF65-F5344CB8AC3E}">
        <p14:creationId xmlns:p14="http://schemas.microsoft.com/office/powerpoint/2010/main" val="412787016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4725" y="274638"/>
            <a:ext cx="17399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03438" y="274638"/>
            <a:ext cx="506888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6" name="Rectangle 6"/>
          <p:cNvSpPr>
            <a:spLocks noGrp="1" noChangeArrowheads="1"/>
          </p:cNvSpPr>
          <p:nvPr>
            <p:ph type="sldNum" sz="quarter" idx="12"/>
          </p:nvPr>
        </p:nvSpPr>
        <p:spPr>
          <a:ln/>
        </p:spPr>
        <p:txBody>
          <a:bodyPr/>
          <a:lstStyle>
            <a:lvl1pPr>
              <a:defRPr/>
            </a:lvl1pPr>
          </a:lstStyle>
          <a:p>
            <a:fld id="{25064C29-0BD9-43C7-BFB8-1DF0C39C5B54}" type="slidenum">
              <a:rPr lang="en-US" altLang="fa-IR"/>
              <a:pPr/>
              <a:t>‹#›</a:t>
            </a:fld>
            <a:endParaRPr lang="en-US" altLang="fa-IR"/>
          </a:p>
        </p:txBody>
      </p:sp>
    </p:spTree>
    <p:extLst>
      <p:ext uri="{BB962C8B-B14F-4D97-AF65-F5344CB8AC3E}">
        <p14:creationId xmlns:p14="http://schemas.microsoft.com/office/powerpoint/2010/main" val="3595655022"/>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5"/>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2"/>
            <a:ext cx="4038600" cy="4530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30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41"/>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42"/>
          <p:cNvSpPr>
            <a:spLocks noGrp="1" noChangeArrowheads="1"/>
          </p:cNvSpPr>
          <p:nvPr>
            <p:ph type="sldNum" sz="quarter" idx="12"/>
          </p:nvPr>
        </p:nvSpPr>
        <p:spPr>
          <a:ln/>
        </p:spPr>
        <p:txBody>
          <a:bodyPr/>
          <a:lstStyle>
            <a:lvl1pPr>
              <a:defRPr/>
            </a:lvl1pPr>
          </a:lstStyle>
          <a:p>
            <a:pPr>
              <a:defRPr/>
            </a:pPr>
            <a:fld id="{86154AEF-C0E6-4CD1-8582-78B13A702876}" type="slidenum">
              <a:rPr lang="ar-SA">
                <a:solidFill>
                  <a:srgbClr val="FFFFFF"/>
                </a:solidFill>
              </a:rPr>
              <a:pPr>
                <a:defRPr/>
              </a:pPr>
              <a:t>‹#›</a:t>
            </a:fld>
            <a:endParaRPr lang="en-US">
              <a:solidFill>
                <a:srgbClr val="FFFFFF"/>
              </a:solidFill>
            </a:endParaRPr>
          </a:p>
        </p:txBody>
      </p:sp>
      <p:sp>
        <p:nvSpPr>
          <p:cNvPr id="8" name="Rectangle 7"/>
          <p:cNvSpPr/>
          <p:nvPr userDrawn="1"/>
        </p:nvSpPr>
        <p:spPr>
          <a:xfrm>
            <a:off x="-200949" y="-76200"/>
            <a:ext cx="5357818" cy="369332"/>
          </a:xfrm>
          <a:prstGeom prst="rect">
            <a:avLst/>
          </a:prstGeom>
        </p:spPr>
        <p:txBody>
          <a:bodyPr wrap="square">
            <a:spAutoFit/>
          </a:bodyPr>
          <a:lstStyle/>
          <a:p>
            <a:pPr algn="ctr" rtl="0">
              <a:spcBef>
                <a:spcPct val="0"/>
              </a:spcBef>
              <a:buFontTx/>
              <a:buNone/>
            </a:pPr>
            <a:r>
              <a:rPr lang="en-US" altLang="fa-IR" sz="1800" b="1" dirty="0" smtClean="0">
                <a:solidFill>
                  <a:srgbClr val="FF0000"/>
                </a:solidFill>
                <a:latin typeface="Tahoma" panose="020B0604030504040204" pitchFamily="34" charset="0"/>
                <a:cs typeface="B Titr" panose="00000700000000000000" pitchFamily="2" charset="-78"/>
              </a:rPr>
              <a:t>@</a:t>
            </a:r>
            <a:r>
              <a:rPr lang="en-US" altLang="fa-IR" sz="1800" b="1" dirty="0" err="1" smtClean="0">
                <a:solidFill>
                  <a:srgbClr val="FF0000"/>
                </a:solidFill>
                <a:latin typeface="Tahoma" panose="020B0604030504040204" pitchFamily="34" charset="0"/>
                <a:cs typeface="B Titr" panose="00000700000000000000" pitchFamily="2" charset="-78"/>
              </a:rPr>
              <a:t>PptBank</a:t>
            </a:r>
            <a:r>
              <a:rPr lang="en-US" altLang="fa-IR" sz="1800" b="1" baseline="0" dirty="0" smtClean="0">
                <a:solidFill>
                  <a:srgbClr val="FF0000"/>
                </a:solidFill>
                <a:latin typeface="Tahoma" panose="020B0604030504040204" pitchFamily="34" charset="0"/>
                <a:cs typeface="B Titr" panose="00000700000000000000" pitchFamily="2" charset="-78"/>
              </a:rPr>
              <a:t> </a:t>
            </a:r>
            <a:r>
              <a:rPr lang="fa-IR" altLang="fa-IR" sz="18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18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3271414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6" name="Rectangle 6"/>
          <p:cNvSpPr>
            <a:spLocks noGrp="1" noChangeArrowheads="1"/>
          </p:cNvSpPr>
          <p:nvPr>
            <p:ph type="sldNum" sz="quarter" idx="12"/>
          </p:nvPr>
        </p:nvSpPr>
        <p:spPr>
          <a:ln/>
        </p:spPr>
        <p:txBody>
          <a:bodyPr/>
          <a:lstStyle>
            <a:lvl1pPr>
              <a:defRPr/>
            </a:lvl1pPr>
          </a:lstStyle>
          <a:p>
            <a:fld id="{E15AE9FC-59BB-48F6-A42E-C808C9F124C2}" type="slidenum">
              <a:rPr lang="en-US" altLang="fa-IR"/>
              <a:pPr/>
              <a:t>‹#›</a:t>
            </a:fld>
            <a:endParaRPr lang="en-US" altLang="fa-IR"/>
          </a:p>
        </p:txBody>
      </p:sp>
    </p:spTree>
    <p:extLst>
      <p:ext uri="{BB962C8B-B14F-4D97-AF65-F5344CB8AC3E}">
        <p14:creationId xmlns:p14="http://schemas.microsoft.com/office/powerpoint/2010/main" val="130210524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6" name="Rectangle 6"/>
          <p:cNvSpPr>
            <a:spLocks noGrp="1" noChangeArrowheads="1"/>
          </p:cNvSpPr>
          <p:nvPr>
            <p:ph type="sldNum" sz="quarter" idx="12"/>
          </p:nvPr>
        </p:nvSpPr>
        <p:spPr>
          <a:ln/>
        </p:spPr>
        <p:txBody>
          <a:bodyPr/>
          <a:lstStyle>
            <a:lvl1pPr>
              <a:defRPr/>
            </a:lvl1pPr>
          </a:lstStyle>
          <a:p>
            <a:fld id="{893DB6C6-3C2D-4516-B206-A877B8533409}" type="slidenum">
              <a:rPr lang="en-US" altLang="fa-IR"/>
              <a:pPr/>
              <a:t>‹#›</a:t>
            </a:fld>
            <a:endParaRPr lang="en-US" altLang="fa-IR"/>
          </a:p>
        </p:txBody>
      </p:sp>
    </p:spTree>
    <p:extLst>
      <p:ext uri="{BB962C8B-B14F-4D97-AF65-F5344CB8AC3E}">
        <p14:creationId xmlns:p14="http://schemas.microsoft.com/office/powerpoint/2010/main" val="4128700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03438" y="1600200"/>
            <a:ext cx="340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659438" y="1600200"/>
            <a:ext cx="34051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7" name="Rectangle 6"/>
          <p:cNvSpPr>
            <a:spLocks noGrp="1" noChangeArrowheads="1"/>
          </p:cNvSpPr>
          <p:nvPr>
            <p:ph type="sldNum" sz="quarter" idx="12"/>
          </p:nvPr>
        </p:nvSpPr>
        <p:spPr>
          <a:ln/>
        </p:spPr>
        <p:txBody>
          <a:bodyPr/>
          <a:lstStyle>
            <a:lvl1pPr>
              <a:defRPr/>
            </a:lvl1pPr>
          </a:lstStyle>
          <a:p>
            <a:fld id="{6B6136A4-62EC-42A2-B71D-8959FAA827A6}" type="slidenum">
              <a:rPr lang="en-US" altLang="fa-IR"/>
              <a:pPr/>
              <a:t>‹#›</a:t>
            </a:fld>
            <a:endParaRPr lang="en-US" altLang="fa-IR"/>
          </a:p>
        </p:txBody>
      </p:sp>
    </p:spTree>
    <p:extLst>
      <p:ext uri="{BB962C8B-B14F-4D97-AF65-F5344CB8AC3E}">
        <p14:creationId xmlns:p14="http://schemas.microsoft.com/office/powerpoint/2010/main" val="140769439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9" name="Rectangle 6"/>
          <p:cNvSpPr>
            <a:spLocks noGrp="1" noChangeArrowheads="1"/>
          </p:cNvSpPr>
          <p:nvPr>
            <p:ph type="sldNum" sz="quarter" idx="12"/>
          </p:nvPr>
        </p:nvSpPr>
        <p:spPr>
          <a:ln/>
        </p:spPr>
        <p:txBody>
          <a:bodyPr/>
          <a:lstStyle>
            <a:lvl1pPr>
              <a:defRPr/>
            </a:lvl1pPr>
          </a:lstStyle>
          <a:p>
            <a:fld id="{7DEBAAC5-4C62-4308-823F-042AA7EC9574}" type="slidenum">
              <a:rPr lang="en-US" altLang="fa-IR"/>
              <a:pPr/>
              <a:t>‹#›</a:t>
            </a:fld>
            <a:endParaRPr lang="en-US" altLang="fa-IR"/>
          </a:p>
        </p:txBody>
      </p:sp>
    </p:spTree>
    <p:extLst>
      <p:ext uri="{BB962C8B-B14F-4D97-AF65-F5344CB8AC3E}">
        <p14:creationId xmlns:p14="http://schemas.microsoft.com/office/powerpoint/2010/main" val="172439212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5" name="Rectangle 6"/>
          <p:cNvSpPr>
            <a:spLocks noGrp="1" noChangeArrowheads="1"/>
          </p:cNvSpPr>
          <p:nvPr>
            <p:ph type="sldNum" sz="quarter" idx="12"/>
          </p:nvPr>
        </p:nvSpPr>
        <p:spPr>
          <a:ln/>
        </p:spPr>
        <p:txBody>
          <a:bodyPr/>
          <a:lstStyle>
            <a:lvl1pPr>
              <a:defRPr/>
            </a:lvl1pPr>
          </a:lstStyle>
          <a:p>
            <a:fld id="{1067FCA6-3F62-443A-BE68-8D1B4C95876D}" type="slidenum">
              <a:rPr lang="en-US" altLang="fa-IR"/>
              <a:pPr/>
              <a:t>‹#›</a:t>
            </a:fld>
            <a:endParaRPr lang="en-US" altLang="fa-IR"/>
          </a:p>
        </p:txBody>
      </p:sp>
    </p:spTree>
    <p:extLst>
      <p:ext uri="{BB962C8B-B14F-4D97-AF65-F5344CB8AC3E}">
        <p14:creationId xmlns:p14="http://schemas.microsoft.com/office/powerpoint/2010/main" val="156435508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4" name="Rectangle 6"/>
          <p:cNvSpPr>
            <a:spLocks noGrp="1" noChangeArrowheads="1"/>
          </p:cNvSpPr>
          <p:nvPr>
            <p:ph type="sldNum" sz="quarter" idx="12"/>
          </p:nvPr>
        </p:nvSpPr>
        <p:spPr>
          <a:ln/>
        </p:spPr>
        <p:txBody>
          <a:bodyPr/>
          <a:lstStyle>
            <a:lvl1pPr>
              <a:defRPr/>
            </a:lvl1pPr>
          </a:lstStyle>
          <a:p>
            <a:fld id="{0E5A8934-1DAD-4F08-8C1C-D4AC1269A6DC}" type="slidenum">
              <a:rPr lang="en-US" altLang="fa-IR"/>
              <a:pPr/>
              <a:t>‹#›</a:t>
            </a:fld>
            <a:endParaRPr lang="en-US" altLang="fa-IR"/>
          </a:p>
        </p:txBody>
      </p:sp>
    </p:spTree>
    <p:extLst>
      <p:ext uri="{BB962C8B-B14F-4D97-AF65-F5344CB8AC3E}">
        <p14:creationId xmlns:p14="http://schemas.microsoft.com/office/powerpoint/2010/main" val="1936674901"/>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7" name="Rectangle 6"/>
          <p:cNvSpPr>
            <a:spLocks noGrp="1" noChangeArrowheads="1"/>
          </p:cNvSpPr>
          <p:nvPr>
            <p:ph type="sldNum" sz="quarter" idx="12"/>
          </p:nvPr>
        </p:nvSpPr>
        <p:spPr>
          <a:ln/>
        </p:spPr>
        <p:txBody>
          <a:bodyPr/>
          <a:lstStyle>
            <a:lvl1pPr>
              <a:defRPr/>
            </a:lvl1pPr>
          </a:lstStyle>
          <a:p>
            <a:fld id="{D37D46C8-0F06-422A-902D-CC01D62B3165}" type="slidenum">
              <a:rPr lang="en-US" altLang="fa-IR"/>
              <a:pPr/>
              <a:t>‹#›</a:t>
            </a:fld>
            <a:endParaRPr lang="en-US" altLang="fa-IR"/>
          </a:p>
        </p:txBody>
      </p:sp>
    </p:spTree>
    <p:extLst>
      <p:ext uri="{BB962C8B-B14F-4D97-AF65-F5344CB8AC3E}">
        <p14:creationId xmlns:p14="http://schemas.microsoft.com/office/powerpoint/2010/main" val="355628228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H-Khoshab</a:t>
            </a:r>
          </a:p>
        </p:txBody>
      </p:sp>
      <p:sp>
        <p:nvSpPr>
          <p:cNvPr id="7" name="Rectangle 6"/>
          <p:cNvSpPr>
            <a:spLocks noGrp="1" noChangeArrowheads="1"/>
          </p:cNvSpPr>
          <p:nvPr>
            <p:ph type="sldNum" sz="quarter" idx="12"/>
          </p:nvPr>
        </p:nvSpPr>
        <p:spPr>
          <a:ln/>
        </p:spPr>
        <p:txBody>
          <a:bodyPr/>
          <a:lstStyle>
            <a:lvl1pPr>
              <a:defRPr/>
            </a:lvl1pPr>
          </a:lstStyle>
          <a:p>
            <a:fld id="{E192C61B-3E46-43C5-B309-BD9C938C8872}" type="slidenum">
              <a:rPr lang="en-US" altLang="fa-IR"/>
              <a:pPr/>
              <a:t>‹#›</a:t>
            </a:fld>
            <a:endParaRPr lang="en-US" altLang="fa-IR"/>
          </a:p>
        </p:txBody>
      </p:sp>
    </p:spTree>
    <p:extLst>
      <p:ext uri="{BB962C8B-B14F-4D97-AF65-F5344CB8AC3E}">
        <p14:creationId xmlns:p14="http://schemas.microsoft.com/office/powerpoint/2010/main" val="74516000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03438" y="274638"/>
            <a:ext cx="69611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7" name="Rectangle 3"/>
          <p:cNvSpPr>
            <a:spLocks noGrp="1" noChangeArrowheads="1"/>
          </p:cNvSpPr>
          <p:nvPr>
            <p:ph type="body" idx="1"/>
          </p:nvPr>
        </p:nvSpPr>
        <p:spPr bwMode="auto">
          <a:xfrm>
            <a:off x="2103438" y="1600200"/>
            <a:ext cx="69611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r>
              <a:rPr lang="en-US"/>
              <a:t>H-Khoshab</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24D516-F286-4A4F-AF7D-DC16F67D045E}" type="slidenum">
              <a:rPr lang="en-US" altLang="fa-IR"/>
              <a:pPr/>
              <a:t>‹#›</a:t>
            </a:fld>
            <a:endParaRPr lang="en-US" altLang="fa-IR"/>
          </a:p>
        </p:txBody>
      </p:sp>
      <p:sp>
        <p:nvSpPr>
          <p:cNvPr id="7" name="Rectangle 49"/>
          <p:cNvSpPr>
            <a:spLocks noChangeArrowheads="1"/>
          </p:cNvSpPr>
          <p:nvPr userDrawn="1"/>
        </p:nvSpPr>
        <p:spPr bwMode="auto">
          <a:xfrm>
            <a:off x="-201613" y="-76200"/>
            <a:ext cx="5357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defRPr>
                <a:solidFill>
                  <a:schemeClr val="tx1"/>
                </a:solidFill>
                <a:latin typeface="Verdana" panose="020B0604030504040204" pitchFamily="34" charset="0"/>
                <a:cs typeface="B Nazanin" panose="00000400000000000000" pitchFamily="2" charset="-78"/>
              </a:defRPr>
            </a:lvl1pPr>
            <a:lvl2pPr marL="742950" indent="-285750" algn="r" rtl="1">
              <a:defRPr>
                <a:solidFill>
                  <a:schemeClr val="tx1"/>
                </a:solidFill>
                <a:latin typeface="Verdana" panose="020B0604030504040204" pitchFamily="34" charset="0"/>
                <a:cs typeface="B Nazanin" panose="00000400000000000000" pitchFamily="2" charset="-78"/>
              </a:defRPr>
            </a:lvl2pPr>
            <a:lvl3pPr marL="1143000" indent="-228600" algn="r" rtl="1">
              <a:defRPr>
                <a:solidFill>
                  <a:schemeClr val="tx1"/>
                </a:solidFill>
                <a:latin typeface="Verdana" panose="020B0604030504040204" pitchFamily="34" charset="0"/>
                <a:cs typeface="B Nazanin" panose="00000400000000000000" pitchFamily="2" charset="-78"/>
              </a:defRPr>
            </a:lvl3pPr>
            <a:lvl4pPr marL="1600200" indent="-228600" algn="r" rtl="1">
              <a:defRPr>
                <a:solidFill>
                  <a:schemeClr val="tx1"/>
                </a:solidFill>
                <a:latin typeface="Verdana" panose="020B0604030504040204" pitchFamily="34" charset="0"/>
                <a:cs typeface="B Nazanin" panose="00000400000000000000" pitchFamily="2" charset="-78"/>
              </a:defRPr>
            </a:lvl4pPr>
            <a:lvl5pPr marL="2057400" indent="-228600" algn="r" rtl="1">
              <a:defRPr>
                <a:solidFill>
                  <a:schemeClr val="tx1"/>
                </a:solidFill>
                <a:latin typeface="Verdana" panose="020B0604030504040204" pitchFamily="34" charset="0"/>
                <a:cs typeface="B Nazanin" panose="00000400000000000000" pitchFamily="2" charset="-78"/>
              </a:defRPr>
            </a:lvl5pPr>
            <a:lvl6pPr marL="25146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6pPr>
            <a:lvl7pPr marL="29718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7pPr>
            <a:lvl8pPr marL="34290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8pPr>
            <a:lvl9pPr marL="3886200" indent="-228600" algn="r" rtl="1" eaLnBrk="0" fontAlgn="base" hangingPunct="0">
              <a:spcBef>
                <a:spcPct val="0"/>
              </a:spcBef>
              <a:spcAft>
                <a:spcPct val="0"/>
              </a:spcAft>
              <a:defRPr>
                <a:solidFill>
                  <a:schemeClr val="tx1"/>
                </a:solidFill>
                <a:latin typeface="Verdana" panose="020B0604030504040204" pitchFamily="34" charset="0"/>
                <a:cs typeface="B Nazanin" panose="00000400000000000000" pitchFamily="2" charset="-78"/>
              </a:defRPr>
            </a:lvl9pPr>
          </a:lstStyle>
          <a:p>
            <a:pPr algn="ctr" rtl="0" eaLnBrk="1" hangingPunct="1"/>
            <a:r>
              <a:rPr lang="en-US" altLang="fa-IR" sz="2400" b="1" dirty="0">
                <a:solidFill>
                  <a:srgbClr val="FF0000"/>
                </a:solidFill>
                <a:latin typeface="Tahoma" panose="020B0604030504040204" pitchFamily="34" charset="0"/>
                <a:cs typeface="B Titr" panose="00000700000000000000" pitchFamily="2" charset="-78"/>
              </a:rPr>
              <a:t>@</a:t>
            </a:r>
            <a:r>
              <a:rPr lang="en-US" altLang="fa-IR" sz="2400" b="1" dirty="0" err="1">
                <a:solidFill>
                  <a:srgbClr val="FF0000"/>
                </a:solidFill>
                <a:latin typeface="Tahoma" panose="020B0604030504040204" pitchFamily="34" charset="0"/>
                <a:cs typeface="B Titr" panose="00000700000000000000" pitchFamily="2" charset="-78"/>
              </a:rPr>
              <a:t>PptBank</a:t>
            </a:r>
            <a:r>
              <a:rPr lang="en-US" altLang="fa-IR" sz="2400" b="1" dirty="0">
                <a:solidFill>
                  <a:srgbClr val="FF0000"/>
                </a:solidFill>
                <a:latin typeface="Tahoma" panose="020B0604030504040204" pitchFamily="34" charset="0"/>
                <a:cs typeface="B Titr" panose="00000700000000000000" pitchFamily="2" charset="-78"/>
              </a:rPr>
              <a:t> </a:t>
            </a:r>
            <a:r>
              <a:rPr lang="fa-IR" altLang="fa-IR" sz="2400" b="1" dirty="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2" tx1="lt1" bg2="dk1" tx2="lt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4" r:id="rId12"/>
  </p:sldLayoutIdLst>
  <p:transition spd="med"/>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cs typeface="Arial" charset="0"/>
        </a:defRPr>
      </a:lvl2pPr>
      <a:lvl3pPr algn="l" rtl="0" eaLnBrk="0" fontAlgn="base" hangingPunct="0">
        <a:spcBef>
          <a:spcPct val="0"/>
        </a:spcBef>
        <a:spcAft>
          <a:spcPct val="0"/>
        </a:spcAft>
        <a:defRPr sz="4400">
          <a:solidFill>
            <a:schemeClr val="tx2"/>
          </a:solidFill>
          <a:latin typeface="Arial" charset="0"/>
          <a:cs typeface="Arial" charset="0"/>
        </a:defRPr>
      </a:lvl3pPr>
      <a:lvl4pPr algn="l" rtl="0" eaLnBrk="0" fontAlgn="base" hangingPunct="0">
        <a:spcBef>
          <a:spcPct val="0"/>
        </a:spcBef>
        <a:spcAft>
          <a:spcPct val="0"/>
        </a:spcAft>
        <a:defRPr sz="4400">
          <a:solidFill>
            <a:schemeClr val="tx2"/>
          </a:solidFill>
          <a:latin typeface="Arial" charset="0"/>
          <a:cs typeface="Arial" charset="0"/>
        </a:defRPr>
      </a:lvl4pPr>
      <a:lvl5pPr algn="l" rtl="0" eaLnBrk="0" fontAlgn="base" hangingPunct="0">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elegram.me/joinchat/CrBIZT1leC0x3lRhxgL_5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1675" y="2006600"/>
            <a:ext cx="7772400" cy="1470025"/>
          </a:xfrm>
        </p:spPr>
        <p:txBody>
          <a:bodyPr/>
          <a:lstStyle/>
          <a:p>
            <a:pPr eaLnBrk="1" hangingPunct="1">
              <a:defRPr/>
            </a:pPr>
            <a:r>
              <a:rPr lang="fa-IR" dirty="0" smtClean="0">
                <a:solidFill>
                  <a:schemeClr val="bg1">
                    <a:lumMod val="40000"/>
                    <a:lumOff val="60000"/>
                  </a:schemeClr>
                </a:solidFill>
              </a:rPr>
              <a:t>بسم الله الرحمن الرحیم</a:t>
            </a:r>
            <a:endParaRPr lang="en-US" dirty="0">
              <a:solidFill>
                <a:schemeClr val="bg1">
                  <a:lumMod val="40000"/>
                  <a:lumOff val="60000"/>
                </a:schemeClr>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hangingPunct="1"/>
            <a:r>
              <a:rPr lang="fa-IR" altLang="fa-IR" sz="6600" smtClean="0">
                <a:solidFill>
                  <a:srgbClr val="FFFF00"/>
                </a:solidFill>
                <a:cs typeface="B Homa" panose="00000400000000000000" pitchFamily="2" charset="-78"/>
              </a:rPr>
              <a:t>انواع شوکها</a:t>
            </a:r>
            <a:endParaRPr lang="en-US" altLang="fa-IR" sz="6600" smtClean="0">
              <a:solidFill>
                <a:srgbClr val="FFFF00"/>
              </a:solidFill>
              <a:cs typeface="B Homa" panose="00000400000000000000" pitchFamily="2" charset="-78"/>
            </a:endParaRPr>
          </a:p>
        </p:txBody>
      </p:sp>
      <p:sp>
        <p:nvSpPr>
          <p:cNvPr id="9219" name="Subtitle 2"/>
          <p:cNvSpPr>
            <a:spLocks noGrp="1"/>
          </p:cNvSpPr>
          <p:nvPr>
            <p:ph type="subTitle" idx="1"/>
          </p:nvPr>
        </p:nvSpPr>
        <p:spPr/>
        <p:txBody>
          <a:bodyPr/>
          <a:lstStyle/>
          <a:p>
            <a:pPr eaLnBrk="1" hangingPunct="1"/>
            <a:endParaRPr lang="fa-IR" altLang="fa-IR"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ppt_w</p:attrName>
                                        </p:attrNameLst>
                                      </p:cBhvr>
                                      <p:tavLst>
                                        <p:tav tm="0" fmla="#ppt_w*sin(2.5*pi*$)">
                                          <p:val>
                                            <p:fltVal val="0"/>
                                          </p:val>
                                        </p:tav>
                                        <p:tav tm="100000">
                                          <p:val>
                                            <p:fltVal val="1"/>
                                          </p:val>
                                        </p:tav>
                                      </p:tavLst>
                                    </p:anim>
                                    <p:anim calcmode="lin" valueType="num">
                                      <p:cBhvr>
                                        <p:cTn id="9" dur="5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620838" y="627063"/>
            <a:ext cx="6961187" cy="1143000"/>
          </a:xfrm>
        </p:spPr>
        <p:txBody>
          <a:bodyPr/>
          <a:lstStyle/>
          <a:p>
            <a:pPr algn="r" rtl="1" eaLnBrk="1" hangingPunct="1"/>
            <a:r>
              <a:rPr lang="fa-IR" altLang="fa-IR" sz="3600" smtClean="0">
                <a:solidFill>
                  <a:srgbClr val="FFFF00"/>
                </a:solidFill>
                <a:cs typeface="B Homa" panose="00000400000000000000" pitchFamily="2" charset="-78"/>
              </a:rPr>
              <a:t>۱. </a:t>
            </a:r>
            <a:r>
              <a:rPr lang="ar-SA" altLang="fa-IR" sz="3600" smtClean="0">
                <a:solidFill>
                  <a:srgbClr val="FFFF00"/>
                </a:solidFill>
                <a:cs typeface="B Homa" panose="00000400000000000000" pitchFamily="2" charset="-78"/>
              </a:rPr>
              <a:t>شوک </a:t>
            </a:r>
            <a:r>
              <a:rPr lang="fa-IR" altLang="fa-IR" sz="3600" smtClean="0">
                <a:solidFill>
                  <a:srgbClr val="FFFF00"/>
                </a:solidFill>
                <a:cs typeface="B Homa" panose="00000400000000000000" pitchFamily="2" charset="-78"/>
              </a:rPr>
              <a:t>هایپوولومیک (</a:t>
            </a:r>
            <a:r>
              <a:rPr lang="ar-SA" altLang="fa-IR" sz="3600" smtClean="0">
                <a:solidFill>
                  <a:srgbClr val="FFFF00"/>
                </a:solidFill>
                <a:cs typeface="B Homa" panose="00000400000000000000" pitchFamily="2" charset="-78"/>
              </a:rPr>
              <a:t>کاهش حجم خون</a:t>
            </a:r>
            <a:r>
              <a:rPr lang="fa-IR" altLang="fa-IR" sz="3600" smtClean="0">
                <a:solidFill>
                  <a:srgbClr val="FFFF00"/>
                </a:solidFill>
                <a:cs typeface="B Homa" panose="00000400000000000000" pitchFamily="2" charset="-78"/>
              </a:rPr>
              <a:t>):</a:t>
            </a:r>
            <a:r>
              <a:rPr lang="ar-SA" altLang="fa-IR" sz="3600" smtClean="0">
                <a:solidFill>
                  <a:srgbClr val="FFFF00"/>
                </a:solidFill>
                <a:cs typeface="B Homa" panose="00000400000000000000" pitchFamily="2" charset="-78"/>
              </a:rPr>
              <a:t> </a:t>
            </a:r>
            <a:r>
              <a:rPr lang="en-US" altLang="fa-IR" sz="4000" b="1" smtClean="0"/>
              <a:t/>
            </a:r>
            <a:br>
              <a:rPr lang="en-US" altLang="fa-IR" sz="4000" b="1" smtClean="0"/>
            </a:br>
            <a:endParaRPr lang="en-US" altLang="fa-IR" sz="4000" b="1" smtClean="0">
              <a:cs typeface="B Homa" panose="00000400000000000000" pitchFamily="2" charset="-78"/>
            </a:endParaRPr>
          </a:p>
        </p:txBody>
      </p:sp>
      <p:sp>
        <p:nvSpPr>
          <p:cNvPr id="10243" name="Content Placeholder 2"/>
          <p:cNvSpPr>
            <a:spLocks noGrp="1"/>
          </p:cNvSpPr>
          <p:nvPr>
            <p:ph idx="1"/>
          </p:nvPr>
        </p:nvSpPr>
        <p:spPr>
          <a:xfrm>
            <a:off x="785813" y="2065338"/>
            <a:ext cx="8118475" cy="3565525"/>
          </a:xfrm>
        </p:spPr>
        <p:txBody>
          <a:bodyPr/>
          <a:lstStyle/>
          <a:p>
            <a:pPr algn="r" rtl="1" eaLnBrk="1" hangingPunct="1">
              <a:buFontTx/>
              <a:buNone/>
            </a:pPr>
            <a:r>
              <a:rPr lang="ar-SA" altLang="fa-IR" smtClean="0"/>
              <a:t>این نوع شوک از شایع‌ترین علل شوک می‌باشد که می‌تواند</a:t>
            </a:r>
            <a:r>
              <a:rPr lang="fa-IR" altLang="fa-IR" smtClean="0"/>
              <a:t> </a:t>
            </a:r>
            <a:r>
              <a:rPr lang="ar-SA" altLang="fa-IR" smtClean="0"/>
              <a:t>به عللی مثل اسهال، استفراغ، تعریق شدید، کم آبی، خونریزی داخلی و خارجی، سوختگی وسیع و وقایع حاد داخل شکم مثل پاره شدن آپاندیس ایجاد شود.</a:t>
            </a:r>
            <a:endParaRPr lang="en-US" altLang="fa-IR"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300163" y="820738"/>
            <a:ext cx="7554912" cy="1143000"/>
          </a:xfrm>
        </p:spPr>
        <p:txBody>
          <a:bodyPr/>
          <a:lstStyle/>
          <a:p>
            <a:pPr algn="r" rtl="1" eaLnBrk="1" hangingPunct="1"/>
            <a:r>
              <a:rPr lang="fa-IR" altLang="fa-IR" smtClean="0">
                <a:solidFill>
                  <a:srgbClr val="FFFF00"/>
                </a:solidFill>
                <a:cs typeface="B Homa" panose="00000400000000000000" pitchFamily="2" charset="-78"/>
              </a:rPr>
              <a:t>۲</a:t>
            </a:r>
            <a:r>
              <a:rPr lang="fa-IR" altLang="fa-IR" sz="3200" smtClean="0">
                <a:solidFill>
                  <a:srgbClr val="FFFF00"/>
                </a:solidFill>
                <a:cs typeface="B Homa" panose="00000400000000000000" pitchFamily="2" charset="-78"/>
              </a:rPr>
              <a:t>. </a:t>
            </a:r>
            <a:r>
              <a:rPr lang="ar-SA" altLang="fa-IR" sz="3200" smtClean="0">
                <a:solidFill>
                  <a:srgbClr val="FFFF00"/>
                </a:solidFill>
                <a:cs typeface="B Homa" panose="00000400000000000000" pitchFamily="2" charset="-78"/>
              </a:rPr>
              <a:t>شوک ناشی از اختلال کارکرد قلب(کاردیوژنیک):</a:t>
            </a:r>
            <a:r>
              <a:rPr lang="en-US" altLang="fa-IR" smtClean="0"/>
              <a:t/>
            </a:r>
            <a:br>
              <a:rPr lang="en-US" altLang="fa-IR" smtClean="0"/>
            </a:br>
            <a:endParaRPr lang="en-US" altLang="fa-IR" smtClean="0"/>
          </a:p>
        </p:txBody>
      </p:sp>
      <p:sp>
        <p:nvSpPr>
          <p:cNvPr id="11267" name="Content Placeholder 2"/>
          <p:cNvSpPr>
            <a:spLocks noGrp="1"/>
          </p:cNvSpPr>
          <p:nvPr>
            <p:ph idx="1"/>
          </p:nvPr>
        </p:nvSpPr>
        <p:spPr>
          <a:xfrm>
            <a:off x="1895475" y="2049463"/>
            <a:ext cx="6961188" cy="4019550"/>
          </a:xfrm>
        </p:spPr>
        <p:txBody>
          <a:bodyPr/>
          <a:lstStyle/>
          <a:p>
            <a:pPr algn="r" rtl="1" eaLnBrk="1" hangingPunct="1">
              <a:buFontTx/>
              <a:buNone/>
            </a:pPr>
            <a:r>
              <a:rPr lang="ar-SA" altLang="fa-IR" smtClean="0"/>
              <a:t>شایع‌ترین علت آن بیماری‌هایی نظیر سکته قلبی، صدمات قلبی، پرفشاری عروقی در ریه، تنگی دریچه آئورت می‌باشد که </a:t>
            </a:r>
            <a:r>
              <a:rPr lang="fa-IR" altLang="fa-IR" smtClean="0"/>
              <a:t>۱۰۰- ۹۰</a:t>
            </a:r>
            <a:r>
              <a:rPr lang="ar-SA" altLang="fa-IR" smtClean="0"/>
              <a:t> درصد بیماران دارای شوک قلبی می‌میرند.</a:t>
            </a:r>
            <a:endParaRPr lang="en-US" altLang="fa-IR" smtClean="0"/>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3"/>
          <p:cNvSpPr>
            <a:spLocks noGrp="1"/>
          </p:cNvSpPr>
          <p:nvPr>
            <p:ph type="title"/>
          </p:nvPr>
        </p:nvSpPr>
        <p:spPr>
          <a:xfrm>
            <a:off x="1654175" y="771525"/>
            <a:ext cx="6961188" cy="1143000"/>
          </a:xfrm>
        </p:spPr>
        <p:txBody>
          <a:bodyPr/>
          <a:lstStyle/>
          <a:p>
            <a:pPr algn="r" rtl="1" eaLnBrk="1" hangingPunct="1"/>
            <a:r>
              <a:rPr lang="fa-IR" altLang="fa-IR" sz="3200" smtClean="0">
                <a:solidFill>
                  <a:srgbClr val="FFFF00"/>
                </a:solidFill>
                <a:cs typeface="B Homa" panose="00000400000000000000" pitchFamily="2" charset="-78"/>
              </a:rPr>
              <a:t>۳. </a:t>
            </a:r>
            <a:r>
              <a:rPr lang="ar-SA" altLang="fa-IR" sz="3200" smtClean="0">
                <a:solidFill>
                  <a:srgbClr val="FFFF00"/>
                </a:solidFill>
                <a:cs typeface="B Homa" panose="00000400000000000000" pitchFamily="2" charset="-78"/>
              </a:rPr>
              <a:t>شوک ناشی از تغییرات قطر عروق(وازوژنیک):</a:t>
            </a:r>
            <a:r>
              <a:rPr lang="en-US" altLang="fa-IR" sz="2400" smtClean="0"/>
              <a:t/>
            </a:r>
            <a:br>
              <a:rPr lang="en-US" altLang="fa-IR" sz="2400" smtClean="0"/>
            </a:br>
            <a:endParaRPr lang="en-US" altLang="fa-IR" sz="2400" smtClean="0"/>
          </a:p>
        </p:txBody>
      </p:sp>
      <p:sp>
        <p:nvSpPr>
          <p:cNvPr id="12291" name="Content Placeholder 4"/>
          <p:cNvSpPr>
            <a:spLocks noGrp="1"/>
          </p:cNvSpPr>
          <p:nvPr>
            <p:ph idx="1"/>
          </p:nvPr>
        </p:nvSpPr>
        <p:spPr>
          <a:xfrm>
            <a:off x="1587500" y="2108200"/>
            <a:ext cx="7348538" cy="3906838"/>
          </a:xfrm>
        </p:spPr>
        <p:txBody>
          <a:bodyPr/>
          <a:lstStyle/>
          <a:p>
            <a:pPr algn="r" rtl="1" eaLnBrk="1" hangingPunct="1">
              <a:buFontTx/>
              <a:buNone/>
            </a:pPr>
            <a:r>
              <a:rPr lang="ar-SA" altLang="fa-IR" smtClean="0"/>
              <a:t>در این شوک، جریان خون بافت‌های بدن طبیعی بوده ولی به دلیل ترشح واسطه‌های شیمیایی که منجر به اختلال در نفوذپذیری و انقباض عروق می‌شود، حجم خون در گردش کم به نظر می‌رسد.</a:t>
            </a:r>
            <a:endParaRPr lang="en-US" altLang="fa-IR" smtClean="0"/>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90563" y="611188"/>
            <a:ext cx="7972425" cy="1143000"/>
          </a:xfrm>
        </p:spPr>
        <p:txBody>
          <a:bodyPr/>
          <a:lstStyle/>
          <a:p>
            <a:pPr algn="r" rtl="1" eaLnBrk="1" hangingPunct="1"/>
            <a:r>
              <a:rPr lang="fa-IR" altLang="fa-IR" sz="3200" smtClean="0">
                <a:solidFill>
                  <a:srgbClr val="FFFF00"/>
                </a:solidFill>
              </a:rPr>
              <a:t>انواع </a:t>
            </a:r>
            <a:r>
              <a:rPr lang="ar-SA" altLang="fa-IR" sz="3200" smtClean="0">
                <a:solidFill>
                  <a:srgbClr val="FFFF00"/>
                </a:solidFill>
              </a:rPr>
              <a:t>شوک ناشی از تغییرات قطر عروق(وازوژنیک):</a:t>
            </a:r>
            <a:endParaRPr lang="en-US" altLang="fa-IR" sz="3200" smtClean="0">
              <a:solidFill>
                <a:srgbClr val="FFFF00"/>
              </a:solidFill>
            </a:endParaRPr>
          </a:p>
        </p:txBody>
      </p:sp>
      <p:sp>
        <p:nvSpPr>
          <p:cNvPr id="13315" name="Content Placeholder 2"/>
          <p:cNvSpPr>
            <a:spLocks noGrp="1"/>
          </p:cNvSpPr>
          <p:nvPr>
            <p:ph idx="1"/>
          </p:nvPr>
        </p:nvSpPr>
        <p:spPr>
          <a:xfrm>
            <a:off x="1766888" y="2128838"/>
            <a:ext cx="6961187" cy="4525962"/>
          </a:xfrm>
        </p:spPr>
        <p:txBody>
          <a:bodyPr/>
          <a:lstStyle/>
          <a:p>
            <a:pPr algn="r" rtl="1" eaLnBrk="1" hangingPunct="1">
              <a:buFontTx/>
              <a:buNone/>
            </a:pPr>
            <a:r>
              <a:rPr lang="ar-SA" altLang="fa-IR" smtClean="0">
                <a:solidFill>
                  <a:srgbClr val="FFFF99"/>
                </a:solidFill>
              </a:rPr>
              <a:t>الف) شوک عصبی(نوروژنیک)</a:t>
            </a:r>
            <a:endParaRPr lang="en-US" altLang="fa-IR" smtClean="0">
              <a:solidFill>
                <a:srgbClr val="FFFF99"/>
              </a:solidFill>
            </a:endParaRPr>
          </a:p>
          <a:p>
            <a:pPr algn="r" rtl="1" eaLnBrk="1" hangingPunct="1">
              <a:buFontTx/>
              <a:buNone/>
            </a:pPr>
            <a:r>
              <a:rPr lang="ar-SA" altLang="fa-IR" smtClean="0"/>
              <a:t>بر اثر آسیب‌های نخاعی، ضربه محکم به ستون فقرات یا سر و ایجاد درد و درک آن توسط سیستم عصبی و نهایتاً گشاد شدن ناگهانی عروق و سقوط شدید فشارخون، ایجاد می‌شود.</a:t>
            </a:r>
            <a:endParaRPr lang="en-US" altLang="fa-IR" smtClean="0"/>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52463"/>
            <a:ext cx="7913688" cy="1143000"/>
          </a:xfrm>
        </p:spPr>
        <p:txBody>
          <a:bodyPr/>
          <a:lstStyle/>
          <a:p>
            <a:pPr algn="r" rtl="1" eaLnBrk="1" hangingPunct="1"/>
            <a:r>
              <a:rPr lang="fa-IR" altLang="fa-IR" sz="3200" smtClean="0">
                <a:solidFill>
                  <a:srgbClr val="FFFF00"/>
                </a:solidFill>
              </a:rPr>
              <a:t>انواع </a:t>
            </a:r>
            <a:r>
              <a:rPr lang="ar-SA" altLang="fa-IR" sz="3200" smtClean="0">
                <a:solidFill>
                  <a:srgbClr val="FFFF00"/>
                </a:solidFill>
              </a:rPr>
              <a:t>شوک ناشی از تغییرات قطر عروق(وازوژنیک):</a:t>
            </a:r>
            <a:endParaRPr lang="en-US" altLang="fa-IR" sz="3200" smtClean="0">
              <a:cs typeface="B Homa" panose="00000400000000000000" pitchFamily="2" charset="-78"/>
            </a:endParaRPr>
          </a:p>
        </p:txBody>
      </p:sp>
      <p:sp>
        <p:nvSpPr>
          <p:cNvPr id="14339" name="Content Placeholder 2"/>
          <p:cNvSpPr>
            <a:spLocks noGrp="1"/>
          </p:cNvSpPr>
          <p:nvPr>
            <p:ph idx="1"/>
          </p:nvPr>
        </p:nvSpPr>
        <p:spPr>
          <a:xfrm>
            <a:off x="1443038" y="2143125"/>
            <a:ext cx="7412037" cy="4376738"/>
          </a:xfrm>
        </p:spPr>
        <p:txBody>
          <a:bodyPr/>
          <a:lstStyle/>
          <a:p>
            <a:pPr algn="r" rtl="1" eaLnBrk="1" hangingPunct="1">
              <a:buFontTx/>
              <a:buNone/>
            </a:pPr>
            <a:r>
              <a:rPr lang="ar-SA" altLang="fa-IR" smtClean="0">
                <a:solidFill>
                  <a:srgbClr val="FFFF99"/>
                </a:solidFill>
              </a:rPr>
              <a:t>ب) شوک روانی(سایکوژنیک)</a:t>
            </a:r>
            <a:endParaRPr lang="en-US" altLang="fa-IR" smtClean="0">
              <a:solidFill>
                <a:srgbClr val="FFFF99"/>
              </a:solidFill>
            </a:endParaRPr>
          </a:p>
          <a:p>
            <a:pPr algn="r" rtl="1" eaLnBrk="1" hangingPunct="1">
              <a:buFontTx/>
              <a:buNone/>
            </a:pPr>
            <a:r>
              <a:rPr lang="ar-SA" altLang="fa-IR" smtClean="0"/>
              <a:t>به علت اختلال موقت و گذرای خون‌رسانی به مغز برای چند لحظه ایجاد می‌شود مثل شنیدن خبر ناگهانی، خستگی مفرط، ایستادن طولانی و … .</a:t>
            </a:r>
            <a:endParaRPr lang="en-US" altLang="fa-IR"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84175" y="563563"/>
            <a:ext cx="8439150" cy="1143000"/>
          </a:xfrm>
        </p:spPr>
        <p:txBody>
          <a:bodyPr/>
          <a:lstStyle/>
          <a:p>
            <a:pPr algn="r" rtl="1" eaLnBrk="1" hangingPunct="1"/>
            <a:r>
              <a:rPr lang="fa-IR" altLang="fa-IR" sz="3200" smtClean="0">
                <a:solidFill>
                  <a:srgbClr val="FFFF00"/>
                </a:solidFill>
              </a:rPr>
              <a:t>انواع </a:t>
            </a:r>
            <a:r>
              <a:rPr lang="ar-SA" altLang="fa-IR" sz="3200" smtClean="0">
                <a:solidFill>
                  <a:srgbClr val="FFFF00"/>
                </a:solidFill>
              </a:rPr>
              <a:t>شوک ناشی از تغییرات قطر عروق(وازوژنیک):</a:t>
            </a:r>
            <a:endParaRPr lang="en-US" altLang="fa-IR" sz="3200" smtClean="0"/>
          </a:p>
        </p:txBody>
      </p:sp>
      <p:sp>
        <p:nvSpPr>
          <p:cNvPr id="15363" name="Content Placeholder 2"/>
          <p:cNvSpPr>
            <a:spLocks noGrp="1"/>
          </p:cNvSpPr>
          <p:nvPr>
            <p:ph idx="1"/>
          </p:nvPr>
        </p:nvSpPr>
        <p:spPr>
          <a:xfrm>
            <a:off x="1781175" y="1600200"/>
            <a:ext cx="7283450" cy="4525963"/>
          </a:xfrm>
        </p:spPr>
        <p:txBody>
          <a:bodyPr/>
          <a:lstStyle/>
          <a:p>
            <a:pPr algn="r" rtl="1" eaLnBrk="1" hangingPunct="1">
              <a:buFontTx/>
              <a:buNone/>
            </a:pPr>
            <a:r>
              <a:rPr lang="ar-SA" altLang="fa-IR" smtClean="0">
                <a:solidFill>
                  <a:srgbClr val="FFFF99"/>
                </a:solidFill>
              </a:rPr>
              <a:t>ج) شوک عفونی( سپتیک)</a:t>
            </a:r>
            <a:r>
              <a:rPr lang="fa-IR" altLang="fa-IR" smtClean="0">
                <a:solidFill>
                  <a:srgbClr val="FFFF99"/>
                </a:solidFill>
              </a:rPr>
              <a:t>:</a:t>
            </a:r>
            <a:endParaRPr lang="en-US" altLang="fa-IR" smtClean="0">
              <a:solidFill>
                <a:srgbClr val="FFFF99"/>
              </a:solidFill>
            </a:endParaRPr>
          </a:p>
          <a:p>
            <a:pPr algn="r" rtl="1" eaLnBrk="1" hangingPunct="1">
              <a:buFontTx/>
              <a:buNone/>
            </a:pPr>
            <a:r>
              <a:rPr lang="ar-SA" altLang="fa-IR" smtClean="0"/>
              <a:t>شایع‌ترین و مهم‌ترین نوع شوک وازوژنیک است که ارگانیسم‌های بیماری‌زا با آزاد کردن سم در تمام بافت‌های بدن از طریق افزایش نفوذپذیری عروق و اتساع آنها و اختلال در کارکرد قلب، موجب بروز این شوک می‌شوند. مرگ و میر در شوک عفونی پیشرفته زیاد است(حدود </a:t>
            </a:r>
            <a:r>
              <a:rPr lang="fa-IR" altLang="fa-IR" smtClean="0"/>
              <a:t>۵۰</a:t>
            </a:r>
            <a:r>
              <a:rPr lang="ar-SA" altLang="fa-IR" smtClean="0"/>
              <a:t> درصد) که اکثراً به دلیل کاهش شدید فشارخون و نارسایی چند عضو اتفاق می‌افتد.</a:t>
            </a:r>
            <a:endParaRPr lang="en-US" altLang="fa-IR" smtClean="0"/>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722313" y="803275"/>
            <a:ext cx="8101012" cy="1143000"/>
          </a:xfrm>
        </p:spPr>
        <p:txBody>
          <a:bodyPr/>
          <a:lstStyle/>
          <a:p>
            <a:pPr algn="r" rtl="1" eaLnBrk="1" hangingPunct="1"/>
            <a:r>
              <a:rPr lang="ar-SA" altLang="fa-IR" smtClean="0">
                <a:solidFill>
                  <a:srgbClr val="FFFF00"/>
                </a:solidFill>
              </a:rPr>
              <a:t>د) شوک حساسیتی(آنافیلاکتیک)*</a:t>
            </a:r>
            <a:endParaRPr lang="en-US" altLang="fa-IR" smtClean="0">
              <a:solidFill>
                <a:srgbClr val="FFFF00"/>
              </a:solidFill>
            </a:endParaRPr>
          </a:p>
        </p:txBody>
      </p:sp>
      <p:sp>
        <p:nvSpPr>
          <p:cNvPr id="16387" name="Content Placeholder 2"/>
          <p:cNvSpPr>
            <a:spLocks noGrp="1"/>
          </p:cNvSpPr>
          <p:nvPr>
            <p:ph idx="1"/>
          </p:nvPr>
        </p:nvSpPr>
        <p:spPr/>
        <p:txBody>
          <a:bodyPr/>
          <a:lstStyle/>
          <a:p>
            <a:pPr eaLnBrk="1" hangingPunct="1"/>
            <a:endParaRPr lang="fa-IR" altLang="fa-IR" smtClean="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560513" y="268288"/>
            <a:ext cx="7078662" cy="1143000"/>
          </a:xfrm>
        </p:spPr>
        <p:txBody>
          <a:bodyPr/>
          <a:lstStyle/>
          <a:p>
            <a:pPr algn="r" rtl="1" eaLnBrk="1" hangingPunct="1"/>
            <a:r>
              <a:rPr lang="ar-SA" altLang="fa-IR" sz="3600" smtClean="0">
                <a:solidFill>
                  <a:srgbClr val="FFFF00"/>
                </a:solidFill>
                <a:cs typeface="B Homa" panose="00000400000000000000" pitchFamily="2" charset="-78"/>
              </a:rPr>
              <a:t>علائم شوک:</a:t>
            </a:r>
            <a:endParaRPr lang="en-US" altLang="fa-IR" sz="3200" smtClean="0">
              <a:solidFill>
                <a:srgbClr val="FFFF00"/>
              </a:solidFill>
              <a:cs typeface="B Homa" panose="00000400000000000000" pitchFamily="2" charset="-78"/>
            </a:endParaRPr>
          </a:p>
        </p:txBody>
      </p:sp>
      <p:sp>
        <p:nvSpPr>
          <p:cNvPr id="3" name="Content Placeholder 2"/>
          <p:cNvSpPr>
            <a:spLocks noGrp="1"/>
          </p:cNvSpPr>
          <p:nvPr>
            <p:ph idx="1"/>
          </p:nvPr>
        </p:nvSpPr>
        <p:spPr>
          <a:xfrm>
            <a:off x="441325" y="1371600"/>
            <a:ext cx="8623300" cy="4754563"/>
          </a:xfrm>
        </p:spPr>
        <p:txBody>
          <a:bodyPr/>
          <a:lstStyle/>
          <a:p>
            <a:pPr algn="r" rtl="1" eaLnBrk="1" hangingPunct="1">
              <a:buFontTx/>
              <a:buNone/>
              <a:defRPr/>
            </a:pPr>
            <a:r>
              <a:rPr lang="ar-SA" sz="2000" dirty="0" smtClean="0">
                <a:solidFill>
                  <a:schemeClr val="bg1">
                    <a:lumMod val="20000"/>
                    <a:lumOff val="80000"/>
                  </a:schemeClr>
                </a:solidFill>
              </a:rPr>
              <a:t>در مراحل مختلف شوک و انواعی از شوک نظیر شوک عفونی یا حساسیتی نشانه‌ها و علائم متفاوتند ولی به طور کلی علائم شوک عبارتند از</a:t>
            </a:r>
            <a:r>
              <a:rPr lang="fa-IR" sz="2000" dirty="0" smtClean="0">
                <a:solidFill>
                  <a:schemeClr val="bg1">
                    <a:lumMod val="20000"/>
                    <a:lumOff val="80000"/>
                  </a:schemeClr>
                </a:solidFill>
              </a:rPr>
              <a:t>:</a:t>
            </a:r>
          </a:p>
          <a:p>
            <a:pPr algn="r" rtl="1" eaLnBrk="1" hangingPunct="1">
              <a:defRPr/>
            </a:pPr>
            <a:r>
              <a:rPr lang="ar-SA" sz="2000" dirty="0" smtClean="0"/>
              <a:t>رنگ‌پریدگی پوست</a:t>
            </a:r>
            <a:endParaRPr lang="fa-IR" sz="2000" dirty="0" smtClean="0"/>
          </a:p>
          <a:p>
            <a:pPr algn="r" rtl="1" eaLnBrk="1" hangingPunct="1">
              <a:defRPr/>
            </a:pPr>
            <a:r>
              <a:rPr lang="ar-SA" sz="2000" dirty="0" smtClean="0"/>
              <a:t> پوست سرد و مرطوب</a:t>
            </a:r>
            <a:endParaRPr lang="fa-IR" sz="2000" dirty="0" smtClean="0"/>
          </a:p>
          <a:p>
            <a:pPr algn="r" rtl="1" eaLnBrk="1" hangingPunct="1">
              <a:defRPr/>
            </a:pPr>
            <a:r>
              <a:rPr lang="ar-SA" sz="2000" dirty="0" smtClean="0"/>
              <a:t> نبض تند و ضعیف</a:t>
            </a:r>
            <a:endParaRPr lang="fa-IR" sz="2000" dirty="0" smtClean="0"/>
          </a:p>
          <a:p>
            <a:pPr algn="r" rtl="1" eaLnBrk="1" hangingPunct="1">
              <a:defRPr/>
            </a:pPr>
            <a:r>
              <a:rPr lang="ar-SA" sz="2000" dirty="0" smtClean="0"/>
              <a:t> تنفس تند و سطحی</a:t>
            </a:r>
            <a:endParaRPr lang="fa-IR" sz="2000" dirty="0" smtClean="0"/>
          </a:p>
          <a:p>
            <a:pPr algn="r" rtl="1" eaLnBrk="1" hangingPunct="1">
              <a:defRPr/>
            </a:pPr>
            <a:r>
              <a:rPr lang="ar-SA" sz="2000" dirty="0" smtClean="0"/>
              <a:t> کاهش فشارخون(علامت دیررس) </a:t>
            </a:r>
            <a:endParaRPr lang="fa-IR" sz="2000" dirty="0" smtClean="0"/>
          </a:p>
          <a:p>
            <a:pPr algn="r" rtl="1" eaLnBrk="1" hangingPunct="1">
              <a:defRPr/>
            </a:pPr>
            <a:r>
              <a:rPr lang="ar-SA" sz="2000" dirty="0" smtClean="0"/>
              <a:t>کاهش درجه حرارت بدن</a:t>
            </a:r>
            <a:endParaRPr lang="fa-IR" sz="2000" dirty="0" smtClean="0"/>
          </a:p>
          <a:p>
            <a:pPr algn="r" rtl="1" eaLnBrk="1" hangingPunct="1">
              <a:defRPr/>
            </a:pPr>
            <a:r>
              <a:rPr lang="ar-SA" sz="2000" dirty="0" smtClean="0"/>
              <a:t> مردمک‌های گشاد</a:t>
            </a:r>
            <a:endParaRPr lang="fa-IR" sz="2000" dirty="0" smtClean="0"/>
          </a:p>
          <a:p>
            <a:pPr algn="r" rtl="1" eaLnBrk="1" hangingPunct="1">
              <a:defRPr/>
            </a:pPr>
            <a:r>
              <a:rPr lang="ar-SA" sz="2000" dirty="0" smtClean="0"/>
              <a:t> تهوع و استفراغ</a:t>
            </a:r>
            <a:endParaRPr lang="fa-IR" sz="2000" dirty="0" smtClean="0"/>
          </a:p>
          <a:p>
            <a:pPr algn="r" rtl="1" eaLnBrk="1" hangingPunct="1">
              <a:defRPr/>
            </a:pPr>
            <a:r>
              <a:rPr lang="ar-SA" sz="2000" dirty="0" smtClean="0"/>
              <a:t> اضطراب- بی‌قراری</a:t>
            </a:r>
            <a:endParaRPr lang="fa-IR" sz="2000" dirty="0" smtClean="0"/>
          </a:p>
          <a:p>
            <a:pPr algn="r" rtl="1" eaLnBrk="1" hangingPunct="1">
              <a:defRPr/>
            </a:pPr>
            <a:r>
              <a:rPr lang="ar-SA" sz="2000" dirty="0" smtClean="0"/>
              <a:t> کاهش سطح هوشیاری یا بیهوشی</a:t>
            </a:r>
            <a:endParaRPr lang="fa-IR" sz="2000" dirty="0" smtClean="0"/>
          </a:p>
          <a:p>
            <a:pPr algn="r" rtl="1" eaLnBrk="1" hangingPunct="1">
              <a:defRPr/>
            </a:pPr>
            <a:r>
              <a:rPr lang="ar-SA" sz="2000" dirty="0" smtClean="0"/>
              <a:t> تشنگی</a:t>
            </a:r>
            <a:endParaRPr lang="fa-IR" sz="2000" dirty="0" smtClean="0"/>
          </a:p>
          <a:p>
            <a:pPr algn="r" rtl="1" eaLnBrk="1" hangingPunct="1">
              <a:defRPr/>
            </a:pPr>
            <a:r>
              <a:rPr lang="ar-SA" sz="2000" dirty="0" smtClean="0"/>
              <a:t> گیجی و منگی</a:t>
            </a:r>
            <a:endParaRPr lang="en-US" sz="2000" dirty="0"/>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771650" y="211138"/>
            <a:ext cx="6961188" cy="1143000"/>
          </a:xfrm>
        </p:spPr>
        <p:txBody>
          <a:bodyPr/>
          <a:lstStyle/>
          <a:p>
            <a:pPr algn="r" rtl="1" eaLnBrk="1" hangingPunct="1"/>
            <a:r>
              <a:rPr lang="ar-SA" altLang="fa-IR" sz="2800" smtClean="0">
                <a:solidFill>
                  <a:srgbClr val="FFFF00"/>
                </a:solidFill>
                <a:cs typeface="B Homa" panose="00000400000000000000" pitchFamily="2" charset="-78"/>
              </a:rPr>
              <a:t>کمک‌های اولیه :</a:t>
            </a:r>
            <a:endParaRPr lang="en-US" altLang="fa-IR" sz="2800" smtClean="0">
              <a:solidFill>
                <a:srgbClr val="FFFF00"/>
              </a:solidFill>
              <a:cs typeface="B Homa" panose="00000400000000000000" pitchFamily="2" charset="-78"/>
            </a:endParaRPr>
          </a:p>
        </p:txBody>
      </p:sp>
      <p:sp>
        <p:nvSpPr>
          <p:cNvPr id="18435" name="Content Placeholder 2"/>
          <p:cNvSpPr>
            <a:spLocks noGrp="1"/>
          </p:cNvSpPr>
          <p:nvPr>
            <p:ph idx="1"/>
          </p:nvPr>
        </p:nvSpPr>
        <p:spPr>
          <a:xfrm>
            <a:off x="393700" y="1174750"/>
            <a:ext cx="8559800" cy="4525963"/>
          </a:xfrm>
        </p:spPr>
        <p:txBody>
          <a:bodyPr/>
          <a:lstStyle/>
          <a:p>
            <a:pPr algn="r" rtl="1" eaLnBrk="1" hangingPunct="1">
              <a:buFontTx/>
              <a:buNone/>
            </a:pPr>
            <a:r>
              <a:rPr lang="fa-IR" altLang="fa-IR" sz="2400" smtClean="0"/>
              <a:t>۱- </a:t>
            </a:r>
            <a:r>
              <a:rPr lang="ar-SA" altLang="fa-IR" sz="2400" smtClean="0"/>
              <a:t>کنترل و باز نگه داشتن راه‌های هوایی مصدوم و جلوگیری از آسپیره کردن مواد استفراغی.</a:t>
            </a:r>
            <a:endParaRPr lang="fa-IR" altLang="fa-IR" sz="2400" smtClean="0"/>
          </a:p>
          <a:p>
            <a:pPr algn="r" rtl="1" eaLnBrk="1" hangingPunct="1">
              <a:buFontTx/>
              <a:buNone/>
            </a:pPr>
            <a:r>
              <a:rPr lang="fa-IR" altLang="fa-IR" sz="2400" smtClean="0"/>
              <a:t>۲- </a:t>
            </a:r>
            <a:r>
              <a:rPr lang="ar-SA" altLang="fa-IR" sz="2400" smtClean="0"/>
              <a:t>دادن اکسیژن.</a:t>
            </a:r>
            <a:endParaRPr lang="fa-IR" altLang="fa-IR" sz="2400" smtClean="0"/>
          </a:p>
          <a:p>
            <a:pPr algn="r" rtl="1" eaLnBrk="1" hangingPunct="1">
              <a:buFontTx/>
              <a:buNone/>
            </a:pPr>
            <a:r>
              <a:rPr lang="fa-IR" altLang="fa-IR" sz="2400" smtClean="0"/>
              <a:t>۳- </a:t>
            </a:r>
            <a:r>
              <a:rPr lang="ar-SA" altLang="fa-IR" sz="2400" smtClean="0"/>
              <a:t>کنترل خونریزی.</a:t>
            </a:r>
            <a:endParaRPr lang="fa-IR" altLang="fa-IR" sz="2400" smtClean="0"/>
          </a:p>
          <a:p>
            <a:pPr algn="r" rtl="1" eaLnBrk="1" hangingPunct="1">
              <a:buFontTx/>
              <a:buNone/>
            </a:pPr>
            <a:r>
              <a:rPr lang="fa-IR" altLang="fa-IR" sz="2400" smtClean="0"/>
              <a:t>۴- </a:t>
            </a:r>
            <a:r>
              <a:rPr lang="ar-SA" altLang="fa-IR" sz="2400" smtClean="0"/>
              <a:t>آتل‌بندی محل شکستگی.</a:t>
            </a:r>
            <a:endParaRPr lang="fa-IR" altLang="fa-IR" sz="2400" smtClean="0"/>
          </a:p>
          <a:p>
            <a:pPr algn="r" rtl="1" eaLnBrk="1" hangingPunct="1">
              <a:buFontTx/>
              <a:buNone/>
            </a:pPr>
            <a:r>
              <a:rPr lang="fa-IR" altLang="fa-IR" sz="2400" smtClean="0"/>
              <a:t>۵- </a:t>
            </a:r>
            <a:r>
              <a:rPr lang="ar-SA" altLang="fa-IR" sz="2400" smtClean="0"/>
              <a:t>مریض را به پشت دراز کرده و پاهایش را حدود </a:t>
            </a:r>
            <a:r>
              <a:rPr lang="fa-IR" altLang="fa-IR" sz="2400" smtClean="0"/>
              <a:t>۳۰- ۲۰ </a:t>
            </a:r>
            <a:r>
              <a:rPr lang="ar-SA" altLang="fa-IR" sz="2400" smtClean="0"/>
              <a:t>سانتی‌متر بلند کنید. نکته مهم اینکه اگر با این کار تنفس مصدوم مشکل شد فوراً پاها را پائین بیاورید و یا اگر احتمال شکستگی پا یا ستون فقرات می‌رود، پاها را بلند نکنید.</a:t>
            </a:r>
            <a:endParaRPr lang="fa-IR" altLang="fa-IR" sz="2400" smtClean="0"/>
          </a:p>
          <a:p>
            <a:pPr algn="r" rtl="1" eaLnBrk="1" hangingPunct="1">
              <a:buFontTx/>
              <a:buNone/>
            </a:pPr>
            <a:r>
              <a:rPr lang="fa-IR" altLang="fa-IR" sz="2400" smtClean="0"/>
              <a:t>۶- </a:t>
            </a:r>
            <a:r>
              <a:rPr lang="ar-SA" altLang="fa-IR" sz="2400" smtClean="0"/>
              <a:t>جلوگیری از دفع حرارت بدن مصدوم به وسیله پیچیدن وی درون پتو یا لحاف یا هر چیز مشابه آن، توجه داشته باشید که با حرارت خارجی (بخاری) مصدوم را گرم نکنید.</a:t>
            </a:r>
            <a:endParaRPr lang="fa-IR" altLang="fa-IR" sz="2400" smtClean="0"/>
          </a:p>
          <a:p>
            <a:pPr algn="r" rtl="1" eaLnBrk="1" hangingPunct="1">
              <a:buFontTx/>
              <a:buNone/>
            </a:pPr>
            <a:r>
              <a:rPr lang="fa-IR" altLang="fa-IR" sz="2400" smtClean="0"/>
              <a:t>۷- </a:t>
            </a:r>
            <a:r>
              <a:rPr lang="ar-SA" altLang="fa-IR" sz="2400" smtClean="0"/>
              <a:t>درصورتی که مصدوم بیهوش نبوده و استفراغ ندارد به او مایعات بدهید.</a:t>
            </a:r>
            <a:endParaRPr lang="fa-IR" altLang="fa-IR" sz="2400" smtClean="0"/>
          </a:p>
          <a:p>
            <a:pPr algn="r" rtl="1" eaLnBrk="1" hangingPunct="1">
              <a:buFontTx/>
              <a:buNone/>
            </a:pPr>
            <a:r>
              <a:rPr lang="fa-IR" altLang="fa-IR" sz="2400" smtClean="0"/>
              <a:t>۸- </a:t>
            </a:r>
            <a:r>
              <a:rPr lang="ar-SA" altLang="fa-IR" sz="2400" smtClean="0"/>
              <a:t>کنترل علائم حیاتی را هر </a:t>
            </a:r>
            <a:r>
              <a:rPr lang="fa-IR" altLang="fa-IR" sz="2400" smtClean="0"/>
              <a:t>۵</a:t>
            </a:r>
            <a:r>
              <a:rPr lang="ar-SA" altLang="fa-IR" sz="2400" smtClean="0"/>
              <a:t> دقیقه یک بار به عمل آورید.</a:t>
            </a:r>
            <a:endParaRPr lang="en-US" altLang="fa-IR" sz="2400"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1143000" y="3401024"/>
            <a:ext cx="6858000" cy="2446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spcBef>
                <a:spcPct val="20000"/>
              </a:spcBef>
              <a:buChar char="•"/>
              <a:defRPr sz="3200">
                <a:solidFill>
                  <a:schemeClr val="tx1"/>
                </a:solidFill>
                <a:latin typeface="Times New Roman" panose="02020603050405020304" pitchFamily="18" charset="0"/>
                <a:cs typeface="Times New Roman (Arabic)" panose="02020603050405020304" pitchFamily="18" charset="0"/>
              </a:defRPr>
            </a:lvl1pPr>
            <a:lvl2pPr marL="742950" indent="-285750" defTabSz="685800">
              <a:spcBef>
                <a:spcPct val="20000"/>
              </a:spcBef>
              <a:buChar char="–"/>
              <a:defRPr sz="2800">
                <a:solidFill>
                  <a:schemeClr val="tx1"/>
                </a:solidFill>
                <a:latin typeface="Times New Roman" panose="02020603050405020304" pitchFamily="18" charset="0"/>
                <a:cs typeface="Times New Roman (Arabic)" panose="02020603050405020304" pitchFamily="18" charset="0"/>
              </a:defRPr>
            </a:lvl2pPr>
            <a:lvl3pPr marL="1143000" indent="-228600" defTabSz="685800">
              <a:spcBef>
                <a:spcPct val="20000"/>
              </a:spcBef>
              <a:buChar char="•"/>
              <a:defRPr sz="2400">
                <a:solidFill>
                  <a:schemeClr val="tx1"/>
                </a:solidFill>
                <a:latin typeface="Times New Roman" panose="02020603050405020304" pitchFamily="18" charset="0"/>
                <a:cs typeface="Times New Roman (Arabic)" panose="02020603050405020304" pitchFamily="18" charset="0"/>
              </a:defRPr>
            </a:lvl3pPr>
            <a:lvl4pPr marL="1600200" indent="-228600" defTabSz="685800">
              <a:spcBef>
                <a:spcPct val="20000"/>
              </a:spcBef>
              <a:buChar char="–"/>
              <a:defRPr sz="2000">
                <a:solidFill>
                  <a:schemeClr val="tx1"/>
                </a:solidFill>
                <a:latin typeface="Times New Roman" panose="02020603050405020304" pitchFamily="18" charset="0"/>
                <a:cs typeface="Times New Roman (Arabic)" panose="02020603050405020304" pitchFamily="18" charset="0"/>
              </a:defRPr>
            </a:lvl4pPr>
            <a:lvl5pPr marL="2057400" indent="-228600" defTabSz="685800">
              <a:spcBef>
                <a:spcPct val="20000"/>
              </a:spcBef>
              <a:buChar char="»"/>
              <a:defRPr sz="2000">
                <a:solidFill>
                  <a:schemeClr val="tx1"/>
                </a:solidFill>
                <a:latin typeface="Times New Roman" panose="02020603050405020304" pitchFamily="18" charset="0"/>
                <a:cs typeface="Times New Roman (Arabic)" panose="02020603050405020304" pitchFamily="18" charset="0"/>
              </a:defRPr>
            </a:lvl5pPr>
            <a:lvl6pPr marL="25146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6pPr>
            <a:lvl7pPr marL="29718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7pPr>
            <a:lvl8pPr marL="34290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8pPr>
            <a:lvl9pPr marL="3886200" indent="-228600" defTabSz="685800" eaLnBrk="0" fontAlgn="base" hangingPunct="0">
              <a:spcBef>
                <a:spcPct val="20000"/>
              </a:spcBef>
              <a:spcAft>
                <a:spcPct val="0"/>
              </a:spcAft>
              <a:buChar char="»"/>
              <a:defRPr sz="2000">
                <a:solidFill>
                  <a:schemeClr val="tx1"/>
                </a:solidFill>
                <a:latin typeface="Times New Roman" panose="02020603050405020304" pitchFamily="18" charset="0"/>
                <a:cs typeface="Times New Roman (Arabic)" panose="02020603050405020304" pitchFamily="18" charset="0"/>
              </a:defRPr>
            </a:lvl9pPr>
          </a:lstStyle>
          <a:p>
            <a:pPr algn="ctr">
              <a:spcBef>
                <a:spcPct val="0"/>
              </a:spcBef>
              <a:buFontTx/>
              <a:buNone/>
            </a:pPr>
            <a:r>
              <a:rPr lang="fa-IR" altLang="fa-IR" sz="4500" b="1" dirty="0">
                <a:solidFill>
                  <a:srgbClr val="FF0000"/>
                </a:solidFill>
                <a:latin typeface="Tahoma" panose="020B0604030504040204" pitchFamily="34" charset="0"/>
                <a:cs typeface="B Titr" panose="00000700000000000000" pitchFamily="2" charset="-78"/>
              </a:rPr>
              <a:t>کانال تلگرامی بانک پاور پوینت</a:t>
            </a:r>
            <a:br>
              <a:rPr lang="fa-IR" altLang="fa-IR" sz="4500" b="1" dirty="0">
                <a:solidFill>
                  <a:srgbClr val="FF0000"/>
                </a:solidFill>
                <a:latin typeface="Tahoma" panose="020B0604030504040204" pitchFamily="34" charset="0"/>
                <a:cs typeface="B Titr" panose="00000700000000000000" pitchFamily="2" charset="-78"/>
              </a:rPr>
            </a:br>
            <a:r>
              <a:rPr lang="fa-IR" altLang="fa-IR" sz="2700" b="1" dirty="0">
                <a:solidFill>
                  <a:srgbClr val="FF0000"/>
                </a:solidFill>
                <a:latin typeface="Tahoma" panose="020B0604030504040204" pitchFamily="34" charset="0"/>
                <a:cs typeface="B Titr" panose="00000700000000000000" pitchFamily="2" charset="-78"/>
              </a:rPr>
              <a:t/>
            </a:r>
            <a:br>
              <a:rPr lang="fa-IR" altLang="fa-IR" sz="2700" b="1" dirty="0">
                <a:solidFill>
                  <a:srgbClr val="FF0000"/>
                </a:solidFill>
                <a:latin typeface="Tahoma" panose="020B0604030504040204" pitchFamily="34" charset="0"/>
                <a:cs typeface="B Titr" panose="00000700000000000000" pitchFamily="2" charset="-78"/>
              </a:rPr>
            </a:br>
            <a:r>
              <a:rPr lang="en-US" altLang="fa-IR" sz="4500" b="1" dirty="0">
                <a:solidFill>
                  <a:srgbClr val="FF0000"/>
                </a:solidFill>
                <a:latin typeface="Tahoma" panose="020B0604030504040204" pitchFamily="34" charset="0"/>
                <a:cs typeface="B Titr" panose="00000700000000000000" pitchFamily="2" charset="-78"/>
              </a:rPr>
              <a:t>@</a:t>
            </a:r>
            <a:r>
              <a:rPr lang="en-US" altLang="fa-IR" sz="4500" b="1" dirty="0" err="1">
                <a:solidFill>
                  <a:srgbClr val="FF0000"/>
                </a:solidFill>
                <a:latin typeface="Tahoma" panose="020B0604030504040204" pitchFamily="34" charset="0"/>
                <a:cs typeface="B Titr" panose="00000700000000000000" pitchFamily="2" charset="-78"/>
              </a:rPr>
              <a:t>PptBank</a:t>
            </a:r>
            <a:r>
              <a:rPr lang="fa-IR" altLang="fa-IR" sz="4500" b="1" dirty="0">
                <a:solidFill>
                  <a:srgbClr val="FF0000"/>
                </a:solidFill>
                <a:latin typeface="Tahoma" panose="020B0604030504040204" pitchFamily="34" charset="0"/>
                <a:cs typeface="B Titr" panose="00000700000000000000" pitchFamily="2" charset="-78"/>
              </a:rPr>
              <a:t/>
            </a:r>
            <a:br>
              <a:rPr lang="fa-IR" altLang="fa-IR" sz="4500" b="1" dirty="0">
                <a:solidFill>
                  <a:srgbClr val="FF0000"/>
                </a:solidFill>
                <a:latin typeface="Tahoma" panose="020B0604030504040204" pitchFamily="34" charset="0"/>
                <a:cs typeface="B Titr" panose="00000700000000000000" pitchFamily="2" charset="-78"/>
              </a:rPr>
            </a:br>
            <a:r>
              <a:rPr lang="en-US" altLang="fa-IR" sz="1800" b="1" dirty="0">
                <a:solidFill>
                  <a:srgbClr val="000000"/>
                </a:solidFill>
                <a:latin typeface="Tahoma" panose="020B0604030504040204" pitchFamily="34" charset="0"/>
                <a:cs typeface="Times New Roman" panose="02020603050405020304" pitchFamily="18" charset="0"/>
              </a:rPr>
              <a:t/>
            </a:r>
            <a:br>
              <a:rPr lang="en-US" altLang="fa-IR" sz="1800" b="1" dirty="0">
                <a:solidFill>
                  <a:srgbClr val="000000"/>
                </a:solidFill>
                <a:latin typeface="Tahoma" panose="020B0604030504040204" pitchFamily="34" charset="0"/>
                <a:cs typeface="Times New Roman" panose="02020603050405020304" pitchFamily="18" charset="0"/>
              </a:rPr>
            </a:br>
            <a:r>
              <a:rPr lang="en-US" altLang="fa-IR" sz="1800" b="1" dirty="0">
                <a:solidFill>
                  <a:srgbClr val="FFFF00"/>
                </a:solidFill>
                <a:latin typeface="Tahoma" panose="020B0604030504040204" pitchFamily="34" charset="0"/>
                <a:cs typeface="Times New Roman" panose="02020603050405020304" pitchFamily="18" charset="0"/>
                <a:hlinkClick r:id="rId3"/>
              </a:rPr>
              <a:t>https://telegram.me/joinchat/CrBIZT1leC0x3lRhxgL_5g</a:t>
            </a:r>
            <a:endParaRPr lang="fa-IR" altLang="fa-IR" sz="1800" b="1" dirty="0">
              <a:solidFill>
                <a:srgbClr val="FFFF00"/>
              </a:solidFill>
              <a:latin typeface="Tahoma" panose="020B0604030504040204" pitchFamily="34" charset="0"/>
              <a:cs typeface="Times New Roman" panose="02020603050405020304" pitchFamily="18" charset="0"/>
            </a:endParaRPr>
          </a:p>
        </p:txBody>
      </p:sp>
      <p:sp>
        <p:nvSpPr>
          <p:cNvPr id="2" name="Cloud 1"/>
          <p:cNvSpPr/>
          <p:nvPr/>
        </p:nvSpPr>
        <p:spPr>
          <a:xfrm>
            <a:off x="1761894" y="2337917"/>
            <a:ext cx="5321386" cy="1007156"/>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a:latin typeface="Titr"/>
                <a:cs typeface="B Titr" panose="00000700000000000000" pitchFamily="2" charset="-78"/>
              </a:rPr>
              <a:t>جهت پرداخت حق الزحمه تهیه این فایل</a:t>
            </a:r>
          </a:p>
          <a:p>
            <a:pPr algn="ctr"/>
            <a:endParaRPr lang="fa-IR" dirty="0">
              <a:latin typeface="Titr"/>
              <a:cs typeface="B Titr" panose="00000700000000000000" pitchFamily="2" charset="-78"/>
            </a:endParaRPr>
          </a:p>
          <a:p>
            <a:pPr algn="ctr"/>
            <a:r>
              <a:rPr lang="fa-IR" dirty="0">
                <a:latin typeface="Titr"/>
                <a:cs typeface="B Titr" panose="00000700000000000000" pitchFamily="2" charset="-78"/>
              </a:rPr>
              <a:t>لطفا کانال ما را به 5 نفر از دوستانتان معرفی نمایید</a:t>
            </a:r>
          </a:p>
        </p:txBody>
      </p:sp>
      <p:sp>
        <p:nvSpPr>
          <p:cNvPr id="3" name="Smiley Face 2"/>
          <p:cNvSpPr/>
          <p:nvPr/>
        </p:nvSpPr>
        <p:spPr>
          <a:xfrm>
            <a:off x="2641774" y="2759064"/>
            <a:ext cx="195836" cy="139883"/>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881"/>
          </a:p>
        </p:txBody>
      </p:sp>
      <p:sp>
        <p:nvSpPr>
          <p:cNvPr id="4" name="Heart 3"/>
          <p:cNvSpPr/>
          <p:nvPr/>
        </p:nvSpPr>
        <p:spPr>
          <a:xfrm>
            <a:off x="2627786" y="2902443"/>
            <a:ext cx="223813" cy="167860"/>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881">
              <a:solidFill>
                <a:srgbClr val="FF0000"/>
              </a:solidFill>
            </a:endParaRPr>
          </a:p>
        </p:txBody>
      </p:sp>
    </p:spTree>
    <p:extLst>
      <p:ext uri="{BB962C8B-B14F-4D97-AF65-F5344CB8AC3E}">
        <p14:creationId xmlns:p14="http://schemas.microsoft.com/office/powerpoint/2010/main" val="3704667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r" rtl="1" eaLnBrk="1" hangingPunct="1"/>
            <a:r>
              <a:rPr lang="ar-SA" altLang="fa-IR" sz="3200" smtClean="0">
                <a:solidFill>
                  <a:srgbClr val="FFFF00"/>
                </a:solidFill>
                <a:cs typeface="B Homa" panose="00000400000000000000" pitchFamily="2" charset="-78"/>
              </a:rPr>
              <a:t>واکنش حساسیتی شدید (شوک آنافیلاکتیک)</a:t>
            </a:r>
            <a:endParaRPr lang="en-US" altLang="fa-IR" sz="3200" smtClean="0">
              <a:solidFill>
                <a:srgbClr val="FFFF00"/>
              </a:solidFill>
              <a:cs typeface="B Homa" panose="00000400000000000000" pitchFamily="2" charset="-78"/>
            </a:endParaRPr>
          </a:p>
        </p:txBody>
      </p:sp>
      <p:sp>
        <p:nvSpPr>
          <p:cNvPr id="19459" name="Content Placeholder 2"/>
          <p:cNvSpPr>
            <a:spLocks noGrp="1"/>
          </p:cNvSpPr>
          <p:nvPr>
            <p:ph idx="1"/>
          </p:nvPr>
        </p:nvSpPr>
        <p:spPr>
          <a:xfrm>
            <a:off x="1027113" y="1500188"/>
            <a:ext cx="8116887" cy="4611687"/>
          </a:xfrm>
        </p:spPr>
        <p:txBody>
          <a:bodyPr/>
          <a:lstStyle/>
          <a:p>
            <a:pPr algn="r" rtl="1" eaLnBrk="1" hangingPunct="1">
              <a:buFontTx/>
              <a:buNone/>
            </a:pPr>
            <a:r>
              <a:rPr lang="fa-IR" altLang="fa-IR" sz="2400" smtClean="0"/>
              <a:t>    </a:t>
            </a:r>
            <a:r>
              <a:rPr lang="ar-SA" altLang="fa-IR" sz="2400" smtClean="0"/>
              <a:t>پاسخ حساسیتی شدید (شوک آنافیلاکتیک) زمانی ایجاد می‌شود که فرد با ماده</a:t>
            </a:r>
            <a:r>
              <a:rPr lang="fa-IR" altLang="fa-IR" sz="2400" smtClean="0"/>
              <a:t> </a:t>
            </a:r>
            <a:r>
              <a:rPr lang="ar-SA" altLang="fa-IR" sz="2400" smtClean="0"/>
              <a:t>حساسیت‌زایی برخورد کند و قبلاً نیز سابقه برخورد با آن را داشته و بدن فرد آن را به عنوان مهاجم بشناسد. در این صورت پادتنی به نام </a:t>
            </a:r>
            <a:r>
              <a:rPr lang="en-US" altLang="fa-IR" sz="2400" smtClean="0"/>
              <a:t>IgE</a:t>
            </a:r>
            <a:r>
              <a:rPr lang="ar-SA" altLang="fa-IR" sz="2400" smtClean="0"/>
              <a:t> تولید می‌گردد. سپس پادتن‌ها و دفاع میزبان با ماده حساسیت‌زا که برای بار دوم وارد بدن شده، برخورد کرده و مواد شیمیایی(مانند هیستامین) آزاد می‌شوند. این مواد در ریه‌ها، عروق خونی، روده‌ها و پوست اثرات ناخوشایندی را ایجاد می‌کنند. این شوک یکی از شرایط تهدیدکننده حیات به شمار می‌آید. </a:t>
            </a:r>
            <a:r>
              <a:rPr lang="fa-IR" altLang="fa-IR" sz="2400" smtClean="0"/>
              <a:t>۸۰-۶۰%</a:t>
            </a:r>
            <a:r>
              <a:rPr lang="ar-SA" altLang="fa-IR" sz="2400" smtClean="0"/>
              <a:t> مرگ‌های ناشی از شوک آنافیلاکتیک به علت ناتوانی در تنفس می‌باشد و علت آن تورم و انسداد راه‌های هوایی است. علت دوم این مرگ‌ها (حدود </a:t>
            </a:r>
            <a:r>
              <a:rPr lang="fa-IR" altLang="fa-IR" sz="2400" smtClean="0"/>
              <a:t>۲۴%</a:t>
            </a:r>
            <a:r>
              <a:rPr lang="ar-SA" altLang="fa-IR" sz="2400" smtClean="0"/>
              <a:t>)، شوک است که به علت کافی نبودن خون در گردش می‌باشد.</a:t>
            </a:r>
            <a:endParaRPr lang="en-US" altLang="fa-IR" sz="2400" smtClean="0"/>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769938" y="274638"/>
            <a:ext cx="8294687" cy="1143000"/>
          </a:xfrm>
        </p:spPr>
        <p:txBody>
          <a:bodyPr/>
          <a:lstStyle/>
          <a:p>
            <a:pPr algn="r" rtl="1" eaLnBrk="1" hangingPunct="1"/>
            <a:r>
              <a:rPr lang="ar-SA" altLang="fa-IR" sz="3200" smtClean="0">
                <a:solidFill>
                  <a:srgbClr val="FFFF00"/>
                </a:solidFill>
                <a:cs typeface="B Homa" panose="00000400000000000000" pitchFamily="2" charset="-78"/>
              </a:rPr>
              <a:t>علائم و نشانه‌های شوک آنافیلاکتیک:</a:t>
            </a:r>
            <a:endParaRPr lang="en-US" altLang="fa-IR" sz="3200" smtClean="0">
              <a:solidFill>
                <a:srgbClr val="FFFF00"/>
              </a:solidFill>
              <a:cs typeface="B Homa" panose="00000400000000000000" pitchFamily="2" charset="-78"/>
            </a:endParaRPr>
          </a:p>
        </p:txBody>
      </p:sp>
      <p:sp>
        <p:nvSpPr>
          <p:cNvPr id="3" name="Content Placeholder 2"/>
          <p:cNvSpPr>
            <a:spLocks noGrp="1"/>
          </p:cNvSpPr>
          <p:nvPr>
            <p:ph idx="1"/>
          </p:nvPr>
        </p:nvSpPr>
        <p:spPr>
          <a:xfrm>
            <a:off x="722313" y="1600200"/>
            <a:ext cx="8342312" cy="4525963"/>
          </a:xfrm>
        </p:spPr>
        <p:txBody>
          <a:bodyPr/>
          <a:lstStyle/>
          <a:p>
            <a:pPr algn="r" rtl="1" eaLnBrk="1" hangingPunct="1">
              <a:buFontTx/>
              <a:buNone/>
              <a:defRPr/>
            </a:pPr>
            <a:r>
              <a:rPr lang="ar-SA" dirty="0" smtClean="0"/>
              <a:t>سرفه، عطسه، خس‌خس صدا تورم صورت، زبان و دهان تنفس دشوار تهوع و استفراغ سفتی و تورم گلو سرگیجه</a:t>
            </a:r>
            <a:br>
              <a:rPr lang="ar-SA" dirty="0" smtClean="0"/>
            </a:br>
            <a:r>
              <a:rPr lang="ar-SA" dirty="0" smtClean="0"/>
              <a:t>خارش و سوزش شدید انقباض عضلات شکم(کرامپ شکمی)</a:t>
            </a:r>
            <a:br>
              <a:rPr lang="ar-SA" dirty="0" smtClean="0"/>
            </a:br>
            <a:r>
              <a:rPr lang="ar-SA" dirty="0" smtClean="0"/>
              <a:t>بثورات یا کهیر پوستی متمایل به آبی شدن (سیانوز) اطراف لب‌ها و دهان</a:t>
            </a:r>
            <a:endParaRPr lang="en-US" dirty="0" smtClean="0"/>
          </a:p>
          <a:p>
            <a:pPr algn="r" rtl="1" eaLnBrk="1" hangingPunct="1">
              <a:buFontTx/>
              <a:buNone/>
              <a:defRPr/>
            </a:pPr>
            <a:r>
              <a:rPr lang="ar-SA" sz="2800" dirty="0" smtClean="0">
                <a:solidFill>
                  <a:schemeClr val="bg1">
                    <a:lumMod val="20000"/>
                    <a:lumOff val="80000"/>
                  </a:schemeClr>
                </a:solidFill>
                <a:cs typeface="B Mehr" pitchFamily="2" charset="-78"/>
              </a:rPr>
              <a:t>در شوک حساسیتی علاوه بر انجام سایر کمک‌های اولیه شوک، تزریق آدرنالین(اپی‌نفرین) توسط امدادگران مجاز است.</a:t>
            </a:r>
            <a:endParaRPr lang="en-US" sz="2800" dirty="0">
              <a:solidFill>
                <a:schemeClr val="bg1">
                  <a:lumMod val="20000"/>
                  <a:lumOff val="80000"/>
                </a:schemeClr>
              </a:solidFill>
              <a:cs typeface="B Mehr" pitchFamily="2" charset="-78"/>
            </a:endParaRPr>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r" rtl="1" eaLnBrk="1" hangingPunct="1"/>
            <a:r>
              <a:rPr lang="ar-SA" altLang="fa-IR" sz="4000" smtClean="0">
                <a:solidFill>
                  <a:srgbClr val="FFFF00"/>
                </a:solidFill>
                <a:cs typeface="B Homa" panose="00000400000000000000" pitchFamily="2" charset="-78"/>
              </a:rPr>
              <a:t>علل شوک حساسیتی</a:t>
            </a:r>
            <a:endParaRPr lang="en-US" altLang="fa-IR" sz="4000" smtClean="0">
              <a:solidFill>
                <a:srgbClr val="FFFF00"/>
              </a:solidFill>
              <a:cs typeface="B Homa" panose="00000400000000000000" pitchFamily="2" charset="-78"/>
            </a:endParaRPr>
          </a:p>
        </p:txBody>
      </p:sp>
      <p:sp>
        <p:nvSpPr>
          <p:cNvPr id="21507" name="Content Placeholder 2"/>
          <p:cNvSpPr>
            <a:spLocks noGrp="1"/>
          </p:cNvSpPr>
          <p:nvPr>
            <p:ph idx="1"/>
          </p:nvPr>
        </p:nvSpPr>
        <p:spPr>
          <a:xfrm>
            <a:off x="593725" y="1600200"/>
            <a:ext cx="8470900" cy="4525963"/>
          </a:xfrm>
        </p:spPr>
        <p:txBody>
          <a:bodyPr/>
          <a:lstStyle/>
          <a:p>
            <a:pPr algn="r" rtl="1" eaLnBrk="1" hangingPunct="1">
              <a:buFontTx/>
              <a:buNone/>
            </a:pPr>
            <a:r>
              <a:rPr lang="ar-SA" altLang="fa-IR" smtClean="0"/>
              <a:t>پنی‌سیلین و مشتقات آن از شایعترین علت شوک آنافیلاکتیک بوده و پس از آن مار گزیدگی و خصوصا زنبور ‌گزیدگی قرار دارند. شایعترین علت شوک آنافیلاکتیک پنی‌سیلین (و سایر داروها) ، غذاها (بادام زمینی ،تخم مرغ ، غذاهای دریایی و شیر) ، عصاره گرده ، لاستیک و سم حشرات می‌باشند.</a:t>
            </a:r>
            <a:endParaRPr lang="en-US" altLang="fa-IR" smtClean="0"/>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11350" y="211138"/>
            <a:ext cx="6961188" cy="1143000"/>
          </a:xfrm>
        </p:spPr>
        <p:txBody>
          <a:bodyPr/>
          <a:lstStyle/>
          <a:p>
            <a:pPr algn="r" rtl="1" eaLnBrk="1" hangingPunct="1"/>
            <a:r>
              <a:rPr lang="ar-SA" altLang="fa-IR" sz="4000" smtClean="0">
                <a:solidFill>
                  <a:srgbClr val="FFFF00"/>
                </a:solidFill>
                <a:cs typeface="B Homa" panose="00000400000000000000" pitchFamily="2" charset="-78"/>
              </a:rPr>
              <a:t>درمان شوک حساسیتی</a:t>
            </a:r>
            <a:endParaRPr lang="en-US" altLang="fa-IR" sz="4000" smtClean="0">
              <a:solidFill>
                <a:srgbClr val="FFFF00"/>
              </a:solidFill>
              <a:cs typeface="B Homa" panose="00000400000000000000" pitchFamily="2" charset="-78"/>
            </a:endParaRPr>
          </a:p>
        </p:txBody>
      </p:sp>
      <p:sp>
        <p:nvSpPr>
          <p:cNvPr id="22531" name="Content Placeholder 2"/>
          <p:cNvSpPr>
            <a:spLocks noGrp="1"/>
          </p:cNvSpPr>
          <p:nvPr>
            <p:ph idx="1"/>
          </p:nvPr>
        </p:nvSpPr>
        <p:spPr>
          <a:xfrm>
            <a:off x="1219200" y="1744663"/>
            <a:ext cx="7924800" cy="4608512"/>
          </a:xfrm>
        </p:spPr>
        <p:txBody>
          <a:bodyPr/>
          <a:lstStyle/>
          <a:p>
            <a:pPr algn="r" rtl="1" eaLnBrk="1" hangingPunct="1">
              <a:buFontTx/>
              <a:buNone/>
            </a:pPr>
            <a:r>
              <a:rPr lang="ar-SA" altLang="fa-IR" sz="2400" smtClean="0"/>
              <a:t>قبل از هر چیز عامل حساست‌زا باید شناخته شده و تماس با آن قطع شود.</a:t>
            </a:r>
            <a:br>
              <a:rPr lang="ar-SA" altLang="fa-IR" sz="2400" smtClean="0"/>
            </a:br>
            <a:r>
              <a:rPr lang="ar-SA" altLang="fa-IR" sz="2400" smtClean="0"/>
              <a:t>اقدامات اولیه شامل اقدامات اصول احیا (</a:t>
            </a:r>
            <a:r>
              <a:rPr lang="en-US" altLang="fa-IR" sz="2400" smtClean="0"/>
              <a:t>BLS</a:t>
            </a:r>
            <a:r>
              <a:rPr lang="ar-SA" altLang="fa-IR" sz="2400" smtClean="0"/>
              <a:t>) است. مجرای تنفسی بیمار را باز نموده و اقدام به تنفس مصنوعی یا </a:t>
            </a:r>
            <a:r>
              <a:rPr lang="en-US" altLang="fa-IR" sz="2400" smtClean="0"/>
              <a:t>CPR</a:t>
            </a:r>
            <a:r>
              <a:rPr lang="ar-SA" altLang="fa-IR" sz="2400" smtClean="0"/>
              <a:t> نمایید.</a:t>
            </a:r>
            <a:br>
              <a:rPr lang="ar-SA" altLang="fa-IR" sz="2400" smtClean="0"/>
            </a:br>
            <a:r>
              <a:rPr lang="ar-SA" altLang="fa-IR" sz="2400" smtClean="0"/>
              <a:t>اکسیژن خالص (با غلظت بالا) به مصدوم برسانید و اقدام به درمان شوک نمایید.</a:t>
            </a:r>
            <a:br>
              <a:rPr lang="ar-SA" altLang="fa-IR" sz="2400" smtClean="0"/>
            </a:br>
            <a:r>
              <a:rPr lang="ar-SA" altLang="fa-IR" sz="2400" smtClean="0"/>
              <a:t>مصدوم را فوراً به مراکز پزشکی برسانید اگر مصدوم بیهوش نیست، او را به حالت طاق باز و یا به پهلو بخوابانید. در صورت آگاهی از ماده آلرژی‌زا و یا علت حساسیت (مثلاً نیش حشرات و غیره ) به کادر پزشکی نیز اطلاع دهید. ضمن انتقال مصدوم ، اصول اولیه احیاء را انجام دهید.</a:t>
            </a:r>
            <a:endParaRPr lang="en-US" altLang="fa-IR" sz="2400" smtClean="0"/>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541463" y="355600"/>
            <a:ext cx="6961187" cy="1143000"/>
          </a:xfrm>
        </p:spPr>
        <p:txBody>
          <a:bodyPr/>
          <a:lstStyle/>
          <a:p>
            <a:pPr algn="r" rtl="1" eaLnBrk="1" hangingPunct="1"/>
            <a:r>
              <a:rPr lang="fa-IR" altLang="fa-IR" smtClean="0">
                <a:solidFill>
                  <a:srgbClr val="FFFF00"/>
                </a:solidFill>
                <a:cs typeface="B Homa" panose="00000400000000000000" pitchFamily="2" charset="-78"/>
              </a:rPr>
              <a:t>داروها</a:t>
            </a:r>
            <a:endParaRPr lang="en-US" altLang="fa-IR" smtClean="0">
              <a:solidFill>
                <a:srgbClr val="FFFF00"/>
              </a:solidFill>
              <a:cs typeface="B Homa" panose="00000400000000000000" pitchFamily="2" charset="-78"/>
            </a:endParaRPr>
          </a:p>
        </p:txBody>
      </p:sp>
      <p:sp>
        <p:nvSpPr>
          <p:cNvPr id="23555" name="Content Placeholder 2"/>
          <p:cNvSpPr>
            <a:spLocks noGrp="1"/>
          </p:cNvSpPr>
          <p:nvPr>
            <p:ph idx="1"/>
          </p:nvPr>
        </p:nvSpPr>
        <p:spPr>
          <a:xfrm>
            <a:off x="1765300" y="1600200"/>
            <a:ext cx="7121525" cy="4945063"/>
          </a:xfrm>
        </p:spPr>
        <p:txBody>
          <a:bodyPr/>
          <a:lstStyle/>
          <a:p>
            <a:pPr algn="r" rtl="1" eaLnBrk="1" hangingPunct="1">
              <a:buFontTx/>
              <a:buNone/>
            </a:pPr>
            <a:r>
              <a:rPr lang="ar-SA" altLang="fa-IR" smtClean="0"/>
              <a:t>اولین داروی تزریقی جهت درمان شوک حساسیتی آمپول اپی نفرین است که حدود </a:t>
            </a:r>
            <a:r>
              <a:rPr lang="fa-IR" altLang="fa-IR" smtClean="0"/>
              <a:t>۰.۰۱</a:t>
            </a:r>
            <a:r>
              <a:rPr lang="en-US" altLang="fa-IR" smtClean="0"/>
              <a:t>mg/kg</a:t>
            </a:r>
            <a:r>
              <a:rPr lang="ar-SA" altLang="fa-IR" smtClean="0"/>
              <a:t> و حداکثر تا </a:t>
            </a:r>
            <a:r>
              <a:rPr lang="fa-IR" altLang="fa-IR" smtClean="0"/>
              <a:t>۰.۳</a:t>
            </a:r>
            <a:r>
              <a:rPr lang="ar-SA" altLang="fa-IR" smtClean="0"/>
              <a:t> میلیگرم به صورت زیر جلدی تزریق می‌شود. داروهای بعدی عبارتند از آمپولهای ضد حساسیت مثل کلرفنیرامین که داخل رگ تزریق می‌شود. داروهای گشاد کننده راههای هوایی مثل آمینوفیلین و داروهای تعدیل کننده سیستم ایمنی مثل هیدرو کورتیزون نیز استفاده می‌شوند. شروع دادن مایع داخل رگی مثل سرم رینگرلاکتات نیز اهمیت زیادی دارند.</a:t>
            </a:r>
            <a:endParaRPr lang="en-US" altLang="fa-IR"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862138" y="306388"/>
            <a:ext cx="6961187" cy="1143000"/>
          </a:xfrm>
        </p:spPr>
        <p:txBody>
          <a:bodyPr/>
          <a:lstStyle/>
          <a:p>
            <a:pPr algn="r" rtl="1" eaLnBrk="1" hangingPunct="1"/>
            <a:r>
              <a:rPr lang="ar-SA" altLang="fa-IR" sz="3200" smtClean="0">
                <a:solidFill>
                  <a:srgbClr val="FFFF00"/>
                </a:solidFill>
                <a:cs typeface="B Homa" panose="00000400000000000000" pitchFamily="2" charset="-78"/>
              </a:rPr>
              <a:t>شوک توزیعی ( منتشر ):</a:t>
            </a:r>
            <a:endParaRPr lang="en-US" altLang="fa-IR" sz="3200" smtClean="0">
              <a:solidFill>
                <a:srgbClr val="FFFF00"/>
              </a:solidFill>
              <a:cs typeface="B Homa" panose="00000400000000000000" pitchFamily="2" charset="-78"/>
            </a:endParaRPr>
          </a:p>
        </p:txBody>
      </p:sp>
      <p:sp>
        <p:nvSpPr>
          <p:cNvPr id="24579" name="Content Placeholder 2"/>
          <p:cNvSpPr>
            <a:spLocks noGrp="1"/>
          </p:cNvSpPr>
          <p:nvPr>
            <p:ph idx="1"/>
          </p:nvPr>
        </p:nvSpPr>
        <p:spPr/>
        <p:txBody>
          <a:bodyPr/>
          <a:lstStyle/>
          <a:p>
            <a:pPr algn="r" rtl="1" eaLnBrk="1" hangingPunct="1">
              <a:buFontTx/>
              <a:buNone/>
            </a:pPr>
            <a:r>
              <a:rPr lang="ar-SA" altLang="fa-IR" smtClean="0"/>
              <a:t>اختلالات توزیع خون ممکن است باعث عدم تکافوی شدید خون رسانی بافتی ، حتی در صورت طبیعی یا بالا بودن برون ده قلبی شود این موارد توزیع غلط جریان معمولا ناشی از اختلالات در تونوس است . شوک سپتیک شایع ترین شوک توزیعی است و معمولا عارضه سپتی سمی باکتری ها و نیز عفونت ناشی از ریکتزیا و ویروس ها است .</a:t>
            </a:r>
            <a:endParaRPr lang="en-US" altLang="fa-IR" smtClean="0"/>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735138" y="290513"/>
            <a:ext cx="6961187" cy="1143000"/>
          </a:xfrm>
        </p:spPr>
        <p:txBody>
          <a:bodyPr/>
          <a:lstStyle/>
          <a:p>
            <a:pPr algn="r" rtl="1" eaLnBrk="1" hangingPunct="1"/>
            <a:r>
              <a:rPr lang="fa-IR" altLang="fa-IR" sz="3200" smtClean="0">
                <a:solidFill>
                  <a:srgbClr val="FFFF00"/>
                </a:solidFill>
                <a:cs typeface="B Homa" panose="00000400000000000000" pitchFamily="2" charset="-78"/>
              </a:rPr>
              <a:t>علایم شوک توزیعی</a:t>
            </a:r>
            <a:endParaRPr lang="en-US" altLang="fa-IR" sz="3200" smtClean="0">
              <a:solidFill>
                <a:srgbClr val="FFFF00"/>
              </a:solidFill>
              <a:cs typeface="B Homa" panose="00000400000000000000" pitchFamily="2" charset="-78"/>
            </a:endParaRPr>
          </a:p>
        </p:txBody>
      </p:sp>
      <p:sp>
        <p:nvSpPr>
          <p:cNvPr id="25603" name="Content Placeholder 2"/>
          <p:cNvSpPr>
            <a:spLocks noGrp="1"/>
          </p:cNvSpPr>
          <p:nvPr>
            <p:ph idx="1"/>
          </p:nvPr>
        </p:nvSpPr>
        <p:spPr>
          <a:xfrm>
            <a:off x="1765300" y="1600200"/>
            <a:ext cx="7299325" cy="4525963"/>
          </a:xfrm>
        </p:spPr>
        <p:txBody>
          <a:bodyPr/>
          <a:lstStyle/>
          <a:p>
            <a:pPr algn="r" rtl="1" eaLnBrk="1" hangingPunct="1">
              <a:buFontTx/>
              <a:buNone/>
            </a:pPr>
            <a:r>
              <a:rPr lang="ar-SA" altLang="fa-IR" smtClean="0"/>
              <a:t>این بیماران معمولا تب ، خواب آلودگی ، پتشی ، و پورپورا داشته و یک کانون عفونی در بدنشان یافت می شود . علامت اولیه شوک توزیعی یا منتشر افزایش درجه بدن ( هایپر ترمی ) یا کاهش درجه بدن ( هایپو ترمی ) می باشد . در جه حرارت باید هر یک تا دو ساعت کنترل شود . در شوک زودرس ( فاز هایپر دینامیک ) پوست معمولا گرم و براق می شود . در شوک دیر رس ( فاز هایپو دینامیک ) پوست معمولا سرد و خاکستری میشود .</a:t>
            </a:r>
            <a:endParaRPr lang="en-US" altLang="fa-IR" smtClean="0"/>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685925" y="242888"/>
            <a:ext cx="6961188" cy="1143000"/>
          </a:xfrm>
        </p:spPr>
        <p:txBody>
          <a:bodyPr/>
          <a:lstStyle/>
          <a:p>
            <a:pPr algn="r" rtl="1" eaLnBrk="1" hangingPunct="1"/>
            <a:r>
              <a:rPr lang="ar-SA" altLang="fa-IR" sz="4000" smtClean="0">
                <a:solidFill>
                  <a:srgbClr val="FFFF00"/>
                </a:solidFill>
                <a:cs typeface="B Homa" panose="00000400000000000000" pitchFamily="2" charset="-78"/>
              </a:rPr>
              <a:t>شوک انسدادی :</a:t>
            </a:r>
            <a:endParaRPr lang="en-US" altLang="fa-IR" sz="4000" smtClean="0">
              <a:solidFill>
                <a:srgbClr val="FFFF00"/>
              </a:solidFill>
              <a:cs typeface="B Homa" panose="00000400000000000000" pitchFamily="2" charset="-78"/>
            </a:endParaRPr>
          </a:p>
        </p:txBody>
      </p:sp>
      <p:sp>
        <p:nvSpPr>
          <p:cNvPr id="26627" name="Content Placeholder 2"/>
          <p:cNvSpPr>
            <a:spLocks noGrp="1"/>
          </p:cNvSpPr>
          <p:nvPr>
            <p:ph idx="1"/>
          </p:nvPr>
        </p:nvSpPr>
        <p:spPr>
          <a:xfrm>
            <a:off x="1652588" y="1600200"/>
            <a:ext cx="7283450" cy="4525963"/>
          </a:xfrm>
        </p:spPr>
        <p:txBody>
          <a:bodyPr/>
          <a:lstStyle/>
          <a:p>
            <a:pPr algn="r" rtl="1" eaLnBrk="1" hangingPunct="1">
              <a:buFontTx/>
              <a:buNone/>
            </a:pPr>
            <a:r>
              <a:rPr lang="ar-SA" altLang="fa-IR" smtClean="0"/>
              <a:t>علت اصلی انسداد تامپوناد قلبی است . از نظر بالینی هرگاه در زمینه تروما یا جراحی اخیر قلب فشار نبض مریض کاهش یافته ، صداهای قلبی گنگ شده ؛ قلب در دق یا کلیشه رادیوگرافی بزرگ شده ، یا انفکاک مکانیکی ، الکتریکی وجود داشته باید به تامپوناد شک کرد ، درمان شامل برطرف کردن انسداد به وسیله آسپیراسیون سوزنی فوری فضای پریکارد است .</a:t>
            </a:r>
            <a:endParaRPr lang="en-US" altLang="fa-IR" smtClean="0"/>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703388" y="671513"/>
            <a:ext cx="6961187" cy="1143000"/>
          </a:xfrm>
        </p:spPr>
        <p:txBody>
          <a:bodyPr/>
          <a:lstStyle/>
          <a:p>
            <a:pPr algn="r" rtl="1" eaLnBrk="1" hangingPunct="1"/>
            <a:r>
              <a:rPr lang="ar-SA" altLang="fa-IR" sz="4000" smtClean="0">
                <a:solidFill>
                  <a:srgbClr val="FFFF00"/>
                </a:solidFill>
                <a:cs typeface="B Homa" panose="00000400000000000000" pitchFamily="2" charset="-78"/>
              </a:rPr>
              <a:t>شوک انفکاکی :</a:t>
            </a:r>
            <a:r>
              <a:rPr lang="en-US" altLang="fa-IR" smtClean="0"/>
              <a:t/>
            </a:r>
            <a:br>
              <a:rPr lang="en-US" altLang="fa-IR" smtClean="0"/>
            </a:br>
            <a:endParaRPr lang="en-US" altLang="fa-IR" smtClean="0"/>
          </a:p>
        </p:txBody>
      </p:sp>
      <p:sp>
        <p:nvSpPr>
          <p:cNvPr id="27651" name="Content Placeholder 2"/>
          <p:cNvSpPr>
            <a:spLocks noGrp="1"/>
          </p:cNvSpPr>
          <p:nvPr>
            <p:ph idx="1"/>
          </p:nvPr>
        </p:nvSpPr>
        <p:spPr>
          <a:xfrm>
            <a:off x="1266825" y="1824038"/>
            <a:ext cx="7572375" cy="3903662"/>
          </a:xfrm>
        </p:spPr>
        <p:txBody>
          <a:bodyPr/>
          <a:lstStyle/>
          <a:p>
            <a:pPr algn="r" rtl="1" eaLnBrk="1" hangingPunct="1">
              <a:buFontTx/>
              <a:buNone/>
            </a:pPr>
            <a:r>
              <a:rPr lang="ar-SA" altLang="fa-IR" smtClean="0"/>
              <a:t>این اصطلاح حالتی را توضیح می دهد که در آن خونرسانی بافتی طبیعی بوده اما اکسیژن نمی تواند به وسیله سلول ها استفاده شود مانند مسمومیت با مونو اکسید کربن یا مت هموگلوبینمی</a:t>
            </a:r>
            <a:endParaRPr lang="en-US" altLang="fa-IR" smtClean="0"/>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182813" y="-223838"/>
            <a:ext cx="6961187" cy="1143001"/>
          </a:xfrm>
        </p:spPr>
        <p:txBody>
          <a:bodyPr/>
          <a:lstStyle/>
          <a:p>
            <a:pPr algn="r" rtl="1" eaLnBrk="1" hangingPunct="1"/>
            <a:r>
              <a:rPr lang="ar-SA" altLang="fa-IR" sz="3200" smtClean="0">
                <a:solidFill>
                  <a:srgbClr val="FFFF00"/>
                </a:solidFill>
                <a:cs typeface="B Homa" panose="00000400000000000000" pitchFamily="2" charset="-78"/>
              </a:rPr>
              <a:t>طبقه</a:t>
            </a:r>
            <a:r>
              <a:rPr lang="ar-SA" altLang="fa-IR" sz="3200" b="1" smtClean="0">
                <a:solidFill>
                  <a:srgbClr val="FFFF00"/>
                </a:solidFill>
                <a:cs typeface="B Homa" panose="00000400000000000000" pitchFamily="2" charset="-78"/>
              </a:rPr>
              <a:t> </a:t>
            </a:r>
            <a:r>
              <a:rPr lang="ar-SA" altLang="fa-IR" sz="3200" smtClean="0">
                <a:solidFill>
                  <a:srgbClr val="FFFF00"/>
                </a:solidFill>
                <a:cs typeface="B Homa" panose="00000400000000000000" pitchFamily="2" charset="-78"/>
              </a:rPr>
              <a:t>بندی شوک و اتیولوژی آن</a:t>
            </a:r>
            <a:endParaRPr lang="en-US" altLang="fa-IR" sz="3200" smtClean="0">
              <a:solidFill>
                <a:srgbClr val="FFFF00"/>
              </a:solidFill>
              <a:cs typeface="B Homa" panose="00000400000000000000" pitchFamily="2" charset="-78"/>
            </a:endParaRPr>
          </a:p>
        </p:txBody>
      </p:sp>
      <p:graphicFrame>
        <p:nvGraphicFramePr>
          <p:cNvPr id="4" name="Content Placeholder 3"/>
          <p:cNvGraphicFramePr>
            <a:graphicFrameLocks noGrp="1"/>
          </p:cNvGraphicFramePr>
          <p:nvPr>
            <p:ph idx="1"/>
          </p:nvPr>
        </p:nvGraphicFramePr>
        <p:xfrm>
          <a:off x="0" y="673100"/>
          <a:ext cx="9144000" cy="6184900"/>
        </p:xfrm>
        <a:graphic>
          <a:graphicData uri="http://schemas.openxmlformats.org/drawingml/2006/table">
            <a:tbl>
              <a:tblPr firstRow="1" bandRow="1">
                <a:tableStyleId>{5C22544A-7EE6-4342-B048-85BDC9FD1C3A}</a:tableStyleId>
              </a:tblPr>
              <a:tblGrid>
                <a:gridCol w="3224462">
                  <a:extLst>
                    <a:ext uri="{9D8B030D-6E8A-4147-A177-3AD203B41FA5}">
                      <a16:colId xmlns:a16="http://schemas.microsoft.com/office/drawing/2014/main" val="20000"/>
                    </a:ext>
                  </a:extLst>
                </a:gridCol>
                <a:gridCol w="3818021">
                  <a:extLst>
                    <a:ext uri="{9D8B030D-6E8A-4147-A177-3AD203B41FA5}">
                      <a16:colId xmlns:a16="http://schemas.microsoft.com/office/drawing/2014/main" val="20001"/>
                    </a:ext>
                  </a:extLst>
                </a:gridCol>
                <a:gridCol w="2101517">
                  <a:extLst>
                    <a:ext uri="{9D8B030D-6E8A-4147-A177-3AD203B41FA5}">
                      <a16:colId xmlns:a16="http://schemas.microsoft.com/office/drawing/2014/main" val="20002"/>
                    </a:ext>
                  </a:extLst>
                </a:gridCol>
              </a:tblGrid>
              <a:tr h="975440">
                <a:tc>
                  <a:txBody>
                    <a:bodyPr/>
                    <a:lstStyle/>
                    <a:p>
                      <a:pPr algn="ctr" rtl="1"/>
                      <a:r>
                        <a:rPr lang="ar-SA" sz="2400" b="1" kern="1200" dirty="0" smtClean="0">
                          <a:solidFill>
                            <a:schemeClr val="accent2">
                              <a:lumMod val="20000"/>
                              <a:lumOff val="80000"/>
                            </a:schemeClr>
                          </a:solidFill>
                          <a:latin typeface="+mn-lt"/>
                          <a:ea typeface="+mn-ea"/>
                          <a:cs typeface="+mn-cs"/>
                        </a:rPr>
                        <a:t>اتیولوژی شایع</a:t>
                      </a:r>
                      <a:endParaRPr lang="en-US" sz="2400" dirty="0">
                        <a:solidFill>
                          <a:schemeClr val="accent2">
                            <a:lumMod val="20000"/>
                            <a:lumOff val="80000"/>
                          </a:schemeClr>
                        </a:solidFill>
                      </a:endParaRPr>
                    </a:p>
                  </a:txBody>
                  <a:tcPr marT="45725" marB="45725"/>
                </a:tc>
                <a:tc>
                  <a:txBody>
                    <a:bodyPr/>
                    <a:lstStyle/>
                    <a:p>
                      <a:pPr algn="ctr" rtl="1"/>
                      <a:r>
                        <a:rPr lang="ar-SA" sz="2400" b="1" kern="1200" dirty="0" smtClean="0">
                          <a:solidFill>
                            <a:schemeClr val="accent2">
                              <a:lumMod val="20000"/>
                              <a:lumOff val="80000"/>
                            </a:schemeClr>
                          </a:solidFill>
                          <a:latin typeface="+mn-lt"/>
                          <a:ea typeface="+mn-ea"/>
                          <a:cs typeface="+mn-cs"/>
                        </a:rPr>
                        <a:t>اختلال اولیه در گردش خون</a:t>
                      </a:r>
                      <a:endParaRPr lang="en-US" sz="2400" dirty="0">
                        <a:solidFill>
                          <a:schemeClr val="accent2">
                            <a:lumMod val="20000"/>
                            <a:lumOff val="80000"/>
                          </a:schemeClr>
                        </a:solidFill>
                      </a:endParaRPr>
                    </a:p>
                  </a:txBody>
                  <a:tcPr marT="45725" marB="45725"/>
                </a:tc>
                <a:tc>
                  <a:txBody>
                    <a:bodyPr/>
                    <a:lstStyle/>
                    <a:p>
                      <a:pPr algn="ctr" rtl="1"/>
                      <a:r>
                        <a:rPr lang="ar-SA" sz="2400" b="1" kern="1200" dirty="0" smtClean="0">
                          <a:solidFill>
                            <a:schemeClr val="accent2">
                              <a:lumMod val="20000"/>
                              <a:lumOff val="80000"/>
                            </a:schemeClr>
                          </a:solidFill>
                          <a:latin typeface="+mn-lt"/>
                          <a:ea typeface="+mn-ea"/>
                          <a:cs typeface="+mn-cs"/>
                        </a:rPr>
                        <a:t>نوع</a:t>
                      </a:r>
                      <a:endParaRPr lang="en-US" sz="2400" dirty="0">
                        <a:solidFill>
                          <a:schemeClr val="accent2">
                            <a:lumMod val="20000"/>
                            <a:lumOff val="80000"/>
                          </a:schemeClr>
                        </a:solidFill>
                      </a:endParaRPr>
                    </a:p>
                  </a:txBody>
                  <a:tcPr marT="45725" marB="45725"/>
                </a:tc>
                <a:extLst>
                  <a:ext uri="{0D108BD9-81ED-4DB2-BD59-A6C34878D82A}">
                    <a16:rowId xmlns:a16="http://schemas.microsoft.com/office/drawing/2014/main" val="10000"/>
                  </a:ext>
                </a:extLst>
              </a:tr>
              <a:tr h="975440">
                <a:tc>
                  <a:txBody>
                    <a:bodyPr/>
                    <a:lstStyle/>
                    <a:p>
                      <a:pPr algn="r" rtl="1"/>
                      <a:r>
                        <a:rPr lang="ar-SA" sz="1800" kern="1200" dirty="0" smtClean="0">
                          <a:solidFill>
                            <a:schemeClr val="dk1"/>
                          </a:solidFill>
                          <a:latin typeface="+mn-lt"/>
                          <a:ea typeface="+mn-ea"/>
                          <a:cs typeface="+mn-cs"/>
                        </a:rPr>
                        <a:t>خونریزی ، اسهال ، دیابت  بی مزه ، دیابت قندی ، سوختگی</a:t>
                      </a:r>
                      <a:endParaRPr lang="en-US" sz="1800" dirty="0"/>
                    </a:p>
                  </a:txBody>
                  <a:tcPr marT="45725" marB="45725"/>
                </a:tc>
                <a:tc>
                  <a:txBody>
                    <a:bodyPr/>
                    <a:lstStyle/>
                    <a:p>
                      <a:pPr algn="r" rtl="1"/>
                      <a:r>
                        <a:rPr lang="ar-SA" sz="1800" kern="1200" dirty="0" smtClean="0">
                          <a:solidFill>
                            <a:schemeClr val="dk1"/>
                          </a:solidFill>
                          <a:latin typeface="+mn-lt"/>
                          <a:ea typeface="+mn-ea"/>
                          <a:cs typeface="+mn-cs"/>
                        </a:rPr>
                        <a:t>کاهش حجم خون در گردش</a:t>
                      </a:r>
                      <a:endParaRPr lang="en-US" sz="1800" dirty="0"/>
                    </a:p>
                  </a:txBody>
                  <a:tcPr marT="45725" marB="45725"/>
                </a:tc>
                <a:tc>
                  <a:txBody>
                    <a:bodyPr/>
                    <a:lstStyle/>
                    <a:p>
                      <a:pPr algn="r" rtl="1"/>
                      <a:r>
                        <a:rPr lang="ar-SA" sz="2000" b="1" kern="1200" dirty="0" smtClean="0">
                          <a:solidFill>
                            <a:schemeClr val="dk1"/>
                          </a:solidFill>
                          <a:latin typeface="+mn-lt"/>
                          <a:ea typeface="+mn-ea"/>
                          <a:cs typeface="B Mehr" pitchFamily="2" charset="-78"/>
                        </a:rPr>
                        <a:t>شوک هیپوولمیک</a:t>
                      </a:r>
                      <a:endParaRPr lang="en-US" sz="2000" b="1" dirty="0">
                        <a:cs typeface="B Mehr" pitchFamily="2" charset="-78"/>
                      </a:endParaRPr>
                    </a:p>
                  </a:txBody>
                  <a:tcPr marT="45725" marB="45725"/>
                </a:tc>
                <a:extLst>
                  <a:ext uri="{0D108BD9-81ED-4DB2-BD59-A6C34878D82A}">
                    <a16:rowId xmlns:a16="http://schemas.microsoft.com/office/drawing/2014/main" val="10001"/>
                  </a:ext>
                </a:extLst>
              </a:tr>
              <a:tr h="1290469">
                <a:tc>
                  <a:txBody>
                    <a:bodyPr/>
                    <a:lstStyle/>
                    <a:p>
                      <a:pPr algn="r" rtl="1"/>
                      <a:r>
                        <a:rPr lang="ar-SA" sz="1800" kern="1200" dirty="0" smtClean="0">
                          <a:solidFill>
                            <a:schemeClr val="dk1"/>
                          </a:solidFill>
                          <a:latin typeface="+mn-lt"/>
                          <a:ea typeface="+mn-ea"/>
                          <a:cs typeface="+mn-cs"/>
                        </a:rPr>
                        <a:t>سپتی سمی ، آنافیلاکسی ، آسیب به </a:t>
                      </a:r>
                      <a:r>
                        <a:rPr lang="en-US" sz="1800" kern="1200" dirty="0" smtClean="0">
                          <a:solidFill>
                            <a:schemeClr val="dk1"/>
                          </a:solidFill>
                          <a:latin typeface="+mn-lt"/>
                          <a:ea typeface="+mn-ea"/>
                          <a:cs typeface="+mn-cs"/>
                        </a:rPr>
                        <a:t>CNS</a:t>
                      </a:r>
                      <a:r>
                        <a:rPr lang="ar-SA" sz="1800" kern="1200" dirty="0" smtClean="0">
                          <a:solidFill>
                            <a:schemeClr val="dk1"/>
                          </a:solidFill>
                          <a:latin typeface="+mn-lt"/>
                          <a:ea typeface="+mn-ea"/>
                          <a:cs typeface="+mn-cs"/>
                        </a:rPr>
                        <a:t> یا نخاع ، مسمویت دارویی</a:t>
                      </a:r>
                      <a:endParaRPr lang="en-US" sz="1800" dirty="0"/>
                    </a:p>
                  </a:txBody>
                  <a:tcPr marT="45725" marB="45725"/>
                </a:tc>
                <a:tc>
                  <a:txBody>
                    <a:bodyPr/>
                    <a:lstStyle/>
                    <a:p>
                      <a:pPr algn="r" rtl="1"/>
                      <a:r>
                        <a:rPr lang="ar-SA" sz="1800" kern="1200" dirty="0" smtClean="0">
                          <a:solidFill>
                            <a:schemeClr val="dk1"/>
                          </a:solidFill>
                          <a:latin typeface="+mn-lt"/>
                          <a:ea typeface="+mn-ea"/>
                          <a:cs typeface="+mn-cs"/>
                        </a:rPr>
                        <a:t>اتساع عروق موجب احتباس خون در ورید ها شده که در نهایت منجر به کاهش پیش بار می گردد . </a:t>
                      </a:r>
                      <a:endParaRPr lang="en-US" sz="1800" dirty="0"/>
                    </a:p>
                  </a:txBody>
                  <a:tcPr marT="45725" marB="45725"/>
                </a:tc>
                <a:tc>
                  <a:txBody>
                    <a:bodyPr/>
                    <a:lstStyle/>
                    <a:p>
                      <a:pPr algn="r" rtl="1"/>
                      <a:r>
                        <a:rPr lang="ar-SA" sz="2000" b="1" kern="1200" dirty="0" smtClean="0">
                          <a:solidFill>
                            <a:schemeClr val="dk1"/>
                          </a:solidFill>
                          <a:latin typeface="+mn-lt"/>
                          <a:ea typeface="+mn-ea"/>
                          <a:cs typeface="B Mehr" pitchFamily="2" charset="-78"/>
                        </a:rPr>
                        <a:t>شوک توزیعی</a:t>
                      </a:r>
                      <a:endParaRPr lang="en-US" sz="2000" b="1" dirty="0">
                        <a:cs typeface="B Mehr" pitchFamily="2" charset="-78"/>
                      </a:endParaRPr>
                    </a:p>
                  </a:txBody>
                  <a:tcPr marT="45725" marB="45725"/>
                </a:tc>
                <a:extLst>
                  <a:ext uri="{0D108BD9-81ED-4DB2-BD59-A6C34878D82A}">
                    <a16:rowId xmlns:a16="http://schemas.microsoft.com/office/drawing/2014/main" val="10002"/>
                  </a:ext>
                </a:extLst>
              </a:tr>
              <a:tr h="992669">
                <a:tc>
                  <a:txBody>
                    <a:bodyPr/>
                    <a:lstStyle/>
                    <a:p>
                      <a:pPr algn="r" rtl="1"/>
                      <a:r>
                        <a:rPr lang="ar-SA" sz="1800" kern="1200" dirty="0" smtClean="0">
                          <a:solidFill>
                            <a:schemeClr val="dk1"/>
                          </a:solidFill>
                          <a:latin typeface="+mn-lt"/>
                          <a:ea typeface="+mn-ea"/>
                          <a:cs typeface="+mn-cs"/>
                        </a:rPr>
                        <a:t>بیماری های مادرزادی قلب ، </a:t>
                      </a:r>
                      <a:r>
                        <a:rPr lang="en-US" sz="1800" kern="1200" dirty="0" smtClean="0">
                          <a:solidFill>
                            <a:schemeClr val="dk1"/>
                          </a:solidFill>
                          <a:latin typeface="+mn-lt"/>
                          <a:ea typeface="+mn-ea"/>
                          <a:cs typeface="+mn-cs"/>
                        </a:rPr>
                        <a:t>CHF</a:t>
                      </a:r>
                      <a:r>
                        <a:rPr lang="ar-SA" sz="1800" kern="1200" dirty="0" smtClean="0">
                          <a:solidFill>
                            <a:schemeClr val="dk1"/>
                          </a:solidFill>
                          <a:latin typeface="+mn-lt"/>
                          <a:ea typeface="+mn-ea"/>
                          <a:cs typeface="+mn-cs"/>
                        </a:rPr>
                        <a:t>، آریتمی ،ایسکمیک ، کاردیومیوپاتی، میوکاردیت ، </a:t>
                      </a:r>
                      <a:endParaRPr lang="en-US" sz="1800" dirty="0"/>
                    </a:p>
                  </a:txBody>
                  <a:tcPr marT="45725" marB="45725"/>
                </a:tc>
                <a:tc>
                  <a:txBody>
                    <a:bodyPr/>
                    <a:lstStyle/>
                    <a:p>
                      <a:pPr algn="r" rtl="1"/>
                      <a:r>
                        <a:rPr lang="ar-SA" sz="1800" kern="1200" dirty="0" smtClean="0">
                          <a:solidFill>
                            <a:schemeClr val="dk1"/>
                          </a:solidFill>
                          <a:latin typeface="+mn-lt"/>
                          <a:ea typeface="+mn-ea"/>
                          <a:cs typeface="+mn-cs"/>
                        </a:rPr>
                        <a:t>کاهش قدرت انقباض قلب</a:t>
                      </a:r>
                      <a:endParaRPr lang="en-US" sz="1800" dirty="0"/>
                    </a:p>
                  </a:txBody>
                  <a:tcPr marT="45725" marB="45725"/>
                </a:tc>
                <a:tc>
                  <a:txBody>
                    <a:bodyPr/>
                    <a:lstStyle/>
                    <a:p>
                      <a:pPr algn="r" rtl="1"/>
                      <a:r>
                        <a:rPr lang="ar-SA" sz="2000" b="1" kern="1200" dirty="0" smtClean="0">
                          <a:solidFill>
                            <a:schemeClr val="dk1"/>
                          </a:solidFill>
                          <a:latin typeface="+mn-lt"/>
                          <a:ea typeface="+mn-ea"/>
                          <a:cs typeface="B Mehr" pitchFamily="2" charset="-78"/>
                        </a:rPr>
                        <a:t>شوک کاردیوژنیک</a:t>
                      </a:r>
                      <a:endParaRPr lang="en-US" sz="2000" b="1" dirty="0">
                        <a:cs typeface="B Mehr" pitchFamily="2" charset="-78"/>
                      </a:endParaRPr>
                    </a:p>
                  </a:txBody>
                  <a:tcPr marT="45725" marB="45725"/>
                </a:tc>
                <a:extLst>
                  <a:ext uri="{0D108BD9-81ED-4DB2-BD59-A6C34878D82A}">
                    <a16:rowId xmlns:a16="http://schemas.microsoft.com/office/drawing/2014/main" val="10003"/>
                  </a:ext>
                </a:extLst>
              </a:tr>
              <a:tr h="975440">
                <a:tc>
                  <a:txBody>
                    <a:bodyPr/>
                    <a:lstStyle/>
                    <a:p>
                      <a:pPr algn="r" rtl="1"/>
                      <a:r>
                        <a:rPr lang="ar-SA" sz="1800" kern="1200" dirty="0" smtClean="0">
                          <a:solidFill>
                            <a:schemeClr val="dk1"/>
                          </a:solidFill>
                          <a:latin typeface="+mn-lt"/>
                          <a:ea typeface="+mn-ea"/>
                          <a:cs typeface="+mn-cs"/>
                        </a:rPr>
                        <a:t>تامپوناد قلبی ، آمبولی حجیم ریوی ، پنوموتوراکس فشاری ، تومور قلبی</a:t>
                      </a:r>
                      <a:endParaRPr lang="en-US" sz="1800" dirty="0"/>
                    </a:p>
                  </a:txBody>
                  <a:tcPr marT="45725" marB="45725"/>
                </a:tc>
                <a:tc>
                  <a:txBody>
                    <a:bodyPr/>
                    <a:lstStyle/>
                    <a:p>
                      <a:pPr algn="r" rtl="1"/>
                      <a:r>
                        <a:rPr lang="ar-SA" sz="1800" kern="1200" dirty="0" smtClean="0">
                          <a:solidFill>
                            <a:schemeClr val="dk1"/>
                          </a:solidFill>
                          <a:latin typeface="+mn-lt"/>
                          <a:ea typeface="+mn-ea"/>
                          <a:cs typeface="+mn-cs"/>
                        </a:rPr>
                        <a:t>انسداد مکانیکی در برابر جریان خروجی بطن</a:t>
                      </a:r>
                      <a:endParaRPr lang="en-US" sz="1800" dirty="0"/>
                    </a:p>
                  </a:txBody>
                  <a:tcPr marT="45725" marB="45725"/>
                </a:tc>
                <a:tc>
                  <a:txBody>
                    <a:bodyPr/>
                    <a:lstStyle/>
                    <a:p>
                      <a:pPr algn="r" rtl="1"/>
                      <a:r>
                        <a:rPr lang="ar-SA" sz="2000" b="1" kern="1200" dirty="0" smtClean="0">
                          <a:solidFill>
                            <a:schemeClr val="dk1"/>
                          </a:solidFill>
                          <a:latin typeface="+mn-lt"/>
                          <a:ea typeface="+mn-ea"/>
                          <a:cs typeface="B Mehr" pitchFamily="2" charset="-78"/>
                        </a:rPr>
                        <a:t>شوک انسدادی</a:t>
                      </a:r>
                      <a:endParaRPr lang="en-US" sz="2000" b="1" dirty="0">
                        <a:cs typeface="B Mehr" pitchFamily="2" charset="-78"/>
                      </a:endParaRPr>
                    </a:p>
                  </a:txBody>
                  <a:tcPr marT="45725" marB="45725"/>
                </a:tc>
                <a:extLst>
                  <a:ext uri="{0D108BD9-81ED-4DB2-BD59-A6C34878D82A}">
                    <a16:rowId xmlns:a16="http://schemas.microsoft.com/office/drawing/2014/main" val="10004"/>
                  </a:ext>
                </a:extLst>
              </a:tr>
              <a:tr h="975440">
                <a:tc>
                  <a:txBody>
                    <a:bodyPr/>
                    <a:lstStyle/>
                    <a:p>
                      <a:pPr algn="r" rtl="1"/>
                      <a:r>
                        <a:rPr lang="ar-SA" sz="1800" kern="1200" dirty="0" smtClean="0">
                          <a:solidFill>
                            <a:schemeClr val="dk1"/>
                          </a:solidFill>
                          <a:latin typeface="+mn-lt"/>
                          <a:ea typeface="+mn-ea"/>
                          <a:cs typeface="+mn-cs"/>
                        </a:rPr>
                        <a:t>مسمومیت با مونواکسید کربن ، مت هموگلوبینمی</a:t>
                      </a:r>
                      <a:endParaRPr lang="en-US" sz="1800" dirty="0"/>
                    </a:p>
                  </a:txBody>
                  <a:tcPr marT="45725" marB="45725"/>
                </a:tc>
                <a:tc>
                  <a:txBody>
                    <a:bodyPr/>
                    <a:lstStyle/>
                    <a:p>
                      <a:pPr algn="r" rtl="1"/>
                      <a:r>
                        <a:rPr lang="ar-SA" sz="1800" kern="1200" dirty="0" smtClean="0">
                          <a:solidFill>
                            <a:schemeClr val="dk1"/>
                          </a:solidFill>
                          <a:latin typeface="+mn-lt"/>
                          <a:ea typeface="+mn-ea"/>
                          <a:cs typeface="+mn-cs"/>
                        </a:rPr>
                        <a:t>اکسیژن از هموگلوبین آزاد نمی شود</a:t>
                      </a:r>
                      <a:endParaRPr lang="en-US" sz="1800" dirty="0"/>
                    </a:p>
                  </a:txBody>
                  <a:tcPr marT="45725" marB="45725"/>
                </a:tc>
                <a:tc>
                  <a:txBody>
                    <a:bodyPr/>
                    <a:lstStyle/>
                    <a:p>
                      <a:pPr algn="r" rtl="1"/>
                      <a:r>
                        <a:rPr lang="ar-SA" sz="2000" b="1" kern="1200" dirty="0" smtClean="0">
                          <a:solidFill>
                            <a:schemeClr val="dk1"/>
                          </a:solidFill>
                          <a:latin typeface="+mn-lt"/>
                          <a:ea typeface="+mn-ea"/>
                          <a:cs typeface="B Mehr" pitchFamily="2" charset="-78"/>
                        </a:rPr>
                        <a:t>شوک انفکاکی</a:t>
                      </a:r>
                      <a:endParaRPr lang="en-US" sz="2000" b="1" dirty="0">
                        <a:cs typeface="B Mehr" pitchFamily="2" charset="-78"/>
                      </a:endParaRPr>
                    </a:p>
                  </a:txBody>
                  <a:tcPr marT="45725" marB="45725"/>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 calcmode="lin" valueType="num">
                                      <p:cBhvr>
                                        <p:cTn id="9" dur="2000" fill="hold"/>
                                        <p:tgtEl>
                                          <p:spTgt spid="4"/>
                                        </p:tgtEl>
                                        <p:attrNameLst>
                                          <p:attrName>style.rotation</p:attrName>
                                        </p:attrNameLst>
                                      </p:cBhvr>
                                      <p:tavLst>
                                        <p:tav tm="0">
                                          <p:val>
                                            <p:fltVal val="360"/>
                                          </p:val>
                                        </p:tav>
                                        <p:tav tm="100000">
                                          <p:val>
                                            <p:fltVal val="0"/>
                                          </p:val>
                                        </p:tav>
                                      </p:tavLst>
                                    </p:anim>
                                    <p:animEffect transition="in" filter="fade">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a:xfrm>
            <a:off x="2546777" y="1943130"/>
            <a:ext cx="4131458" cy="311240"/>
          </a:xfrm>
        </p:spPr>
        <p:txBody>
          <a:bodyPr>
            <a:normAutofit fontScale="90000"/>
          </a:bodyPr>
          <a:lstStyle/>
          <a:p>
            <a:pPr eaLnBrk="1" hangingPunct="1"/>
            <a:r>
              <a:rPr lang="fa-IR" altLang="fa-IR" sz="1800" dirty="0">
                <a:cs typeface="B Titr" panose="00000700000000000000" pitchFamily="2" charset="-78"/>
              </a:rPr>
              <a:t>نرم افزار حسابداری و خرید و فروش پریال</a:t>
            </a:r>
            <a:endParaRPr lang="en-US" altLang="fa-IR" sz="1800" dirty="0">
              <a:cs typeface="B Titr" panose="00000700000000000000" pitchFamily="2" charset="-78"/>
            </a:endParaRPr>
          </a:p>
        </p:txBody>
      </p:sp>
      <p:sp>
        <p:nvSpPr>
          <p:cNvPr id="16387" name="Rectangle 3"/>
          <p:cNvSpPr>
            <a:spLocks noGrp="1" noRot="1" noChangeArrowheads="1"/>
          </p:cNvSpPr>
          <p:nvPr>
            <p:ph type="body" sz="half" idx="1"/>
          </p:nvPr>
        </p:nvSpPr>
        <p:spPr>
          <a:xfrm>
            <a:off x="1223628" y="3074633"/>
            <a:ext cx="6642738" cy="2514608"/>
          </a:xfrm>
        </p:spPr>
        <p:txBody>
          <a:bodyPr>
            <a:noAutofit/>
          </a:bodyPr>
          <a:lstStyle/>
          <a:p>
            <a:pPr algn="r" rtl="1">
              <a:buFont typeface="Wingdings 2" panose="05020102010507070707" pitchFamily="18" charset="2"/>
              <a:buNone/>
            </a:pPr>
            <a:endParaRPr lang="en-US" altLang="fa-IR" sz="1500" b="1" dirty="0">
              <a:cs typeface="B Titr" panose="00000700000000000000" pitchFamily="2" charset="-78"/>
            </a:endParaRPr>
          </a:p>
          <a:p>
            <a:pPr algn="r" rtl="1">
              <a:buFont typeface="Wingdings 2" panose="05020102010507070707" pitchFamily="18" charset="2"/>
              <a:buNone/>
            </a:pPr>
            <a:r>
              <a:rPr lang="fa-IR" altLang="fa-IR" sz="1500" b="1" dirty="0">
                <a:cs typeface="B Titr" panose="00000700000000000000" pitchFamily="2" charset="-78"/>
              </a:rPr>
              <a:t>شما خودتان به آسانی:</a:t>
            </a:r>
            <a:endParaRPr lang="en-US" altLang="fa-IR" sz="1500" b="1" dirty="0">
              <a:cs typeface="B Titr" panose="00000700000000000000" pitchFamily="2" charset="-78"/>
            </a:endParaRPr>
          </a:p>
          <a:p>
            <a:pPr algn="r" rtl="1">
              <a:buFont typeface="Wingdings" panose="05000000000000000000" pitchFamily="2" charset="2"/>
              <a:buChar char="ü"/>
            </a:pPr>
            <a:r>
              <a:rPr lang="fa-IR" altLang="fa-IR" sz="1500" b="1" dirty="0">
                <a:cs typeface="B Mitra" panose="00000400000000000000" pitchFamily="2" charset="-78"/>
              </a:rPr>
              <a:t>خرید و فروش خود را ثبت نمایید.</a:t>
            </a:r>
            <a:endParaRPr lang="en-US" altLang="fa-IR" sz="1500" b="1" dirty="0">
              <a:cs typeface="B Mitra" panose="00000400000000000000" pitchFamily="2" charset="-78"/>
            </a:endParaRPr>
          </a:p>
          <a:p>
            <a:pPr algn="r" rtl="1">
              <a:buFont typeface="Wingdings" panose="05000000000000000000" pitchFamily="2" charset="2"/>
              <a:buChar char="ü"/>
            </a:pPr>
            <a:r>
              <a:rPr lang="fa-IR" altLang="fa-IR" sz="1500" b="1" dirty="0">
                <a:cs typeface="B Mitra" panose="00000400000000000000" pitchFamily="2" charset="-78"/>
              </a:rPr>
              <a:t>برگشت از خرید و برگشت از فروش خود را ثبت نمائید.</a:t>
            </a:r>
            <a:endParaRPr lang="en-US" altLang="fa-IR" sz="1500" b="1" dirty="0">
              <a:cs typeface="B Mitra" panose="00000400000000000000" pitchFamily="2" charset="-78"/>
            </a:endParaRPr>
          </a:p>
          <a:p>
            <a:pPr algn="r" rtl="1">
              <a:buFont typeface="Wingdings" panose="05000000000000000000" pitchFamily="2" charset="2"/>
              <a:buChar char="ü"/>
            </a:pPr>
            <a:r>
              <a:rPr lang="fa-IR" altLang="fa-IR" sz="1500" b="1" dirty="0">
                <a:cs typeface="B Mitra" panose="00000400000000000000" pitchFamily="2" charset="-78"/>
              </a:rPr>
              <a:t>حسابها و مبالغ دریافتی و پرداختی روزانه خود را ثبت نمائید.</a:t>
            </a:r>
            <a:endParaRPr lang="en-US" altLang="fa-IR" sz="1500" b="1" dirty="0">
              <a:cs typeface="B Mitra" panose="00000400000000000000" pitchFamily="2" charset="-78"/>
            </a:endParaRPr>
          </a:p>
          <a:p>
            <a:pPr algn="r" rtl="1">
              <a:buFont typeface="Wingdings" panose="05000000000000000000" pitchFamily="2" charset="2"/>
              <a:buChar char="ü"/>
            </a:pPr>
            <a:r>
              <a:rPr lang="fa-IR" altLang="fa-IR" sz="1500" b="1" dirty="0">
                <a:cs typeface="B Mitra" panose="00000400000000000000" pitchFamily="2" charset="-78"/>
              </a:rPr>
              <a:t>چکهای صادره و دریافتی مشتریان را ثبت نمائید.</a:t>
            </a:r>
            <a:endParaRPr lang="en-US" altLang="fa-IR" sz="1500" b="1" dirty="0">
              <a:cs typeface="B Mitra" panose="00000400000000000000" pitchFamily="2" charset="-78"/>
            </a:endParaRPr>
          </a:p>
          <a:p>
            <a:pPr algn="r" rtl="1">
              <a:buFont typeface="Wingdings" panose="05000000000000000000" pitchFamily="2" charset="2"/>
              <a:buChar char="ü"/>
            </a:pPr>
            <a:r>
              <a:rPr lang="fa-IR" altLang="fa-IR" sz="1500" b="1" dirty="0">
                <a:cs typeface="B Mitra" panose="00000400000000000000" pitchFamily="2" charset="-78"/>
              </a:rPr>
              <a:t>دسته چکهای حسابهای حسابهای جاری خود را ثبت نمائید.</a:t>
            </a:r>
            <a:endParaRPr lang="en-US" altLang="fa-IR" sz="1500" b="1" dirty="0">
              <a:cs typeface="B Mitra" panose="00000400000000000000" pitchFamily="2" charset="-78"/>
            </a:endParaRPr>
          </a:p>
          <a:p>
            <a:pPr algn="r" rtl="1">
              <a:buFont typeface="Wingdings" panose="05000000000000000000" pitchFamily="2" charset="2"/>
              <a:buChar char="ü"/>
            </a:pPr>
            <a:r>
              <a:rPr lang="fa-IR" altLang="fa-IR" sz="1500" b="1" dirty="0">
                <a:cs typeface="B Mitra" panose="00000400000000000000" pitchFamily="2" charset="-78"/>
              </a:rPr>
              <a:t>شما تنها این موارد را ثبت و نرم افزار پریال به صورت هوشمند عملیات حسابداری مربوطه را برای شما انجام می دهد.</a:t>
            </a:r>
            <a:endParaRPr lang="en-US" altLang="fa-IR" sz="1500" b="1" dirty="0">
              <a:cs typeface="B Mitra" panose="00000400000000000000" pitchFamily="2" charset="-78"/>
            </a:endParaRPr>
          </a:p>
          <a:p>
            <a:pPr algn="r" rtl="1" eaLnBrk="1" hangingPunct="1">
              <a:buFont typeface="Wingdings" panose="05000000000000000000" pitchFamily="2" charset="2"/>
              <a:buChar char="ü"/>
            </a:pPr>
            <a:endParaRPr lang="en-US" altLang="fa-IR" sz="1500" b="1" dirty="0">
              <a:cs typeface="B Mitra" panose="00000400000000000000" pitchFamily="2" charset="-78"/>
            </a:endParaRPr>
          </a:p>
        </p:txBody>
      </p:sp>
      <p:sp>
        <p:nvSpPr>
          <p:cNvPr id="16388" name="Cloud Callout 6"/>
          <p:cNvSpPr>
            <a:spLocks noChangeArrowheads="1"/>
          </p:cNvSpPr>
          <p:nvPr/>
        </p:nvSpPr>
        <p:spPr bwMode="auto">
          <a:xfrm>
            <a:off x="2587279" y="2451177"/>
            <a:ext cx="1660685" cy="623456"/>
          </a:xfrm>
          <a:prstGeom prst="cloudCallout">
            <a:avLst>
              <a:gd name="adj1" fmla="val 69282"/>
              <a:gd name="adj2" fmla="val 55676"/>
            </a:avLst>
          </a:prstGeom>
          <a:solidFill>
            <a:schemeClr val="accent1"/>
          </a:solidFill>
          <a:ln w="9525" algn="ctr">
            <a:solidFill>
              <a:schemeClr val="tx1"/>
            </a:solidFill>
            <a:round/>
            <a:headEnd/>
            <a:tailEnd/>
          </a:ln>
        </p:spPr>
        <p:txBody>
          <a:bodyPr lIns="25179" tIns="12590" rIns="25179" bIns="12590"/>
          <a:lstStyle>
            <a:lvl1pPr algn="r" defTabSz="685800" rtl="1">
              <a:defRPr>
                <a:solidFill>
                  <a:schemeClr val="tx1"/>
                </a:solidFill>
                <a:latin typeface="Arial" panose="020B0604020202020204" pitchFamily="34" charset="0"/>
                <a:cs typeface="Arial" panose="020B0604020202020204" pitchFamily="34" charset="0"/>
              </a:defRPr>
            </a:lvl1pPr>
            <a:lvl2pPr marL="742950" indent="-285750" algn="r" defTabSz="685800" rtl="1">
              <a:defRPr>
                <a:solidFill>
                  <a:schemeClr val="tx1"/>
                </a:solidFill>
                <a:latin typeface="Arial" panose="020B0604020202020204" pitchFamily="34" charset="0"/>
                <a:cs typeface="Arial" panose="020B0604020202020204" pitchFamily="34" charset="0"/>
              </a:defRPr>
            </a:lvl2pPr>
            <a:lvl3pPr marL="1143000" indent="-228600" algn="r" defTabSz="685800" rtl="1">
              <a:defRPr>
                <a:solidFill>
                  <a:schemeClr val="tx1"/>
                </a:solidFill>
                <a:latin typeface="Arial" panose="020B0604020202020204" pitchFamily="34" charset="0"/>
                <a:cs typeface="Arial" panose="020B0604020202020204" pitchFamily="34" charset="0"/>
              </a:defRPr>
            </a:lvl3pPr>
            <a:lvl4pPr marL="1600200" indent="-228600" algn="r" defTabSz="685800" rtl="1">
              <a:defRPr>
                <a:solidFill>
                  <a:schemeClr val="tx1"/>
                </a:solidFill>
                <a:latin typeface="Arial" panose="020B0604020202020204" pitchFamily="34" charset="0"/>
                <a:cs typeface="Arial" panose="020B0604020202020204" pitchFamily="34" charset="0"/>
              </a:defRPr>
            </a:lvl4pPr>
            <a:lvl5pPr marL="2057400" indent="-228600" algn="r" defTabSz="685800" rtl="1">
              <a:defRPr>
                <a:solidFill>
                  <a:schemeClr val="tx1"/>
                </a:solidFill>
                <a:latin typeface="Arial" panose="020B0604020202020204" pitchFamily="34" charset="0"/>
                <a:cs typeface="Arial" panose="020B0604020202020204" pitchFamily="34" charset="0"/>
              </a:defRPr>
            </a:lvl5pPr>
            <a:lvl6pPr marL="25146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defTabSz="685800"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fa-IR" dirty="0">
                <a:solidFill>
                  <a:srgbClr val="FF0000"/>
                </a:solidFill>
                <a:cs typeface="B Titr" panose="00000700000000000000" pitchFamily="2" charset="-78"/>
              </a:rPr>
              <a:t>خودتان حسابدار</a:t>
            </a:r>
          </a:p>
          <a:p>
            <a:pPr algn="ctr" eaLnBrk="1" hangingPunct="1"/>
            <a:r>
              <a:rPr lang="fa-IR" altLang="fa-IR" dirty="0">
                <a:solidFill>
                  <a:srgbClr val="FF0000"/>
                </a:solidFill>
                <a:cs typeface="B Titr" panose="00000700000000000000" pitchFamily="2" charset="-78"/>
              </a:rPr>
              <a:t>خودتان باشید</a:t>
            </a:r>
            <a:endParaRPr lang="en-US" altLang="fa-IR" dirty="0">
              <a:solidFill>
                <a:srgbClr val="FF0000"/>
              </a:solidFill>
              <a:cs typeface="B Titr" panose="00000700000000000000" pitchFamily="2" charset="-78"/>
            </a:endParaRPr>
          </a:p>
        </p:txBody>
      </p:sp>
      <p:sp>
        <p:nvSpPr>
          <p:cNvPr id="9" name="Down Arrow Callout 8"/>
          <p:cNvSpPr/>
          <p:nvPr/>
        </p:nvSpPr>
        <p:spPr bwMode="auto">
          <a:xfrm>
            <a:off x="4414633" y="2497397"/>
            <a:ext cx="2263601" cy="486054"/>
          </a:xfrm>
          <a:prstGeom prst="downArrowCallout">
            <a:avLst/>
          </a:prstGeom>
          <a:solidFill>
            <a:schemeClr val="accent1"/>
          </a:solidFill>
          <a:ln w="9525" cap="flat" cmpd="sng" algn="ctr">
            <a:solidFill>
              <a:schemeClr val="tx1"/>
            </a:solidFill>
            <a:prstDash val="solid"/>
            <a:round/>
            <a:headEnd type="none" w="med" len="med"/>
            <a:tailEnd type="none" w="med" len="med"/>
          </a:ln>
          <a:effectLst/>
        </p:spPr>
        <p:txBody>
          <a:bodyPr lIns="25179" tIns="12590" rIns="25179" bIns="12590"/>
          <a:lstStyle/>
          <a:p>
            <a:pPr defTabSz="251783">
              <a:defRPr/>
            </a:pPr>
            <a:endParaRPr lang="en-US" sz="496"/>
          </a:p>
        </p:txBody>
      </p:sp>
      <p:sp>
        <p:nvSpPr>
          <p:cNvPr id="16390" name="TextBox 9"/>
          <p:cNvSpPr txBox="1">
            <a:spLocks noChangeArrowheads="1"/>
          </p:cNvSpPr>
          <p:nvPr/>
        </p:nvSpPr>
        <p:spPr bwMode="auto">
          <a:xfrm>
            <a:off x="4414634" y="2536447"/>
            <a:ext cx="21928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defRPr>
                <a:solidFill>
                  <a:schemeClr val="tx1"/>
                </a:solidFill>
                <a:latin typeface="Arial" panose="020B0604020202020204" pitchFamily="34" charset="0"/>
                <a:cs typeface="Arial" panose="020B0604020202020204" pitchFamily="34" charset="0"/>
              </a:defRPr>
            </a:lvl1pPr>
            <a:lvl2pPr marL="742950" indent="-285750" algn="r" rtl="1">
              <a:defRPr>
                <a:solidFill>
                  <a:schemeClr val="tx1"/>
                </a:solidFill>
                <a:latin typeface="Arial" panose="020B0604020202020204" pitchFamily="34" charset="0"/>
                <a:cs typeface="Arial" panose="020B0604020202020204" pitchFamily="34" charset="0"/>
              </a:defRPr>
            </a:lvl2pPr>
            <a:lvl3pPr marL="1143000" indent="-228600" algn="r" rtl="1">
              <a:defRPr>
                <a:solidFill>
                  <a:schemeClr val="tx1"/>
                </a:solidFill>
                <a:latin typeface="Arial" panose="020B0604020202020204" pitchFamily="34" charset="0"/>
                <a:cs typeface="Arial" panose="020B0604020202020204" pitchFamily="34" charset="0"/>
              </a:defRPr>
            </a:lvl3pPr>
            <a:lvl4pPr marL="1600200" indent="-228600" algn="r" rtl="1">
              <a:defRPr>
                <a:solidFill>
                  <a:schemeClr val="tx1"/>
                </a:solidFill>
                <a:latin typeface="Arial" panose="020B0604020202020204" pitchFamily="34" charset="0"/>
                <a:cs typeface="Arial" panose="020B0604020202020204" pitchFamily="34" charset="0"/>
              </a:defRPr>
            </a:lvl4pPr>
            <a:lvl5pPr marL="2057400" indent="-228600" algn="r" rtl="1">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altLang="fa-IR" dirty="0">
                <a:solidFill>
                  <a:srgbClr val="FF0000"/>
                </a:solidFill>
                <a:cs typeface="B Koodak" panose="00000700000000000000" pitchFamily="2" charset="-78"/>
              </a:rPr>
              <a:t>بهترین نرم افزار برای فروشگاه شما</a:t>
            </a:r>
            <a:endParaRPr lang="en-US" altLang="fa-IR" dirty="0">
              <a:solidFill>
                <a:srgbClr val="FF0000"/>
              </a:solidFill>
              <a:cs typeface="B Koodak" panose="00000700000000000000" pitchFamily="2" charset="-78"/>
            </a:endParaRPr>
          </a:p>
        </p:txBody>
      </p:sp>
    </p:spTree>
    <p:extLst>
      <p:ext uri="{BB962C8B-B14F-4D97-AF65-F5344CB8AC3E}">
        <p14:creationId xmlns:p14="http://schemas.microsoft.com/office/powerpoint/2010/main" val="3641267869"/>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754063" y="274638"/>
            <a:ext cx="6961187" cy="1143000"/>
          </a:xfrm>
        </p:spPr>
        <p:txBody>
          <a:bodyPr/>
          <a:lstStyle/>
          <a:p>
            <a:pPr eaLnBrk="1" hangingPunct="1"/>
            <a:r>
              <a:rPr lang="en-US" altLang="fa-IR" smtClean="0">
                <a:solidFill>
                  <a:srgbClr val="00B0F0"/>
                </a:solidFill>
                <a:latin typeface="Aharoni" pitchFamily="2" charset="0"/>
                <a:cs typeface="Aharoni" pitchFamily="2" charset="0"/>
              </a:rPr>
              <a:t>Nursing process</a:t>
            </a:r>
          </a:p>
        </p:txBody>
      </p:sp>
      <p:sp>
        <p:nvSpPr>
          <p:cNvPr id="29699" name="Content Placeholder 2"/>
          <p:cNvSpPr>
            <a:spLocks noGrp="1"/>
          </p:cNvSpPr>
          <p:nvPr>
            <p:ph idx="1"/>
          </p:nvPr>
        </p:nvSpPr>
        <p:spPr>
          <a:xfrm>
            <a:off x="1711325" y="1436688"/>
            <a:ext cx="6961188" cy="4384675"/>
          </a:xfrm>
        </p:spPr>
        <p:txBody>
          <a:bodyPr/>
          <a:lstStyle/>
          <a:p>
            <a:pPr algn="r" rtl="1" eaLnBrk="1" hangingPunct="1">
              <a:buFontTx/>
              <a:buNone/>
            </a:pPr>
            <a:r>
              <a:rPr lang="fa-IR" altLang="fa-IR" sz="3600" i="1" smtClean="0">
                <a:cs typeface="B Koodak" panose="00000700000000000000" pitchFamily="2" charset="-78"/>
              </a:rPr>
              <a:t>بر اساس الگوی روی:</a:t>
            </a:r>
          </a:p>
          <a:p>
            <a:pPr algn="r" rtl="1" eaLnBrk="1" hangingPunct="1">
              <a:buFontTx/>
              <a:buNone/>
            </a:pPr>
            <a:r>
              <a:rPr lang="fa-IR" altLang="fa-IR" sz="3600" b="1" i="1" smtClean="0">
                <a:solidFill>
                  <a:srgbClr val="FFFF00"/>
                </a:solidFill>
                <a:cs typeface="B Traffic" panose="00000400000000000000" pitchFamily="2" charset="-78"/>
              </a:rPr>
              <a:t>1 – بعد فیزیولوژیک</a:t>
            </a:r>
            <a:r>
              <a:rPr lang="en-US" altLang="fa-IR" sz="3600" smtClean="0">
                <a:solidFill>
                  <a:srgbClr val="FFFF00"/>
                </a:solidFill>
                <a:cs typeface="B Traffic" panose="00000400000000000000" pitchFamily="2" charset="-78"/>
              </a:rPr>
              <a:t> </a:t>
            </a:r>
          </a:p>
          <a:p>
            <a:pPr algn="r" rtl="1" eaLnBrk="1" hangingPunct="1">
              <a:buFont typeface="Wingdings" panose="05000000000000000000" pitchFamily="2" charset="2"/>
              <a:buChar char="v"/>
            </a:pPr>
            <a:r>
              <a:rPr lang="fa-IR" altLang="fa-IR" smtClean="0"/>
              <a:t>اکسیژن رسانی</a:t>
            </a:r>
          </a:p>
          <a:p>
            <a:pPr algn="r" rtl="1" eaLnBrk="1" hangingPunct="1">
              <a:buFont typeface="Wingdings" panose="05000000000000000000" pitchFamily="2" charset="2"/>
              <a:buChar char="v"/>
            </a:pPr>
            <a:r>
              <a:rPr lang="fa-IR" altLang="fa-IR" smtClean="0"/>
              <a:t>تغذیه</a:t>
            </a:r>
          </a:p>
          <a:p>
            <a:pPr algn="r" rtl="1" eaLnBrk="1" hangingPunct="1">
              <a:buFont typeface="Wingdings" panose="05000000000000000000" pitchFamily="2" charset="2"/>
              <a:buChar char="v"/>
            </a:pPr>
            <a:r>
              <a:rPr lang="fa-IR" altLang="fa-IR" smtClean="0"/>
              <a:t>دفع</a:t>
            </a:r>
          </a:p>
          <a:p>
            <a:pPr algn="r" rtl="1" eaLnBrk="1" hangingPunct="1">
              <a:buFont typeface="Wingdings" panose="05000000000000000000" pitchFamily="2" charset="2"/>
              <a:buChar char="v"/>
            </a:pPr>
            <a:r>
              <a:rPr lang="fa-IR" altLang="fa-IR" smtClean="0"/>
              <a:t>فعالیت و استراحت</a:t>
            </a:r>
          </a:p>
          <a:p>
            <a:pPr algn="r" rtl="1" eaLnBrk="1" hangingPunct="1">
              <a:buFont typeface="Wingdings" panose="05000000000000000000" pitchFamily="2" charset="2"/>
              <a:buChar char="v"/>
            </a:pPr>
            <a:r>
              <a:rPr lang="fa-IR" altLang="fa-IR" smtClean="0"/>
              <a:t>حفاظت</a:t>
            </a: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endParaRPr lang="fa-IR" altLang="fa-IR" smtClean="0"/>
          </a:p>
        </p:txBody>
      </p:sp>
      <p:sp>
        <p:nvSpPr>
          <p:cNvPr id="30723" name="Content Placeholder 2"/>
          <p:cNvSpPr>
            <a:spLocks noGrp="1"/>
          </p:cNvSpPr>
          <p:nvPr>
            <p:ph idx="1"/>
          </p:nvPr>
        </p:nvSpPr>
        <p:spPr>
          <a:xfrm>
            <a:off x="1812925" y="1614488"/>
            <a:ext cx="6961188" cy="4525962"/>
          </a:xfrm>
        </p:spPr>
        <p:txBody>
          <a:bodyPr/>
          <a:lstStyle/>
          <a:p>
            <a:pPr algn="r" rtl="1" eaLnBrk="1" hangingPunct="1">
              <a:buFontTx/>
              <a:buNone/>
            </a:pPr>
            <a:r>
              <a:rPr lang="fa-IR" altLang="fa-IR" b="1" smtClean="0"/>
              <a:t> </a:t>
            </a:r>
            <a:r>
              <a:rPr lang="fa-IR" altLang="fa-IR" sz="3600" b="1" smtClean="0">
                <a:solidFill>
                  <a:srgbClr val="FFFF00"/>
                </a:solidFill>
                <a:cs typeface="B Traffic" panose="00000400000000000000" pitchFamily="2" charset="-78"/>
              </a:rPr>
              <a:t>2– بعد درک از خود: </a:t>
            </a:r>
            <a:endParaRPr lang="fa-IR" altLang="fa-IR" b="1" smtClean="0">
              <a:solidFill>
                <a:srgbClr val="FFFF00"/>
              </a:solidFill>
              <a:cs typeface="B Traffic" panose="00000400000000000000" pitchFamily="2" charset="-78"/>
            </a:endParaRPr>
          </a:p>
          <a:p>
            <a:pPr algn="r" rtl="1" eaLnBrk="1" hangingPunct="1">
              <a:buFontTx/>
              <a:buNone/>
            </a:pPr>
            <a:endParaRPr lang="en-US" altLang="fa-IR" smtClean="0"/>
          </a:p>
          <a:p>
            <a:pPr algn="r" rtl="1" eaLnBrk="1" hangingPunct="1">
              <a:buFont typeface="Wingdings" panose="05000000000000000000" pitchFamily="2" charset="2"/>
              <a:buChar char="v"/>
            </a:pPr>
            <a:r>
              <a:rPr lang="fa-IR" altLang="fa-IR" smtClean="0"/>
              <a:t>خود عینی</a:t>
            </a:r>
          </a:p>
          <a:p>
            <a:pPr algn="r" rtl="1" eaLnBrk="1" hangingPunct="1">
              <a:buFont typeface="Wingdings" panose="05000000000000000000" pitchFamily="2" charset="2"/>
              <a:buChar char="v"/>
            </a:pPr>
            <a:r>
              <a:rPr lang="fa-IR" altLang="fa-IR" smtClean="0"/>
              <a:t> خود ذهنی</a:t>
            </a:r>
            <a:r>
              <a:rPr lang="en-US" altLang="fa-IR" smtClean="0"/>
              <a:t> </a:t>
            </a:r>
            <a:endParaRPr lang="fa-IR" altLang="fa-IR"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endParaRPr lang="fa-IR" altLang="fa-IR" smtClean="0"/>
          </a:p>
        </p:txBody>
      </p:sp>
      <p:sp>
        <p:nvSpPr>
          <p:cNvPr id="31747" name="Content Placeholder 2"/>
          <p:cNvSpPr>
            <a:spLocks noGrp="1"/>
          </p:cNvSpPr>
          <p:nvPr>
            <p:ph idx="1"/>
          </p:nvPr>
        </p:nvSpPr>
        <p:spPr>
          <a:xfrm>
            <a:off x="1190625" y="1643063"/>
            <a:ext cx="7743825" cy="4525962"/>
          </a:xfrm>
        </p:spPr>
        <p:txBody>
          <a:bodyPr/>
          <a:lstStyle/>
          <a:p>
            <a:pPr algn="r" rtl="1" eaLnBrk="1" hangingPunct="1">
              <a:buFontTx/>
              <a:buNone/>
            </a:pPr>
            <a:r>
              <a:rPr lang="fa-IR" altLang="fa-IR" sz="3600" b="1" smtClean="0">
                <a:solidFill>
                  <a:srgbClr val="FFFF00"/>
                </a:solidFill>
                <a:cs typeface="B Traffic" panose="00000400000000000000" pitchFamily="2" charset="-78"/>
              </a:rPr>
              <a:t>3 – بعد ایفاء نقش</a:t>
            </a:r>
          </a:p>
          <a:p>
            <a:pPr algn="r" rtl="1" eaLnBrk="1" hangingPunct="1">
              <a:buFont typeface="Wingdings" panose="05000000000000000000" pitchFamily="2" charset="2"/>
              <a:buChar char="v"/>
            </a:pPr>
            <a:endParaRPr lang="en-US" altLang="fa-IR" smtClean="0"/>
          </a:p>
          <a:p>
            <a:pPr algn="r" rtl="1" eaLnBrk="1" hangingPunct="1">
              <a:buFont typeface="Wingdings" panose="05000000000000000000" pitchFamily="2" charset="2"/>
              <a:buChar char="v"/>
            </a:pPr>
            <a:r>
              <a:rPr lang="fa-IR" altLang="fa-IR" smtClean="0"/>
              <a:t>نقش اولیه: خانمی 40 ساله، نوجوان</a:t>
            </a:r>
          </a:p>
          <a:p>
            <a:pPr algn="r" rtl="1" eaLnBrk="1" hangingPunct="1">
              <a:buFont typeface="Wingdings" panose="05000000000000000000" pitchFamily="2" charset="2"/>
              <a:buChar char="v"/>
            </a:pPr>
            <a:r>
              <a:rPr lang="fa-IR" altLang="fa-IR" smtClean="0"/>
              <a:t>نقش ثانویه: پرستار، مادر</a:t>
            </a:r>
          </a:p>
          <a:p>
            <a:pPr algn="r" rtl="1" eaLnBrk="1" hangingPunct="1">
              <a:buFont typeface="Wingdings" panose="05000000000000000000" pitchFamily="2" charset="2"/>
              <a:buChar char="v"/>
            </a:pPr>
            <a:r>
              <a:rPr lang="fa-IR" altLang="fa-IR" smtClean="0"/>
              <a:t>نقش ثالثیه: در ارتباط با نقش اول و دوم مانند کارهای ذوقی و هنری، شرکت درباشگاه ها</a:t>
            </a:r>
            <a:endParaRPr lang="en-US" altLang="fa-IR" smtClean="0"/>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endParaRPr lang="fa-IR" altLang="fa-IR" smtClean="0"/>
          </a:p>
        </p:txBody>
      </p:sp>
      <p:sp>
        <p:nvSpPr>
          <p:cNvPr id="32771" name="Content Placeholder 2"/>
          <p:cNvSpPr>
            <a:spLocks noGrp="1"/>
          </p:cNvSpPr>
          <p:nvPr>
            <p:ph idx="1"/>
          </p:nvPr>
        </p:nvSpPr>
        <p:spPr>
          <a:xfrm>
            <a:off x="1379538" y="1382713"/>
            <a:ext cx="7764462" cy="4525962"/>
          </a:xfrm>
        </p:spPr>
        <p:txBody>
          <a:bodyPr/>
          <a:lstStyle/>
          <a:p>
            <a:pPr algn="r" rtl="1" eaLnBrk="1" hangingPunct="1">
              <a:buFontTx/>
              <a:buNone/>
            </a:pPr>
            <a:endParaRPr lang="fa-IR" altLang="fa-IR" b="1" smtClean="0"/>
          </a:p>
          <a:p>
            <a:pPr algn="r" rtl="1" eaLnBrk="1" hangingPunct="1">
              <a:buFontTx/>
              <a:buNone/>
            </a:pPr>
            <a:r>
              <a:rPr lang="fa-IR" altLang="fa-IR" b="1" smtClean="0">
                <a:solidFill>
                  <a:srgbClr val="FFFF00"/>
                </a:solidFill>
                <a:cs typeface="B Traffic" panose="00000400000000000000" pitchFamily="2" charset="-78"/>
              </a:rPr>
              <a:t>4 – بعد استقلال و وابستگی یا روابط فی مابین</a:t>
            </a:r>
          </a:p>
          <a:p>
            <a:pPr algn="r" rtl="1" eaLnBrk="1" hangingPunct="1">
              <a:buFontTx/>
              <a:buNone/>
            </a:pPr>
            <a:endParaRPr lang="en-US" altLang="fa-IR" b="1" smtClean="0"/>
          </a:p>
          <a:p>
            <a:pPr algn="r" rtl="1" eaLnBrk="1" hangingPunct="1">
              <a:buFontTx/>
              <a:buNone/>
            </a:pPr>
            <a:r>
              <a:rPr lang="fa-IR" altLang="fa-IR" b="1" smtClean="0"/>
              <a:t>از روابط نزدیک فرد با دیگران منشا گرفته باعث دریافت عشق، احترام و ارزش از دیگران و متقابلا به آنها می شود</a:t>
            </a:r>
            <a:endParaRPr lang="en-US" altLang="fa-IR" smtClean="0"/>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595313" y="288925"/>
            <a:ext cx="8280400" cy="1143000"/>
          </a:xfrm>
        </p:spPr>
        <p:txBody>
          <a:bodyPr/>
          <a:lstStyle/>
          <a:p>
            <a:pPr algn="r" rtl="1" eaLnBrk="1" hangingPunct="1"/>
            <a:r>
              <a:rPr lang="fa-IR" altLang="fa-IR" sz="2800" b="1" i="1" smtClean="0">
                <a:solidFill>
                  <a:srgbClr val="00B0F0"/>
                </a:solidFill>
                <a:cs typeface="Times New Roman" panose="02020603050405020304" pitchFamily="18" charset="0"/>
              </a:rPr>
              <a:t>مرحله دوم </a:t>
            </a:r>
            <a:r>
              <a:rPr lang="en-US" altLang="fa-IR" sz="2800" b="1" i="1" smtClean="0">
                <a:solidFill>
                  <a:srgbClr val="00B0F0"/>
                </a:solidFill>
                <a:cs typeface="Times New Roman" panose="02020603050405020304" pitchFamily="18" charset="0"/>
              </a:rPr>
              <a:t> Nursing assessment </a:t>
            </a:r>
            <a:r>
              <a:rPr lang="fa-IR" altLang="fa-IR" sz="2800" b="1" i="1" smtClean="0">
                <a:solidFill>
                  <a:srgbClr val="00B0F0"/>
                </a:solidFill>
                <a:cs typeface="Times New Roman" panose="02020603050405020304" pitchFamily="18" charset="0"/>
              </a:rPr>
              <a:t>بر طبق الگوی روی:</a:t>
            </a:r>
            <a:endParaRPr lang="en-US" altLang="fa-IR" sz="2800" smtClean="0">
              <a:solidFill>
                <a:srgbClr val="00B0F0"/>
              </a:solidFill>
            </a:endParaRPr>
          </a:p>
        </p:txBody>
      </p:sp>
      <p:sp>
        <p:nvSpPr>
          <p:cNvPr id="33795" name="Content Placeholder 2"/>
          <p:cNvSpPr>
            <a:spLocks noGrp="1"/>
          </p:cNvSpPr>
          <p:nvPr>
            <p:ph idx="1"/>
          </p:nvPr>
        </p:nvSpPr>
        <p:spPr>
          <a:xfrm>
            <a:off x="900113" y="1600200"/>
            <a:ext cx="8164512" cy="4525963"/>
          </a:xfrm>
        </p:spPr>
        <p:txBody>
          <a:bodyPr/>
          <a:lstStyle/>
          <a:p>
            <a:pPr algn="r" rtl="1" eaLnBrk="1" hangingPunct="1">
              <a:buFontTx/>
              <a:buNone/>
            </a:pPr>
            <a:r>
              <a:rPr lang="fa-IR" altLang="fa-IR" smtClean="0">
                <a:cs typeface="B Jadid" panose="00000700000000000000" pitchFamily="2" charset="-78"/>
              </a:rPr>
              <a:t>1 – بعد فیزیولوژیک</a:t>
            </a:r>
          </a:p>
          <a:p>
            <a:pPr algn="r" rtl="1" eaLnBrk="1" hangingPunct="1">
              <a:buFontTx/>
              <a:buNone/>
            </a:pPr>
            <a:endParaRPr lang="en-US" altLang="fa-IR" smtClean="0">
              <a:solidFill>
                <a:srgbClr val="FFFF00"/>
              </a:solidFill>
              <a:cs typeface="B Koodak" panose="00000700000000000000" pitchFamily="2" charset="-78"/>
            </a:endParaRPr>
          </a:p>
          <a:p>
            <a:pPr algn="r" rtl="1" eaLnBrk="1" hangingPunct="1">
              <a:buFontTx/>
              <a:buNone/>
            </a:pPr>
            <a:r>
              <a:rPr lang="fa-IR" altLang="fa-IR" smtClean="0">
                <a:solidFill>
                  <a:srgbClr val="FFFF00"/>
                </a:solidFill>
                <a:cs typeface="B Koodak" panose="00000700000000000000" pitchFamily="2" charset="-78"/>
              </a:rPr>
              <a:t>اکسیژن رسانی</a:t>
            </a:r>
          </a:p>
          <a:p>
            <a:pPr algn="r" rtl="1" eaLnBrk="1" hangingPunct="1">
              <a:buFontTx/>
              <a:buNone/>
            </a:pPr>
            <a:r>
              <a:rPr lang="fa-IR" altLang="fa-IR" b="1" smtClean="0">
                <a:cs typeface="B Homa" panose="00000400000000000000" pitchFamily="2" charset="-78"/>
              </a:rPr>
              <a:t>رفتار ناسازگار</a:t>
            </a:r>
            <a:r>
              <a:rPr lang="fa-IR" altLang="fa-IR" smtClean="0"/>
              <a:t>: سرد شدن و رنگ پریدگی پوستی</a:t>
            </a:r>
          </a:p>
          <a:p>
            <a:pPr algn="r" rtl="1" eaLnBrk="1" hangingPunct="1">
              <a:buFontTx/>
              <a:buNone/>
            </a:pPr>
            <a:r>
              <a:rPr lang="fa-IR" altLang="fa-IR" b="1" smtClean="0">
                <a:cs typeface="B Homa" panose="00000400000000000000" pitchFamily="2" charset="-78"/>
              </a:rPr>
              <a:t>محرک اصلی </a:t>
            </a:r>
            <a:r>
              <a:rPr lang="fa-IR" altLang="fa-IR" smtClean="0"/>
              <a:t>: کاهش برون ده قلبی(شوک هیپوولومیک)</a:t>
            </a:r>
          </a:p>
          <a:p>
            <a:pPr algn="r" rtl="1" eaLnBrk="1" hangingPunct="1">
              <a:buFontTx/>
              <a:buNone/>
            </a:pPr>
            <a:r>
              <a:rPr lang="fa-IR" altLang="fa-IR" b="1" smtClean="0">
                <a:cs typeface="B Homa" panose="00000400000000000000" pitchFamily="2" charset="-78"/>
              </a:rPr>
              <a:t>محرک زمینه ای</a:t>
            </a:r>
            <a:r>
              <a:rPr lang="fa-IR" altLang="fa-IR" smtClean="0"/>
              <a:t>: آب و هوای گرم</a:t>
            </a:r>
            <a:endParaRPr lang="en-US" altLang="fa-IR" smtClean="0">
              <a:solidFill>
                <a:srgbClr val="FF0066"/>
              </a:solidFill>
            </a:endParaRPr>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endParaRPr lang="fa-IR" altLang="fa-IR" smtClean="0"/>
          </a:p>
        </p:txBody>
      </p:sp>
      <p:sp>
        <p:nvSpPr>
          <p:cNvPr id="34819" name="Content Placeholder 2"/>
          <p:cNvSpPr>
            <a:spLocks noGrp="1"/>
          </p:cNvSpPr>
          <p:nvPr>
            <p:ph idx="1"/>
          </p:nvPr>
        </p:nvSpPr>
        <p:spPr>
          <a:xfrm>
            <a:off x="1755775" y="1744663"/>
            <a:ext cx="6961188" cy="4525962"/>
          </a:xfrm>
        </p:spPr>
        <p:txBody>
          <a:bodyPr/>
          <a:lstStyle/>
          <a:p>
            <a:pPr algn="r" rtl="1" eaLnBrk="1" hangingPunct="1">
              <a:buFontTx/>
              <a:buNone/>
            </a:pPr>
            <a:r>
              <a:rPr lang="fa-IR" altLang="fa-IR" smtClean="0">
                <a:solidFill>
                  <a:srgbClr val="FFFF00"/>
                </a:solidFill>
                <a:cs typeface="B Koodak" panose="00000700000000000000" pitchFamily="2" charset="-78"/>
              </a:rPr>
              <a:t>تغذیه</a:t>
            </a:r>
          </a:p>
          <a:p>
            <a:pPr algn="r" rtl="1" eaLnBrk="1" hangingPunct="1">
              <a:buFontTx/>
              <a:buNone/>
            </a:pPr>
            <a:endParaRPr lang="en-US" altLang="fa-IR" b="1" smtClean="0">
              <a:cs typeface="B Homa" panose="00000400000000000000" pitchFamily="2" charset="-78"/>
            </a:endParaRPr>
          </a:p>
          <a:p>
            <a:pPr algn="r" rtl="1" eaLnBrk="1" hangingPunct="1">
              <a:buFontTx/>
              <a:buNone/>
            </a:pPr>
            <a:r>
              <a:rPr lang="fa-IR" altLang="fa-IR" b="1" smtClean="0">
                <a:cs typeface="B Homa" panose="00000400000000000000" pitchFamily="2" charset="-78"/>
              </a:rPr>
              <a:t>رفتار ناسازگار</a:t>
            </a:r>
            <a:r>
              <a:rPr lang="fa-IR" altLang="fa-IR" smtClean="0"/>
              <a:t>:عدم تحمل تغذیه از راه دهان</a:t>
            </a:r>
            <a:endParaRPr lang="en-US" altLang="fa-IR" smtClean="0"/>
          </a:p>
          <a:p>
            <a:pPr algn="r" rtl="1" eaLnBrk="1" hangingPunct="1">
              <a:buFontTx/>
              <a:buNone/>
            </a:pPr>
            <a:r>
              <a:rPr lang="fa-IR" altLang="fa-IR" b="1" smtClean="0">
                <a:cs typeface="B Homa" panose="00000400000000000000" pitchFamily="2" charset="-78"/>
              </a:rPr>
              <a:t>محرک اصلی </a:t>
            </a:r>
            <a:r>
              <a:rPr lang="fa-IR" altLang="fa-IR" smtClean="0"/>
              <a:t>: دیسترس تنفسی</a:t>
            </a:r>
          </a:p>
          <a:p>
            <a:pPr algn="r" rtl="1" eaLnBrk="1" hangingPunct="1">
              <a:buFontTx/>
              <a:buNone/>
            </a:pPr>
            <a:r>
              <a:rPr lang="fa-IR" altLang="fa-IR" b="1" smtClean="0">
                <a:cs typeface="B Homa" panose="00000400000000000000" pitchFamily="2" charset="-78"/>
              </a:rPr>
              <a:t>محرک زمینه ای</a:t>
            </a:r>
            <a:r>
              <a:rPr lang="fa-IR" altLang="fa-IR" smtClean="0"/>
              <a:t>:التهاب مجاری تنفسی(آنافیلاکتیک)</a:t>
            </a:r>
            <a:endParaRPr lang="en-US" altLang="fa-IR" smtClean="0"/>
          </a:p>
          <a:p>
            <a:pPr algn="r" rtl="1" eaLnBrk="1" hangingPunct="1">
              <a:buFontTx/>
              <a:buNone/>
            </a:pPr>
            <a:r>
              <a:rPr lang="fa-IR" altLang="fa-IR" b="1" smtClean="0">
                <a:latin typeface="Century Schoolbook" panose="02040604050505020304" pitchFamily="18" charset="0"/>
                <a:cs typeface="B Homa" panose="00000400000000000000" pitchFamily="2" charset="-78"/>
              </a:rPr>
              <a:t>محرك باقيمانده</a:t>
            </a:r>
            <a:r>
              <a:rPr lang="fa-IR" altLang="fa-IR" smtClean="0">
                <a:latin typeface="Century Schoolbook" panose="02040604050505020304" pitchFamily="18" charset="0"/>
              </a:rPr>
              <a:t>: از دست دادن استقلال و عدم آگاهي</a:t>
            </a:r>
            <a:endParaRPr lang="en-US" altLang="fa-IR" smtClean="0">
              <a:latin typeface="Century Schoolbook" panose="02040604050505020304" pitchFamily="18" charset="0"/>
            </a:endParaRPr>
          </a:p>
          <a:p>
            <a:pPr algn="r" rtl="1" eaLnBrk="1" hangingPunct="1">
              <a:buFontTx/>
              <a:buNone/>
            </a:pPr>
            <a:endParaRPr lang="en-US" altLang="fa-IR" smtClean="0">
              <a:solidFill>
                <a:srgbClr val="FF0066"/>
              </a:solidFill>
            </a:endParaRPr>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endParaRPr lang="fa-IR" altLang="fa-IR" smtClean="0"/>
          </a:p>
        </p:txBody>
      </p:sp>
      <p:sp>
        <p:nvSpPr>
          <p:cNvPr id="35843" name="Content Placeholder 2"/>
          <p:cNvSpPr>
            <a:spLocks noGrp="1"/>
          </p:cNvSpPr>
          <p:nvPr>
            <p:ph idx="1"/>
          </p:nvPr>
        </p:nvSpPr>
        <p:spPr>
          <a:xfrm>
            <a:off x="769938" y="1585913"/>
            <a:ext cx="8091487" cy="4525962"/>
          </a:xfrm>
        </p:spPr>
        <p:txBody>
          <a:bodyPr/>
          <a:lstStyle/>
          <a:p>
            <a:pPr algn="r" rtl="1" eaLnBrk="1" hangingPunct="1">
              <a:buFontTx/>
              <a:buNone/>
            </a:pPr>
            <a:r>
              <a:rPr lang="fa-IR" altLang="fa-IR" smtClean="0">
                <a:solidFill>
                  <a:srgbClr val="FFFF00"/>
                </a:solidFill>
                <a:cs typeface="B Koodak" panose="00000700000000000000" pitchFamily="2" charset="-78"/>
              </a:rPr>
              <a:t>دفع </a:t>
            </a:r>
          </a:p>
          <a:p>
            <a:pPr algn="r" rtl="1" eaLnBrk="1" hangingPunct="1">
              <a:buFontTx/>
              <a:buNone/>
            </a:pPr>
            <a:endParaRPr lang="en-US" altLang="fa-IR" smtClean="0"/>
          </a:p>
          <a:p>
            <a:pPr algn="r" rtl="1" eaLnBrk="1" hangingPunct="1">
              <a:buFontTx/>
              <a:buNone/>
            </a:pPr>
            <a:r>
              <a:rPr lang="fa-IR" altLang="fa-IR" b="1" smtClean="0">
                <a:cs typeface="B Homa" panose="00000400000000000000" pitchFamily="2" charset="-78"/>
              </a:rPr>
              <a:t>رفتار ناسازگار</a:t>
            </a:r>
            <a:r>
              <a:rPr lang="fa-IR" altLang="fa-IR" smtClean="0"/>
              <a:t>: کاهش برون ده ادرار</a:t>
            </a:r>
            <a:endParaRPr lang="en-US" altLang="fa-IR" smtClean="0"/>
          </a:p>
          <a:p>
            <a:pPr algn="r" rtl="1" eaLnBrk="1" hangingPunct="1">
              <a:buFontTx/>
              <a:buNone/>
            </a:pPr>
            <a:r>
              <a:rPr lang="fa-IR" altLang="fa-IR" b="1" smtClean="0">
                <a:cs typeface="B Homa" panose="00000400000000000000" pitchFamily="2" charset="-78"/>
              </a:rPr>
              <a:t>محرک اصلی </a:t>
            </a:r>
            <a:r>
              <a:rPr lang="fa-IR" altLang="fa-IR" smtClean="0"/>
              <a:t>: کاهش برون ده قلبی</a:t>
            </a:r>
          </a:p>
          <a:p>
            <a:pPr algn="r" rtl="1" eaLnBrk="1" hangingPunct="1">
              <a:buFontTx/>
              <a:buNone/>
            </a:pPr>
            <a:r>
              <a:rPr lang="fa-IR" altLang="fa-IR" b="1" smtClean="0">
                <a:cs typeface="B Homa" panose="00000400000000000000" pitchFamily="2" charset="-78"/>
              </a:rPr>
              <a:t>محرک زمینه ای</a:t>
            </a:r>
            <a:r>
              <a:rPr lang="fa-IR" altLang="fa-IR" smtClean="0"/>
              <a:t>: کاهش حجم مایعات در گردش</a:t>
            </a:r>
            <a:endParaRPr lang="en-US" altLang="fa-IR" smtClean="0"/>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endParaRPr lang="fa-IR" altLang="fa-IR" smtClean="0"/>
          </a:p>
        </p:txBody>
      </p:sp>
      <p:sp>
        <p:nvSpPr>
          <p:cNvPr id="36867" name="Content Placeholder 2"/>
          <p:cNvSpPr>
            <a:spLocks noGrp="1"/>
          </p:cNvSpPr>
          <p:nvPr>
            <p:ph idx="1"/>
          </p:nvPr>
        </p:nvSpPr>
        <p:spPr>
          <a:xfrm>
            <a:off x="1725613" y="1643063"/>
            <a:ext cx="6961187" cy="4525962"/>
          </a:xfrm>
        </p:spPr>
        <p:txBody>
          <a:bodyPr/>
          <a:lstStyle/>
          <a:p>
            <a:pPr algn="r" rtl="1" eaLnBrk="1" hangingPunct="1">
              <a:buFontTx/>
              <a:buNone/>
            </a:pPr>
            <a:r>
              <a:rPr lang="fa-IR" altLang="fa-IR" smtClean="0">
                <a:solidFill>
                  <a:srgbClr val="FFFF00"/>
                </a:solidFill>
                <a:cs typeface="B Koodak" panose="00000700000000000000" pitchFamily="2" charset="-78"/>
              </a:rPr>
              <a:t>فعالیت و تحرک</a:t>
            </a:r>
            <a:endParaRPr lang="en-US" altLang="fa-IR" smtClean="0">
              <a:solidFill>
                <a:srgbClr val="FFFF00"/>
              </a:solidFill>
              <a:cs typeface="B Koodak" panose="00000700000000000000" pitchFamily="2" charset="-78"/>
            </a:endParaRPr>
          </a:p>
          <a:p>
            <a:pPr algn="r" rtl="1" eaLnBrk="1" hangingPunct="1">
              <a:buFontTx/>
              <a:buNone/>
            </a:pPr>
            <a:endParaRPr lang="en-US" altLang="fa-IR" smtClean="0"/>
          </a:p>
          <a:p>
            <a:pPr algn="r" rtl="1" eaLnBrk="1" hangingPunct="1">
              <a:buFontTx/>
              <a:buNone/>
            </a:pPr>
            <a:r>
              <a:rPr lang="fa-IR" altLang="fa-IR" b="1" smtClean="0">
                <a:cs typeface="B Homa" panose="00000400000000000000" pitchFamily="2" charset="-78"/>
              </a:rPr>
              <a:t>رفتار ناسازگار</a:t>
            </a:r>
            <a:r>
              <a:rPr lang="en-US" altLang="fa-IR" smtClean="0"/>
              <a:t> :</a:t>
            </a:r>
            <a:r>
              <a:rPr lang="fa-IR" altLang="fa-IR" smtClean="0"/>
              <a:t>عدم کفایت فعالیت فیزیکی</a:t>
            </a:r>
          </a:p>
          <a:p>
            <a:pPr algn="r" rtl="1" eaLnBrk="1" hangingPunct="1">
              <a:buFontTx/>
              <a:buNone/>
            </a:pPr>
            <a:r>
              <a:rPr lang="fa-IR" altLang="fa-IR" b="1" smtClean="0">
                <a:cs typeface="B Homa" panose="00000400000000000000" pitchFamily="2" charset="-78"/>
              </a:rPr>
              <a:t>محرک اصلی </a:t>
            </a:r>
            <a:r>
              <a:rPr lang="fa-IR" altLang="fa-IR" smtClean="0"/>
              <a:t>:ضعف و بیحالی</a:t>
            </a:r>
          </a:p>
          <a:p>
            <a:pPr algn="r" rtl="1" eaLnBrk="1" hangingPunct="1">
              <a:buFontTx/>
              <a:buNone/>
            </a:pPr>
            <a:r>
              <a:rPr lang="fa-IR" altLang="fa-IR" b="1" smtClean="0">
                <a:cs typeface="B Homa" panose="00000400000000000000" pitchFamily="2" charset="-78"/>
              </a:rPr>
              <a:t>محرک زمینه ای </a:t>
            </a:r>
            <a:r>
              <a:rPr lang="fa-IR" altLang="fa-IR" smtClean="0"/>
              <a:t>:کاهش جریان خون اندام ها</a:t>
            </a:r>
            <a:endParaRPr lang="en-US" altLang="fa-IR" smtClean="0"/>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endParaRPr lang="fa-IR" altLang="fa-IR" smtClean="0"/>
          </a:p>
        </p:txBody>
      </p:sp>
      <p:sp>
        <p:nvSpPr>
          <p:cNvPr id="37891" name="Content Placeholder 2"/>
          <p:cNvSpPr>
            <a:spLocks noGrp="1"/>
          </p:cNvSpPr>
          <p:nvPr>
            <p:ph idx="1"/>
          </p:nvPr>
        </p:nvSpPr>
        <p:spPr>
          <a:xfrm>
            <a:off x="1219200" y="1730375"/>
            <a:ext cx="7569200" cy="4525963"/>
          </a:xfrm>
        </p:spPr>
        <p:txBody>
          <a:bodyPr/>
          <a:lstStyle/>
          <a:p>
            <a:pPr algn="r" rtl="1" eaLnBrk="1" hangingPunct="1">
              <a:buFontTx/>
              <a:buNone/>
            </a:pPr>
            <a:r>
              <a:rPr lang="fa-IR" altLang="fa-IR" smtClean="0">
                <a:solidFill>
                  <a:srgbClr val="FFFF00"/>
                </a:solidFill>
                <a:cs typeface="B Koodak" panose="00000700000000000000" pitchFamily="2" charset="-78"/>
              </a:rPr>
              <a:t>حفاظت</a:t>
            </a:r>
          </a:p>
          <a:p>
            <a:pPr algn="r" rtl="1" eaLnBrk="1" hangingPunct="1">
              <a:buFontTx/>
              <a:buNone/>
            </a:pPr>
            <a:endParaRPr lang="en-US" altLang="fa-IR" smtClean="0"/>
          </a:p>
          <a:p>
            <a:pPr algn="r" rtl="1" eaLnBrk="1" hangingPunct="1">
              <a:buFontTx/>
              <a:buNone/>
            </a:pPr>
            <a:r>
              <a:rPr lang="fa-IR" altLang="fa-IR" b="1" smtClean="0">
                <a:cs typeface="B Homa" panose="00000400000000000000" pitchFamily="2" charset="-78"/>
              </a:rPr>
              <a:t>رفتار ناسازگار</a:t>
            </a:r>
            <a:r>
              <a:rPr lang="en-US" altLang="fa-IR" smtClean="0"/>
              <a:t> :</a:t>
            </a:r>
            <a:r>
              <a:rPr lang="fa-IR" altLang="fa-IR" smtClean="0"/>
              <a:t>عدم کفایت و توانایی حفاظت از خود</a:t>
            </a:r>
          </a:p>
          <a:p>
            <a:pPr algn="r" rtl="1" eaLnBrk="1" hangingPunct="1">
              <a:buFontTx/>
              <a:buNone/>
            </a:pPr>
            <a:r>
              <a:rPr lang="fa-IR" altLang="fa-IR" b="1" smtClean="0">
                <a:cs typeface="B Homa" panose="00000400000000000000" pitchFamily="2" charset="-78"/>
              </a:rPr>
              <a:t>محرک اصلی </a:t>
            </a:r>
            <a:r>
              <a:rPr lang="fa-IR" altLang="fa-IR" smtClean="0"/>
              <a:t>:ضعف شدید اندام ها و بیحالی</a:t>
            </a:r>
          </a:p>
          <a:p>
            <a:pPr algn="r" rtl="1" eaLnBrk="1" hangingPunct="1">
              <a:buFontTx/>
              <a:buNone/>
            </a:pPr>
            <a:r>
              <a:rPr lang="fa-IR" altLang="fa-IR" b="1" smtClean="0">
                <a:cs typeface="B Homa" panose="00000400000000000000" pitchFamily="2" charset="-78"/>
              </a:rPr>
              <a:t>محرک زمینه ای</a:t>
            </a:r>
            <a:r>
              <a:rPr lang="fa-IR" altLang="fa-IR" smtClean="0"/>
              <a:t> :کاهش جریان خون اندام ها</a:t>
            </a:r>
            <a:endParaRPr lang="en-US" altLang="fa-IR" smtClean="0"/>
          </a:p>
          <a:p>
            <a:pPr algn="r" rtl="1" eaLnBrk="1" hangingPunct="1"/>
            <a:endParaRPr lang="fa-IR" altLang="fa-IR"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endParaRPr lang="fa-IR" altLang="fa-IR" smtClean="0"/>
          </a:p>
        </p:txBody>
      </p:sp>
      <p:sp>
        <p:nvSpPr>
          <p:cNvPr id="38915" name="Content Placeholder 2"/>
          <p:cNvSpPr>
            <a:spLocks noGrp="1"/>
          </p:cNvSpPr>
          <p:nvPr>
            <p:ph idx="1"/>
          </p:nvPr>
        </p:nvSpPr>
        <p:spPr>
          <a:xfrm>
            <a:off x="1857375" y="1701800"/>
            <a:ext cx="6961188" cy="4525963"/>
          </a:xfrm>
        </p:spPr>
        <p:txBody>
          <a:bodyPr/>
          <a:lstStyle/>
          <a:p>
            <a:pPr algn="r" rtl="1" eaLnBrk="1" hangingPunct="1">
              <a:buFontTx/>
              <a:buNone/>
            </a:pPr>
            <a:r>
              <a:rPr lang="fa-IR" altLang="fa-IR" smtClean="0">
                <a:cs typeface="B Jadid" panose="00000700000000000000" pitchFamily="2" charset="-78"/>
              </a:rPr>
              <a:t>2 – بعد درک از خود</a:t>
            </a:r>
          </a:p>
          <a:p>
            <a:pPr algn="r" rtl="1" eaLnBrk="1" hangingPunct="1">
              <a:buFontTx/>
              <a:buNone/>
            </a:pPr>
            <a:r>
              <a:rPr lang="fa-IR" altLang="fa-IR" sz="3600" smtClean="0">
                <a:solidFill>
                  <a:srgbClr val="FFFF00"/>
                </a:solidFill>
              </a:rPr>
              <a:t>الف)خود عینی</a:t>
            </a:r>
          </a:p>
          <a:p>
            <a:pPr algn="r" rtl="1" eaLnBrk="1" hangingPunct="1">
              <a:buFontTx/>
              <a:buNone/>
            </a:pPr>
            <a:r>
              <a:rPr lang="fa-IR" altLang="fa-IR" b="1" smtClean="0">
                <a:cs typeface="B Homa" panose="00000400000000000000" pitchFamily="2" charset="-78"/>
              </a:rPr>
              <a:t>رفتار ناسازگار</a:t>
            </a:r>
            <a:r>
              <a:rPr lang="fa-IR" altLang="fa-IR" smtClean="0"/>
              <a:t>: احساس ضعف در عملکرد کل بدن</a:t>
            </a:r>
          </a:p>
          <a:p>
            <a:pPr algn="r" rtl="1" eaLnBrk="1" hangingPunct="1">
              <a:buFontTx/>
              <a:buNone/>
            </a:pPr>
            <a:r>
              <a:rPr lang="fa-IR" altLang="fa-IR" b="1" smtClean="0">
                <a:cs typeface="B Homa" panose="00000400000000000000" pitchFamily="2" charset="-78"/>
              </a:rPr>
              <a:t>محرک اصلی </a:t>
            </a:r>
            <a:r>
              <a:rPr lang="fa-IR" altLang="fa-IR" smtClean="0"/>
              <a:t>:خونریزی،اسهال شدید یا هر نوع شوک دیگر</a:t>
            </a:r>
          </a:p>
          <a:p>
            <a:pPr algn="r" rtl="1" eaLnBrk="1" hangingPunct="1">
              <a:buFontTx/>
              <a:buNone/>
            </a:pPr>
            <a:r>
              <a:rPr lang="fa-IR" altLang="fa-IR" b="1" smtClean="0">
                <a:cs typeface="B Homa" panose="00000400000000000000" pitchFamily="2" charset="-78"/>
              </a:rPr>
              <a:t>محرک زمینه ای</a:t>
            </a:r>
            <a:r>
              <a:rPr lang="fa-IR" altLang="fa-IR" smtClean="0"/>
              <a:t>: دیدگاه فردی نسبت به بیماری</a:t>
            </a:r>
            <a:endParaRPr lang="en-US" altLang="fa-IR" smtClean="0"/>
          </a:p>
          <a:p>
            <a:pPr algn="r" rtl="1" eaLnBrk="1" hangingPunct="1"/>
            <a:endParaRPr lang="en-US" altLang="fa-IR" smtClean="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143000" y="2186862"/>
            <a:ext cx="6858000" cy="3543858"/>
          </a:xfrm>
        </p:spPr>
        <p:txBody>
          <a:bodyPr>
            <a:noAutofit/>
          </a:bodyPr>
          <a:lstStyle/>
          <a:p>
            <a:pPr algn="r" rtl="1">
              <a:buFont typeface="Wingdings 2" panose="05020102010507070707" pitchFamily="18" charset="2"/>
              <a:buNone/>
              <a:defRPr/>
            </a:pPr>
            <a:r>
              <a:rPr lang="fa-IR" sz="1050" b="1" dirty="0">
                <a:cs typeface="B Mitra" pitchFamily="2" charset="-78"/>
              </a:rPr>
              <a:t>گرفتن گزارشات زیر </a:t>
            </a:r>
            <a:r>
              <a:rPr lang="fa-IR" sz="1800" b="1" dirty="0">
                <a:cs typeface="B Titr" pitchFamily="2" charset="-78"/>
              </a:rPr>
              <a:t>فقط با یک کلیک</a:t>
            </a:r>
            <a:r>
              <a:rPr lang="fa-IR" sz="1050" b="1" dirty="0">
                <a:cs typeface="B Titr" pitchFamily="2" charset="-78"/>
              </a:rPr>
              <a:t>:</a:t>
            </a:r>
            <a:endParaRPr lang="en-US" sz="1050" b="1" dirty="0">
              <a:cs typeface="B Titr" pitchFamily="2" charset="-78"/>
            </a:endParaRPr>
          </a:p>
          <a:p>
            <a:pPr algn="r" rtl="1">
              <a:buFont typeface="Wingdings" pitchFamily="2" charset="2"/>
              <a:buChar char="ü"/>
              <a:defRPr/>
            </a:pPr>
            <a:r>
              <a:rPr lang="fa-IR" sz="1050" b="1" dirty="0">
                <a:cs typeface="B Mitra" pitchFamily="2" charset="-78"/>
              </a:rPr>
              <a:t>گزارش سود و زیان روزانه، هفتگی، ماهانه (کلا هر بازه زمانی دلخواه)، فاکتور به فاکتور و کالا به کالا.</a:t>
            </a:r>
            <a:endParaRPr lang="en-US" sz="1050" b="1" dirty="0">
              <a:cs typeface="B Mitra" pitchFamily="2" charset="-78"/>
            </a:endParaRPr>
          </a:p>
          <a:p>
            <a:pPr algn="r" rtl="1">
              <a:buFont typeface="Wingdings" pitchFamily="2" charset="2"/>
              <a:buChar char="ü"/>
              <a:defRPr/>
            </a:pPr>
            <a:r>
              <a:rPr lang="fa-IR" sz="1050" b="1" dirty="0">
                <a:cs typeface="B Mitra" pitchFamily="2" charset="-78"/>
              </a:rPr>
              <a:t>وضعیت مانده حساب افرادی که با شما طرف حساب هستند(بدهکاران، بستانکاران، کارکنان و ...).</a:t>
            </a:r>
            <a:endParaRPr lang="en-US" sz="1050" b="1" dirty="0">
              <a:cs typeface="B Mitra" pitchFamily="2" charset="-78"/>
            </a:endParaRPr>
          </a:p>
          <a:p>
            <a:pPr algn="r" rtl="1">
              <a:buFont typeface="Wingdings" pitchFamily="2" charset="2"/>
              <a:buChar char="ü"/>
              <a:defRPr/>
            </a:pPr>
            <a:r>
              <a:rPr lang="fa-IR" sz="1050" b="1" dirty="0">
                <a:cs typeface="B Mitra" pitchFamily="2" charset="-78"/>
              </a:rPr>
              <a:t>وضعیت چکهای صادره (پاس شده و پاس نشده) و چکهای دریافتی (موجود و خرج شده).</a:t>
            </a:r>
            <a:endParaRPr lang="en-US" sz="1050" b="1" dirty="0">
              <a:cs typeface="B Mitra" pitchFamily="2" charset="-78"/>
            </a:endParaRPr>
          </a:p>
          <a:p>
            <a:pPr algn="r" rtl="1">
              <a:buFont typeface="Wingdings" pitchFamily="2" charset="2"/>
              <a:buChar char="ü"/>
              <a:defRPr/>
            </a:pPr>
            <a:r>
              <a:rPr lang="fa-IR" sz="1050" b="1" dirty="0">
                <a:cs typeface="B Mitra" pitchFamily="2" charset="-78"/>
              </a:rPr>
              <a:t>وضعیت برگ چکهای مربوط به هر دسته چک تعریف شده.</a:t>
            </a:r>
            <a:endParaRPr lang="en-US" sz="1050" b="1" dirty="0">
              <a:cs typeface="B Mitra" pitchFamily="2" charset="-78"/>
            </a:endParaRPr>
          </a:p>
          <a:p>
            <a:pPr algn="r" rtl="1">
              <a:buFont typeface="Wingdings" pitchFamily="2" charset="2"/>
              <a:buChar char="ü"/>
              <a:defRPr/>
            </a:pPr>
            <a:r>
              <a:rPr lang="fa-IR" sz="1050" b="1" dirty="0">
                <a:cs typeface="B Mitra" pitchFamily="2" charset="-78"/>
              </a:rPr>
              <a:t>وضعیت صندوق و دخل مغازه در هر لحظه از روز.</a:t>
            </a:r>
            <a:endParaRPr lang="en-US" sz="1050" b="1" dirty="0">
              <a:cs typeface="B Mitra" pitchFamily="2" charset="-78"/>
            </a:endParaRPr>
          </a:p>
          <a:p>
            <a:pPr algn="r" rtl="1">
              <a:buFont typeface="Wingdings" pitchFamily="2" charset="2"/>
              <a:buChar char="ü"/>
              <a:defRPr/>
            </a:pPr>
            <a:r>
              <a:rPr lang="fa-IR" sz="1050" b="1" dirty="0">
                <a:cs typeface="B Mitra" pitchFamily="2" charset="-78"/>
              </a:rPr>
              <a:t>وضعیت کالاهای خریداری و فروخته شده و موجودی کالاها.</a:t>
            </a:r>
            <a:endParaRPr lang="en-US" sz="1050" b="1" dirty="0">
              <a:cs typeface="B Mitra" pitchFamily="2" charset="-78"/>
            </a:endParaRPr>
          </a:p>
          <a:p>
            <a:pPr algn="r" rtl="1">
              <a:buFont typeface="Wingdings" pitchFamily="2" charset="2"/>
              <a:buChar char="ü"/>
              <a:defRPr/>
            </a:pPr>
            <a:r>
              <a:rPr lang="fa-IR" sz="1050" b="1" dirty="0">
                <a:cs typeface="B Mitra" pitchFamily="2" charset="-78"/>
              </a:rPr>
              <a:t>و دهها گزارش کاربردی و مورد نیاز شما.</a:t>
            </a:r>
            <a:endParaRPr lang="en-US" sz="1050" b="1" dirty="0">
              <a:cs typeface="B Mitra" pitchFamily="2" charset="-78"/>
            </a:endParaRPr>
          </a:p>
          <a:p>
            <a:pPr algn="r" rtl="1">
              <a:buFont typeface="Wingdings" pitchFamily="2" charset="2"/>
              <a:buChar char="ü"/>
              <a:defRPr/>
            </a:pPr>
            <a:r>
              <a:rPr lang="fa-IR" sz="1050" b="1" dirty="0">
                <a:cs typeface="B Mitra" pitchFamily="2" charset="-78"/>
              </a:rPr>
              <a:t>در دسترس بودن اطلاعات مورد نیاز شما (از قبیل مانده حساب افراد، موجودی کالا و ...) در یک نگاه.</a:t>
            </a:r>
            <a:endParaRPr lang="en-US" sz="1050" b="1" dirty="0">
              <a:cs typeface="B Mitra" pitchFamily="2" charset="-78"/>
            </a:endParaRPr>
          </a:p>
          <a:p>
            <a:pPr algn="r" rtl="1">
              <a:buFont typeface="Wingdings 2" panose="05020102010507070707" pitchFamily="18" charset="2"/>
              <a:buNone/>
              <a:defRPr/>
            </a:pPr>
            <a:endParaRPr lang="en-US" sz="1050" b="1" dirty="0">
              <a:cs typeface="B Mitra" pitchFamily="2" charset="-78"/>
            </a:endParaRPr>
          </a:p>
          <a:p>
            <a:pPr algn="ctr" rtl="1">
              <a:buFont typeface="Wingdings 2" panose="05020102010507070707" pitchFamily="18" charset="2"/>
              <a:buNone/>
              <a:defRPr/>
            </a:pPr>
            <a:r>
              <a:rPr lang="en-US" sz="3600" dirty="0">
                <a:latin typeface="IranNastaliq" pitchFamily="18" charset="0"/>
                <a:cs typeface="IranNastaliq" pitchFamily="18" charset="0"/>
              </a:rPr>
              <a:t>)</a:t>
            </a:r>
            <a:r>
              <a:rPr lang="fa-IR" sz="3600" dirty="0">
                <a:latin typeface="IranNastaliq" pitchFamily="18" charset="0"/>
                <a:cs typeface="IranNastaliq" pitchFamily="18" charset="0"/>
              </a:rPr>
              <a:t>با نرم افزار پریال دیگر به حسابدار نیاز ندارید</a:t>
            </a:r>
            <a:r>
              <a:rPr lang="en-US" sz="3600" dirty="0">
                <a:latin typeface="IranNastaliq" pitchFamily="18" charset="0"/>
                <a:cs typeface="IranNastaliq" pitchFamily="18" charset="0"/>
              </a:rPr>
              <a:t>(</a:t>
            </a:r>
          </a:p>
          <a:p>
            <a:pPr algn="ctr" rtl="1">
              <a:buFont typeface="Wingdings 2" panose="05020102010507070707" pitchFamily="18" charset="2"/>
              <a:buNone/>
              <a:defRPr/>
            </a:pPr>
            <a:r>
              <a:rPr lang="fa-IR" sz="1050" dirty="0">
                <a:cs typeface="B Titr" pitchFamily="2" charset="-78"/>
              </a:rPr>
              <a:t>جهت دریافت اطلاعات بیشتر با شماره 09124492015  تماس حاصل فرمائید.</a:t>
            </a:r>
            <a:endParaRPr lang="en-US" sz="1050" dirty="0">
              <a:cs typeface="B Titr" pitchFamily="2" charset="-78"/>
            </a:endParaRPr>
          </a:p>
          <a:p>
            <a:pPr algn="ctr" rtl="1">
              <a:buFont typeface="Wingdings 2" panose="05020102010507070707" pitchFamily="18" charset="2"/>
              <a:buNone/>
              <a:defRPr/>
            </a:pPr>
            <a:endParaRPr lang="en-US" sz="750" dirty="0">
              <a:cs typeface="B Titr" pitchFamily="2" charset="-78"/>
            </a:endParaRPr>
          </a:p>
          <a:p>
            <a:pPr algn="ctr" rtl="1">
              <a:buFont typeface="Wingdings 2" panose="05020102010507070707" pitchFamily="18" charset="2"/>
              <a:buNone/>
              <a:defRPr/>
            </a:pPr>
            <a:r>
              <a:rPr lang="fa-IR" sz="3300" b="1" dirty="0">
                <a:cs typeface="B Majid Shadow" pitchFamily="2" charset="-78"/>
              </a:rPr>
              <a:t>تفاوت ما پشتیبانی برتر ماست</a:t>
            </a:r>
            <a:endParaRPr lang="en-US" sz="3300" b="1" dirty="0">
              <a:cs typeface="B Majid Shadow" pitchFamily="2" charset="-78"/>
            </a:endParaRPr>
          </a:p>
          <a:p>
            <a:pPr algn="r" rtl="1">
              <a:buFont typeface="Wingdings 2" panose="05020102010507070707" pitchFamily="18" charset="2"/>
              <a:buNone/>
              <a:defRPr/>
            </a:pPr>
            <a:endParaRPr lang="en-US" sz="1050" dirty="0"/>
          </a:p>
        </p:txBody>
      </p:sp>
      <p:sp>
        <p:nvSpPr>
          <p:cNvPr id="17411" name="Rectangle 2"/>
          <p:cNvSpPr>
            <a:spLocks noGrp="1" noRot="1" noChangeArrowheads="1"/>
          </p:cNvSpPr>
          <p:nvPr>
            <p:ph type="title"/>
          </p:nvPr>
        </p:nvSpPr>
        <p:spPr>
          <a:xfrm>
            <a:off x="2789802" y="1700808"/>
            <a:ext cx="3564396" cy="212156"/>
          </a:xfrm>
        </p:spPr>
        <p:txBody>
          <a:bodyPr>
            <a:normAutofit fontScale="90000"/>
          </a:bodyPr>
          <a:lstStyle/>
          <a:p>
            <a:pPr algn="ctr" rtl="1" eaLnBrk="1" hangingPunct="1"/>
            <a:r>
              <a:rPr lang="fa-IR" altLang="fa-IR" sz="1800" dirty="0">
                <a:cs typeface="B Titr" panose="00000700000000000000" pitchFamily="2" charset="-78"/>
              </a:rPr>
              <a:t>نرم افزار حسابداری و خرید و فروش پریال</a:t>
            </a:r>
            <a:endParaRPr lang="en-US" altLang="fa-IR" sz="1800" dirty="0">
              <a:cs typeface="B Titr" panose="00000700000000000000" pitchFamily="2" charset="-78"/>
            </a:endParaRPr>
          </a:p>
        </p:txBody>
      </p:sp>
    </p:spTree>
    <p:extLst>
      <p:ext uri="{BB962C8B-B14F-4D97-AF65-F5344CB8AC3E}">
        <p14:creationId xmlns:p14="http://schemas.microsoft.com/office/powerpoint/2010/main" val="2860925590"/>
      </p:ext>
    </p:extLst>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endParaRPr lang="fa-IR" altLang="fa-IR" smtClean="0"/>
          </a:p>
        </p:txBody>
      </p:sp>
      <p:sp>
        <p:nvSpPr>
          <p:cNvPr id="39939" name="Content Placeholder 2"/>
          <p:cNvSpPr>
            <a:spLocks noGrp="1"/>
          </p:cNvSpPr>
          <p:nvPr>
            <p:ph idx="1"/>
          </p:nvPr>
        </p:nvSpPr>
        <p:spPr>
          <a:xfrm>
            <a:off x="1784350" y="1760538"/>
            <a:ext cx="6961188" cy="4525962"/>
          </a:xfrm>
        </p:spPr>
        <p:txBody>
          <a:bodyPr/>
          <a:lstStyle/>
          <a:p>
            <a:pPr algn="r" rtl="1" eaLnBrk="1" hangingPunct="1">
              <a:buFontTx/>
              <a:buNone/>
            </a:pPr>
            <a:r>
              <a:rPr lang="fa-IR" altLang="fa-IR" sz="3600" smtClean="0">
                <a:solidFill>
                  <a:srgbClr val="FFFF00"/>
                </a:solidFill>
              </a:rPr>
              <a:t>ب)خود ذهنی</a:t>
            </a:r>
          </a:p>
          <a:p>
            <a:pPr algn="r" rtl="1" eaLnBrk="1" hangingPunct="1"/>
            <a:endParaRPr lang="fa-IR" altLang="fa-IR" smtClean="0"/>
          </a:p>
          <a:p>
            <a:pPr algn="r" rtl="1" eaLnBrk="1" hangingPunct="1">
              <a:buFontTx/>
              <a:buNone/>
            </a:pPr>
            <a:r>
              <a:rPr lang="fa-IR" altLang="fa-IR" b="1" smtClean="0">
                <a:cs typeface="B Homa" panose="00000400000000000000" pitchFamily="2" charset="-78"/>
              </a:rPr>
              <a:t>رفتار ناسازگار</a:t>
            </a:r>
            <a:r>
              <a:rPr lang="fa-IR" altLang="fa-IR" smtClean="0"/>
              <a:t>: احساس ضعف و ناامیدی </a:t>
            </a:r>
          </a:p>
          <a:p>
            <a:pPr algn="r" rtl="1" eaLnBrk="1" hangingPunct="1">
              <a:buFontTx/>
              <a:buNone/>
            </a:pPr>
            <a:r>
              <a:rPr lang="fa-IR" altLang="fa-IR" b="1" smtClean="0">
                <a:cs typeface="B Homa" panose="00000400000000000000" pitchFamily="2" charset="-78"/>
              </a:rPr>
              <a:t>محرک اصلی </a:t>
            </a:r>
            <a:r>
              <a:rPr lang="fa-IR" altLang="fa-IR" smtClean="0"/>
              <a:t>: اختلال درک از خود(کاهش سطح هوشیاری)</a:t>
            </a:r>
          </a:p>
          <a:p>
            <a:pPr algn="r" rtl="1" eaLnBrk="1" hangingPunct="1">
              <a:buFontTx/>
              <a:buNone/>
            </a:pPr>
            <a:r>
              <a:rPr lang="fa-IR" altLang="fa-IR" b="1" smtClean="0">
                <a:cs typeface="B Homa" panose="00000400000000000000" pitchFamily="2" charset="-78"/>
              </a:rPr>
              <a:t>محرک زمینه ای</a:t>
            </a:r>
            <a:r>
              <a:rPr lang="fa-IR" altLang="fa-IR" smtClean="0"/>
              <a:t>: دیدگاه فرهنگی</a:t>
            </a:r>
            <a:endParaRPr lang="en-US" altLang="fa-IR" smtClean="0"/>
          </a:p>
          <a:p>
            <a:pPr algn="r" rtl="1" eaLnBrk="1" hangingPunct="1"/>
            <a:endParaRPr lang="en-US" altLang="fa-IR" smtClean="0"/>
          </a:p>
        </p:txBody>
      </p:sp>
    </p:spTree>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endParaRPr lang="fa-IR" altLang="fa-IR" smtClean="0"/>
          </a:p>
        </p:txBody>
      </p:sp>
      <p:sp>
        <p:nvSpPr>
          <p:cNvPr id="40963" name="Content Placeholder 2"/>
          <p:cNvSpPr>
            <a:spLocks noGrp="1"/>
          </p:cNvSpPr>
          <p:nvPr>
            <p:ph idx="1"/>
          </p:nvPr>
        </p:nvSpPr>
        <p:spPr>
          <a:xfrm>
            <a:off x="1668463" y="1687513"/>
            <a:ext cx="6961187" cy="4525962"/>
          </a:xfrm>
        </p:spPr>
        <p:txBody>
          <a:bodyPr/>
          <a:lstStyle/>
          <a:p>
            <a:pPr algn="r" rtl="1" eaLnBrk="1" hangingPunct="1">
              <a:buFontTx/>
              <a:buNone/>
            </a:pPr>
            <a:r>
              <a:rPr lang="fa-IR" altLang="fa-IR" smtClean="0">
                <a:cs typeface="B Jadid" panose="00000700000000000000" pitchFamily="2" charset="-78"/>
              </a:rPr>
              <a:t>3)بعد ایفاء نقش</a:t>
            </a:r>
          </a:p>
          <a:p>
            <a:pPr algn="r" rtl="1" eaLnBrk="1" hangingPunct="1">
              <a:buFontTx/>
              <a:buNone/>
            </a:pPr>
            <a:endParaRPr lang="fa-IR" altLang="fa-IR" smtClean="0"/>
          </a:p>
          <a:p>
            <a:pPr algn="r" rtl="1" eaLnBrk="1" hangingPunct="1">
              <a:buFontTx/>
              <a:buNone/>
            </a:pPr>
            <a:r>
              <a:rPr lang="fa-IR" altLang="fa-IR" b="1" smtClean="0">
                <a:cs typeface="B Homa" panose="00000400000000000000" pitchFamily="2" charset="-78"/>
              </a:rPr>
              <a:t>رفتار ناسازگار</a:t>
            </a:r>
            <a:r>
              <a:rPr lang="fa-IR" altLang="fa-IR" smtClean="0"/>
              <a:t>: اختلال در ایفاء نقش</a:t>
            </a:r>
          </a:p>
          <a:p>
            <a:pPr algn="r" rtl="1" eaLnBrk="1" hangingPunct="1">
              <a:buFontTx/>
              <a:buNone/>
            </a:pPr>
            <a:r>
              <a:rPr lang="fa-IR" altLang="fa-IR" b="1" smtClean="0">
                <a:cs typeface="B Homa" panose="00000400000000000000" pitchFamily="2" charset="-78"/>
              </a:rPr>
              <a:t>محرک اصلی </a:t>
            </a:r>
            <a:r>
              <a:rPr lang="fa-IR" altLang="fa-IR" smtClean="0"/>
              <a:t>: ضعف شدید</a:t>
            </a:r>
          </a:p>
          <a:p>
            <a:pPr algn="r" rtl="1" eaLnBrk="1" hangingPunct="1">
              <a:buFontTx/>
              <a:buNone/>
            </a:pPr>
            <a:r>
              <a:rPr lang="fa-IR" altLang="fa-IR" b="1" smtClean="0">
                <a:cs typeface="B Homa" panose="00000400000000000000" pitchFamily="2" charset="-78"/>
              </a:rPr>
              <a:t>محرک زمینه ای</a:t>
            </a:r>
            <a:r>
              <a:rPr lang="fa-IR" altLang="fa-IR" smtClean="0"/>
              <a:t>: کاهش پرفوزیون سیستمیک</a:t>
            </a:r>
            <a:endParaRPr lang="en-US" altLang="fa-IR" smtClean="0"/>
          </a:p>
          <a:p>
            <a:pPr algn="r" rtl="1" eaLnBrk="1" hangingPunct="1"/>
            <a:endParaRPr lang="en-US" altLang="fa-IR" smtClean="0"/>
          </a:p>
        </p:txBody>
      </p:sp>
    </p:spTree>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endParaRPr lang="fa-IR" altLang="fa-IR" smtClean="0"/>
          </a:p>
        </p:txBody>
      </p:sp>
      <p:sp>
        <p:nvSpPr>
          <p:cNvPr id="41987" name="Content Placeholder 2"/>
          <p:cNvSpPr>
            <a:spLocks noGrp="1"/>
          </p:cNvSpPr>
          <p:nvPr>
            <p:ph idx="1"/>
          </p:nvPr>
        </p:nvSpPr>
        <p:spPr>
          <a:xfrm>
            <a:off x="798513" y="1628775"/>
            <a:ext cx="8135937" cy="4525963"/>
          </a:xfrm>
        </p:spPr>
        <p:txBody>
          <a:bodyPr/>
          <a:lstStyle/>
          <a:p>
            <a:pPr algn="r" rtl="1" eaLnBrk="1" hangingPunct="1">
              <a:buFontTx/>
              <a:buNone/>
            </a:pPr>
            <a:r>
              <a:rPr lang="fa-IR" altLang="fa-IR" sz="3600" smtClean="0">
                <a:cs typeface="B Jadid" panose="00000700000000000000" pitchFamily="2" charset="-78"/>
              </a:rPr>
              <a:t>4)بعد استقلال و وابستگی</a:t>
            </a:r>
            <a:r>
              <a:rPr lang="en-US" altLang="fa-IR" smtClean="0">
                <a:cs typeface="B Jadid" panose="00000700000000000000" pitchFamily="2" charset="-78"/>
              </a:rPr>
              <a:t> </a:t>
            </a:r>
            <a:endParaRPr lang="fa-IR" altLang="fa-IR" smtClean="0">
              <a:cs typeface="B Jadid" panose="00000700000000000000" pitchFamily="2" charset="-78"/>
            </a:endParaRPr>
          </a:p>
          <a:p>
            <a:pPr algn="r" rtl="1" eaLnBrk="1" hangingPunct="1">
              <a:buFontTx/>
              <a:buNone/>
            </a:pPr>
            <a:endParaRPr lang="en-US" altLang="fa-IR" smtClean="0"/>
          </a:p>
          <a:p>
            <a:pPr algn="r" rtl="1" eaLnBrk="1" hangingPunct="1">
              <a:buFontTx/>
              <a:buNone/>
            </a:pPr>
            <a:r>
              <a:rPr lang="fa-IR" altLang="fa-IR" b="1" smtClean="0">
                <a:cs typeface="B Homa" panose="00000400000000000000" pitchFamily="2" charset="-78"/>
              </a:rPr>
              <a:t>رفتار ناسازگار</a:t>
            </a:r>
            <a:r>
              <a:rPr lang="fa-IR" altLang="fa-IR" smtClean="0"/>
              <a:t>: رفتار وابسته به دیگران</a:t>
            </a:r>
            <a:r>
              <a:rPr lang="en-US" altLang="fa-IR" smtClean="0"/>
              <a:t> </a:t>
            </a:r>
            <a:endParaRPr lang="fa-IR" altLang="fa-IR" smtClean="0"/>
          </a:p>
          <a:p>
            <a:pPr algn="r" rtl="1" eaLnBrk="1" hangingPunct="1">
              <a:buFontTx/>
              <a:buNone/>
            </a:pPr>
            <a:r>
              <a:rPr lang="fa-IR" altLang="fa-IR" b="1" smtClean="0">
                <a:cs typeface="B Homa" panose="00000400000000000000" pitchFamily="2" charset="-78"/>
              </a:rPr>
              <a:t>محرک اصلی </a:t>
            </a:r>
            <a:r>
              <a:rPr lang="fa-IR" altLang="fa-IR" smtClean="0"/>
              <a:t>: نیاز درونی برای کمک برای انجام فعالیتها</a:t>
            </a:r>
            <a:r>
              <a:rPr lang="en-US" altLang="fa-IR" smtClean="0"/>
              <a:t> </a:t>
            </a:r>
            <a:r>
              <a:rPr lang="fa-IR" altLang="fa-IR" smtClean="0"/>
              <a:t> به علت ضعف شدید)</a:t>
            </a:r>
          </a:p>
          <a:p>
            <a:pPr algn="r" rtl="1" eaLnBrk="1" hangingPunct="1">
              <a:buFontTx/>
              <a:buNone/>
            </a:pPr>
            <a:r>
              <a:rPr lang="fa-IR" altLang="fa-IR" b="1" smtClean="0">
                <a:cs typeface="B Homa" panose="00000400000000000000" pitchFamily="2" charset="-78"/>
              </a:rPr>
              <a:t>محرک زمینه ای</a:t>
            </a:r>
            <a:r>
              <a:rPr lang="fa-IR" altLang="fa-IR" smtClean="0"/>
              <a:t>: دیدگاههای فرهنگی</a:t>
            </a:r>
            <a:r>
              <a:rPr lang="en-US" altLang="fa-IR" smtClean="0"/>
              <a:t> </a:t>
            </a:r>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942975" y="377825"/>
            <a:ext cx="7300913" cy="1039813"/>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43011" name="Content Placeholder 2"/>
          <p:cNvSpPr>
            <a:spLocks noGrp="1"/>
          </p:cNvSpPr>
          <p:nvPr>
            <p:ph idx="1"/>
          </p:nvPr>
        </p:nvSpPr>
        <p:spPr>
          <a:xfrm>
            <a:off x="739775" y="1760538"/>
            <a:ext cx="8020050" cy="4525962"/>
          </a:xfrm>
        </p:spPr>
        <p:txBody>
          <a:bodyPr/>
          <a:lstStyle/>
          <a:p>
            <a:pPr algn="r" rtl="1" eaLnBrk="1" hangingPunct="1">
              <a:buFontTx/>
              <a:buNone/>
            </a:pPr>
            <a:r>
              <a:rPr lang="fa-IR" altLang="fa-IR" b="1" smtClean="0">
                <a:solidFill>
                  <a:srgbClr val="FFFF00"/>
                </a:solidFill>
                <a:cs typeface="B Homa" panose="00000400000000000000" pitchFamily="2" charset="-78"/>
              </a:rPr>
              <a:t>1- اختلال در ریتم طبیعی قلب به صورت افزایش تعداد ضربان ها </a:t>
            </a:r>
          </a:p>
          <a:p>
            <a:pPr algn="r" rtl="1" eaLnBrk="1" hangingPunct="1">
              <a:buFontTx/>
              <a:buNone/>
            </a:pPr>
            <a:r>
              <a:rPr lang="fa-IR" altLang="fa-IR" b="1" smtClean="0"/>
              <a:t>هدف کلی : برطرف کردن تاکیکاردی</a:t>
            </a:r>
          </a:p>
          <a:p>
            <a:pPr algn="r" rtl="1" eaLnBrk="1" hangingPunct="1">
              <a:buFontTx/>
              <a:buNone/>
            </a:pPr>
            <a:r>
              <a:rPr lang="fa-IR" altLang="fa-IR" b="1" smtClean="0"/>
              <a:t>اهداف جزئی:ایجاد گردش خون و اکسیژناسیون بافتی</a:t>
            </a:r>
            <a:endParaRPr lang="en-US" altLang="fa-IR" smtClean="0"/>
          </a:p>
        </p:txBody>
      </p:sp>
    </p:spTree>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endParaRPr lang="fa-IR" altLang="fa-IR" smtClean="0"/>
          </a:p>
        </p:txBody>
      </p:sp>
      <p:sp>
        <p:nvSpPr>
          <p:cNvPr id="44035" name="Content Placeholder 2"/>
          <p:cNvSpPr>
            <a:spLocks noGrp="1"/>
          </p:cNvSpPr>
          <p:nvPr>
            <p:ph idx="1"/>
          </p:nvPr>
        </p:nvSpPr>
        <p:spPr>
          <a:xfrm>
            <a:off x="1827213" y="1571625"/>
            <a:ext cx="6961187" cy="4525963"/>
          </a:xfrm>
        </p:spPr>
        <p:txBody>
          <a:bodyPr/>
          <a:lstStyle/>
          <a:p>
            <a:pPr algn="r" rtl="1" eaLnBrk="1" hangingPunct="1">
              <a:buFontTx/>
              <a:buNone/>
            </a:pPr>
            <a:r>
              <a:rPr lang="fa-IR" altLang="fa-IR" smtClean="0">
                <a:solidFill>
                  <a:srgbClr val="FFC000"/>
                </a:solidFill>
              </a:rPr>
              <a:t>طرح تدابیر پرستاری:</a:t>
            </a:r>
          </a:p>
          <a:p>
            <a:pPr algn="r" rtl="1" eaLnBrk="1" hangingPunct="1">
              <a:buFontTx/>
              <a:buNone/>
            </a:pPr>
            <a:r>
              <a:rPr lang="fa-IR" altLang="fa-IR" smtClean="0"/>
              <a:t>دادن پوزیشن صحیح به بیمار  و برقراری حجم کافی در گردش جهت اکسیژناسیون کافی و برطرف ساختن تاکیکاردی</a:t>
            </a:r>
          </a:p>
          <a:p>
            <a:pPr algn="r" rtl="1" eaLnBrk="1" hangingPunct="1">
              <a:buFontTx/>
              <a:buNone/>
            </a:pPr>
            <a:endParaRPr lang="fa-IR" altLang="fa-IR"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593725" y="376238"/>
            <a:ext cx="6961188"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45059" name="Content Placeholder 2"/>
          <p:cNvSpPr>
            <a:spLocks noGrp="1"/>
          </p:cNvSpPr>
          <p:nvPr>
            <p:ph idx="1"/>
          </p:nvPr>
        </p:nvSpPr>
        <p:spPr>
          <a:xfrm>
            <a:off x="1233488" y="1978025"/>
            <a:ext cx="7613650" cy="4525963"/>
          </a:xfrm>
        </p:spPr>
        <p:txBody>
          <a:bodyPr/>
          <a:lstStyle/>
          <a:p>
            <a:pPr algn="r" rtl="1" eaLnBrk="1" hangingPunct="1">
              <a:buFontTx/>
              <a:buNone/>
            </a:pPr>
            <a:r>
              <a:rPr lang="fa-IR" altLang="fa-IR" b="1" smtClean="0">
                <a:solidFill>
                  <a:srgbClr val="FFFF00"/>
                </a:solidFill>
                <a:cs typeface="B Homa" panose="00000400000000000000" pitchFamily="2" charset="-78"/>
              </a:rPr>
              <a:t>2- اختلال در الگوی طبیعی تنفس </a:t>
            </a:r>
          </a:p>
          <a:p>
            <a:pPr algn="r" rtl="1" eaLnBrk="1" hangingPunct="1">
              <a:buFontTx/>
              <a:buNone/>
            </a:pPr>
            <a:r>
              <a:rPr lang="fa-IR" altLang="fa-IR" b="1" smtClean="0"/>
              <a:t>هدف کلی:برطرف کردن تنگی نفس و آرام کردن تنفس</a:t>
            </a:r>
          </a:p>
          <a:p>
            <a:pPr algn="r" rtl="1" eaLnBrk="1" hangingPunct="1">
              <a:buFontTx/>
              <a:buNone/>
            </a:pPr>
            <a:r>
              <a:rPr lang="fa-IR" altLang="fa-IR" b="1" smtClean="0"/>
              <a:t>اهداف جزئی: اکسیژناسیون کافی</a:t>
            </a:r>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pPr eaLnBrk="1" hangingPunct="1"/>
            <a:endParaRPr lang="fa-IR" altLang="fa-IR" smtClean="0"/>
          </a:p>
        </p:txBody>
      </p:sp>
      <p:sp>
        <p:nvSpPr>
          <p:cNvPr id="46083" name="Content Placeholder 2"/>
          <p:cNvSpPr>
            <a:spLocks noGrp="1"/>
          </p:cNvSpPr>
          <p:nvPr>
            <p:ph idx="1"/>
          </p:nvPr>
        </p:nvSpPr>
        <p:spPr>
          <a:xfrm>
            <a:off x="1841500" y="1730375"/>
            <a:ext cx="6961188" cy="4525963"/>
          </a:xfrm>
        </p:spPr>
        <p:txBody>
          <a:bodyPr/>
          <a:lstStyle/>
          <a:p>
            <a:pPr algn="r" rtl="1" eaLnBrk="1" hangingPunct="1">
              <a:buFontTx/>
              <a:buNone/>
            </a:pPr>
            <a:r>
              <a:rPr lang="fa-IR" altLang="fa-IR" smtClean="0">
                <a:solidFill>
                  <a:srgbClr val="FFC000"/>
                </a:solidFill>
              </a:rPr>
              <a:t>طرح تدابیر پرستاری:</a:t>
            </a:r>
          </a:p>
          <a:p>
            <a:pPr algn="r" rtl="1" eaLnBrk="1" hangingPunct="1">
              <a:buFontTx/>
              <a:buNone/>
            </a:pPr>
            <a:r>
              <a:rPr lang="fa-IR" altLang="fa-IR" smtClean="0"/>
              <a:t>دادن پوزیشن صحیح به بیمار،اکسیناسیون مناسب و  برقراری حجم کافی در گردش جهت برطرف ساختن تنگی نفس</a:t>
            </a:r>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449263" y="463550"/>
            <a:ext cx="6961187"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47107" name="Content Placeholder 2"/>
          <p:cNvSpPr>
            <a:spLocks noGrp="1"/>
          </p:cNvSpPr>
          <p:nvPr>
            <p:ph idx="1"/>
          </p:nvPr>
        </p:nvSpPr>
        <p:spPr>
          <a:xfrm>
            <a:off x="581025" y="1998663"/>
            <a:ext cx="8142288" cy="4525962"/>
          </a:xfrm>
        </p:spPr>
        <p:txBody>
          <a:bodyPr/>
          <a:lstStyle/>
          <a:p>
            <a:pPr algn="r" rtl="1" eaLnBrk="1" hangingPunct="1">
              <a:buFontTx/>
              <a:buNone/>
            </a:pPr>
            <a:r>
              <a:rPr lang="fa-IR" altLang="fa-IR" b="1" smtClean="0">
                <a:solidFill>
                  <a:srgbClr val="FFFF00"/>
                </a:solidFill>
                <a:cs typeface="B Homa" panose="00000400000000000000" pitchFamily="2" charset="-78"/>
              </a:rPr>
              <a:t>3-اختلال در سطح هوشیاری در رابطه با کاهش پرفوزیون مغزی </a:t>
            </a:r>
          </a:p>
          <a:p>
            <a:pPr algn="r" rtl="1" eaLnBrk="1" hangingPunct="1">
              <a:buFontTx/>
              <a:buNone/>
            </a:pPr>
            <a:r>
              <a:rPr lang="fa-IR" altLang="fa-IR" b="1" smtClean="0"/>
              <a:t>هدف کلی:</a:t>
            </a:r>
            <a:r>
              <a:rPr lang="ar-SA" altLang="fa-IR" smtClean="0"/>
              <a:t> </a:t>
            </a:r>
            <a:r>
              <a:rPr lang="fa-IR" altLang="fa-IR" smtClean="0"/>
              <a:t>جلوگیری از کاهش سطح هوشیاری</a:t>
            </a:r>
          </a:p>
          <a:p>
            <a:pPr algn="r" rtl="1" eaLnBrk="1" hangingPunct="1">
              <a:buFontTx/>
              <a:buNone/>
            </a:pPr>
            <a:r>
              <a:rPr lang="fa-IR" altLang="fa-IR" smtClean="0"/>
              <a:t>هدف جزئی: افزایش ضریب امنیت بیمار</a:t>
            </a:r>
            <a:endParaRPr lang="en-US" altLang="fa-IR" smtClean="0"/>
          </a:p>
        </p:txBody>
      </p:sp>
    </p:spTree>
  </p:cSld>
  <p:clrMapOvr>
    <a:masterClrMapping/>
  </p:clrMapOvr>
  <p:transition spd="med"/>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pPr eaLnBrk="1" hangingPunct="1"/>
            <a:endParaRPr lang="fa-IR" altLang="fa-IR" smtClean="0"/>
          </a:p>
        </p:txBody>
      </p:sp>
      <p:sp>
        <p:nvSpPr>
          <p:cNvPr id="48131" name="Content Placeholder 2"/>
          <p:cNvSpPr>
            <a:spLocks noGrp="1"/>
          </p:cNvSpPr>
          <p:nvPr>
            <p:ph idx="1"/>
          </p:nvPr>
        </p:nvSpPr>
        <p:spPr>
          <a:xfrm>
            <a:off x="1335088" y="1658938"/>
            <a:ext cx="7512050" cy="4525962"/>
          </a:xfrm>
        </p:spPr>
        <p:txBody>
          <a:bodyPr/>
          <a:lstStyle/>
          <a:p>
            <a:pPr algn="r" rtl="1" eaLnBrk="1" hangingPunct="1">
              <a:buFontTx/>
              <a:buNone/>
            </a:pPr>
            <a:r>
              <a:rPr lang="fa-IR" altLang="fa-IR" smtClean="0">
                <a:solidFill>
                  <a:srgbClr val="FFC000"/>
                </a:solidFill>
              </a:rPr>
              <a:t>طرح تدابیر پرستاری:</a:t>
            </a:r>
          </a:p>
          <a:p>
            <a:pPr algn="r" rtl="1" eaLnBrk="1" hangingPunct="1">
              <a:buFontTx/>
              <a:buNone/>
            </a:pPr>
            <a:r>
              <a:rPr lang="fa-IR" altLang="fa-IR" smtClean="0"/>
              <a:t>دادن پوزیشن صحیح به بیمار و برقراری تعادل مایعات جهت افزایش پرفوزیون مغزی </a:t>
            </a:r>
            <a:endParaRPr lang="en-US" altLang="fa-IR" smtClean="0"/>
          </a:p>
        </p:txBody>
      </p:sp>
    </p:spTree>
  </p:cSld>
  <p:clrMapOvr>
    <a:masterClrMapping/>
  </p:clrMapOvr>
  <p:transition spd="med"/>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92125" y="317500"/>
            <a:ext cx="6961188"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49155" name="Content Placeholder 2"/>
          <p:cNvSpPr>
            <a:spLocks noGrp="1"/>
          </p:cNvSpPr>
          <p:nvPr>
            <p:ph idx="1"/>
          </p:nvPr>
        </p:nvSpPr>
        <p:spPr>
          <a:xfrm>
            <a:off x="1095375" y="1774825"/>
            <a:ext cx="7802563" cy="4525963"/>
          </a:xfrm>
        </p:spPr>
        <p:txBody>
          <a:bodyPr/>
          <a:lstStyle/>
          <a:p>
            <a:pPr algn="r" rtl="1" eaLnBrk="1" hangingPunct="1">
              <a:buFontTx/>
              <a:buNone/>
            </a:pPr>
            <a:r>
              <a:rPr lang="fa-IR" altLang="fa-IR" smtClean="0">
                <a:solidFill>
                  <a:srgbClr val="FFFF00"/>
                </a:solidFill>
                <a:cs typeface="B Homa" panose="00000400000000000000" pitchFamily="2" charset="-78"/>
              </a:rPr>
              <a:t>4- </a:t>
            </a:r>
            <a:r>
              <a:rPr lang="ar-SA" altLang="fa-IR" smtClean="0">
                <a:solidFill>
                  <a:srgbClr val="FFFF00"/>
                </a:solidFill>
                <a:cs typeface="B Homa" panose="00000400000000000000" pitchFamily="2" charset="-78"/>
              </a:rPr>
              <a:t>خستگي در ارتباط با  كاهش برونده قلب به صورت بي حالي و سيانوز گذرا</a:t>
            </a:r>
            <a:r>
              <a:rPr lang="en-US" altLang="fa-IR" smtClean="0">
                <a:solidFill>
                  <a:srgbClr val="FFFF00"/>
                </a:solidFill>
                <a:cs typeface="B Homa" panose="00000400000000000000" pitchFamily="2" charset="-78"/>
              </a:rPr>
              <a:t> </a:t>
            </a:r>
            <a:r>
              <a:rPr lang="fa-IR" altLang="fa-IR" smtClean="0">
                <a:solidFill>
                  <a:srgbClr val="FFFF00"/>
                </a:solidFill>
                <a:cs typeface="B Homa" panose="00000400000000000000" pitchFamily="2" charset="-78"/>
              </a:rPr>
              <a:t>ناشی از کاهش حجم در گردش</a:t>
            </a:r>
          </a:p>
          <a:p>
            <a:pPr algn="r" rtl="1" eaLnBrk="1" hangingPunct="1">
              <a:buFontTx/>
              <a:buNone/>
            </a:pPr>
            <a:endParaRPr lang="en-US" altLang="fa-IR" smtClean="0"/>
          </a:p>
          <a:p>
            <a:pPr algn="r" rtl="1" eaLnBrk="1" hangingPunct="1">
              <a:buFontTx/>
              <a:buNone/>
            </a:pPr>
            <a:r>
              <a:rPr lang="fa-IR" altLang="fa-IR" smtClean="0"/>
              <a:t>هدف کلی: دفعاتی که مددجو دچار خستگی می شود کاهش یابد.</a:t>
            </a:r>
          </a:p>
          <a:p>
            <a:pPr algn="r" rtl="1" eaLnBrk="1" hangingPunct="1">
              <a:buFontTx/>
              <a:buNone/>
            </a:pPr>
            <a:r>
              <a:rPr lang="fa-IR" altLang="fa-IR" smtClean="0"/>
              <a:t>هدف جزئی: شرکت در امر درمان</a:t>
            </a:r>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96925" y="2222500"/>
            <a:ext cx="7772400" cy="836613"/>
          </a:xfrm>
        </p:spPr>
        <p:txBody>
          <a:bodyPr/>
          <a:lstStyle/>
          <a:p>
            <a:pPr eaLnBrk="1" hangingPunct="1"/>
            <a:r>
              <a:rPr lang="fa-IR" altLang="fa-IR" sz="4800" smtClean="0">
                <a:solidFill>
                  <a:srgbClr val="FFFF00"/>
                </a:solidFill>
                <a:cs typeface="B Homa" panose="00000400000000000000" pitchFamily="2" charset="-78"/>
              </a:rPr>
              <a:t>انواع </a:t>
            </a:r>
            <a:r>
              <a:rPr lang="ar-SA" altLang="fa-IR" sz="4800" smtClean="0">
                <a:solidFill>
                  <a:srgbClr val="FFFF00"/>
                </a:solidFill>
                <a:cs typeface="B Homa" panose="00000400000000000000" pitchFamily="2" charset="-78"/>
              </a:rPr>
              <a:t>شوك</a:t>
            </a:r>
            <a:r>
              <a:rPr lang="fa-IR" altLang="fa-IR" sz="4800" smtClean="0">
                <a:solidFill>
                  <a:srgbClr val="FFFF00"/>
                </a:solidFill>
                <a:cs typeface="B Homa" panose="00000400000000000000" pitchFamily="2" charset="-78"/>
              </a:rPr>
              <a:t> و اقدامات پرستاری آن</a:t>
            </a:r>
            <a:r>
              <a:rPr lang="ar-SA" altLang="fa-IR" sz="4800" smtClean="0">
                <a:solidFill>
                  <a:srgbClr val="FFFF00"/>
                </a:solidFill>
                <a:cs typeface="B Homa" panose="00000400000000000000" pitchFamily="2" charset="-78"/>
              </a:rPr>
              <a:t> </a:t>
            </a:r>
            <a:r>
              <a:rPr lang="en-US" altLang="fa-IR" smtClean="0"/>
              <a:t/>
            </a:r>
            <a:br>
              <a:rPr lang="en-US" altLang="fa-IR" smtClean="0"/>
            </a:br>
            <a:endParaRPr lang="en-US" altLang="fa-IR" smtClean="0"/>
          </a:p>
        </p:txBody>
      </p:sp>
      <p:sp>
        <p:nvSpPr>
          <p:cNvPr id="4099" name="Subtitle 5"/>
          <p:cNvSpPr>
            <a:spLocks noGrp="1"/>
          </p:cNvSpPr>
          <p:nvPr>
            <p:ph type="subTitle" idx="1"/>
          </p:nvPr>
        </p:nvSpPr>
        <p:spPr>
          <a:xfrm>
            <a:off x="1703388" y="3652838"/>
            <a:ext cx="6400800" cy="903287"/>
          </a:xfrm>
        </p:spPr>
        <p:txBody>
          <a:bodyPr/>
          <a:lstStyle/>
          <a:p>
            <a:pPr eaLnBrk="1" hangingPunct="1"/>
            <a:endParaRPr lang="fa-IR" altLang="fa-IR" smtClean="0"/>
          </a:p>
        </p:txBody>
      </p:sp>
    </p:spTree>
  </p:cSld>
  <p:clrMapOvr>
    <a:masterClrMapping/>
  </p:clrMapOvr>
  <p:transition spd="slow">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fa-IR" altLang="fa-IR" smtClean="0">
                <a:solidFill>
                  <a:srgbClr val="33CC33"/>
                </a:solidFill>
              </a:rPr>
              <a:t/>
            </a:r>
            <a:br>
              <a:rPr lang="fa-IR" altLang="fa-IR" smtClean="0">
                <a:solidFill>
                  <a:srgbClr val="33CC33"/>
                </a:solidFill>
              </a:rPr>
            </a:br>
            <a:endParaRPr lang="en-US" altLang="fa-IR" smtClean="0"/>
          </a:p>
        </p:txBody>
      </p:sp>
      <p:sp>
        <p:nvSpPr>
          <p:cNvPr id="50179" name="Content Placeholder 2"/>
          <p:cNvSpPr>
            <a:spLocks noGrp="1"/>
          </p:cNvSpPr>
          <p:nvPr>
            <p:ph idx="1"/>
          </p:nvPr>
        </p:nvSpPr>
        <p:spPr>
          <a:xfrm>
            <a:off x="1552575" y="928688"/>
            <a:ext cx="7512050" cy="5197475"/>
          </a:xfrm>
        </p:spPr>
        <p:txBody>
          <a:bodyPr/>
          <a:lstStyle/>
          <a:p>
            <a:pPr algn="r" rtl="1" eaLnBrk="1" hangingPunct="1">
              <a:buFontTx/>
              <a:buNone/>
            </a:pPr>
            <a:r>
              <a:rPr lang="fa-IR" altLang="fa-IR" smtClean="0">
                <a:solidFill>
                  <a:srgbClr val="FFC000"/>
                </a:solidFill>
              </a:rPr>
              <a:t>طرح تدابیر پرستاری: </a:t>
            </a:r>
            <a:endParaRPr lang="en-US" altLang="fa-IR" smtClean="0">
              <a:solidFill>
                <a:srgbClr val="FFC000"/>
              </a:solidFill>
            </a:endParaRPr>
          </a:p>
          <a:p>
            <a:pPr algn="r" rtl="1" eaLnBrk="1" hangingPunct="1">
              <a:buFontTx/>
              <a:buNone/>
            </a:pPr>
            <a:r>
              <a:rPr lang="fa-IR" altLang="fa-IR" smtClean="0"/>
              <a:t>با جایگزینی حجم از دست رفته تعادل حجم مایع برقرار می گردد. </a:t>
            </a:r>
            <a:r>
              <a:rPr lang="ar-SA" altLang="fa-IR" smtClean="0"/>
              <a:t>در انجام امور شخصی با رعایت حریم مددجو از شخصی که با وی راحت است(همسر)کمک گرفته شود.اکسیژن در دسترس مددجو قرار گیرد و نحوه کمک خواستن در شرایط ضروری(زنگ کنار تخت)به وی آموزش داده شود.در مواقع لازم از داروهای تجویزی استفاده نماید. </a:t>
            </a:r>
            <a:endParaRPr lang="en-US" altLang="fa-IR"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463550" y="361950"/>
            <a:ext cx="6961188"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51203" name="Content Placeholder 2"/>
          <p:cNvSpPr>
            <a:spLocks noGrp="1"/>
          </p:cNvSpPr>
          <p:nvPr>
            <p:ph idx="1"/>
          </p:nvPr>
        </p:nvSpPr>
        <p:spPr>
          <a:xfrm>
            <a:off x="1668463" y="1600200"/>
            <a:ext cx="7396162" cy="4525963"/>
          </a:xfrm>
        </p:spPr>
        <p:txBody>
          <a:bodyPr/>
          <a:lstStyle/>
          <a:p>
            <a:pPr algn="r" rtl="1" eaLnBrk="1" hangingPunct="1">
              <a:buFontTx/>
              <a:buNone/>
            </a:pPr>
            <a:r>
              <a:rPr lang="fa-IR" altLang="fa-IR" sz="3600" smtClean="0">
                <a:solidFill>
                  <a:srgbClr val="FFFF00"/>
                </a:solidFill>
                <a:cs typeface="B Homa" panose="00000400000000000000" pitchFamily="2" charset="-78"/>
              </a:rPr>
              <a:t>5- </a:t>
            </a:r>
            <a:r>
              <a:rPr lang="ar-SA" altLang="fa-IR" sz="3600" smtClean="0">
                <a:solidFill>
                  <a:srgbClr val="FFFF00"/>
                </a:solidFill>
                <a:cs typeface="B Homa" panose="00000400000000000000" pitchFamily="2" charset="-78"/>
              </a:rPr>
              <a:t>اضطراب در ارتباط با ترس از مرگ ناشی از علائم بیماری و عدم آگاهی</a:t>
            </a:r>
            <a:endParaRPr lang="fa-IR" altLang="fa-IR" sz="3600" smtClean="0">
              <a:solidFill>
                <a:srgbClr val="33CC33"/>
              </a:solidFill>
            </a:endParaRPr>
          </a:p>
          <a:p>
            <a:pPr algn="r" rtl="1" eaLnBrk="1" hangingPunct="1">
              <a:buFontTx/>
              <a:buNone/>
            </a:pPr>
            <a:r>
              <a:rPr lang="ar-SA" altLang="fa-IR" smtClean="0"/>
              <a:t>هدف کلی:اضطراب مددجو برطرف شود</a:t>
            </a:r>
            <a:r>
              <a:rPr lang="fa-IR" altLang="fa-IR" smtClean="0"/>
              <a:t>.</a:t>
            </a:r>
          </a:p>
          <a:p>
            <a:pPr algn="r" rtl="1" eaLnBrk="1" hangingPunct="1">
              <a:buFontTx/>
              <a:buNone/>
            </a:pPr>
            <a:r>
              <a:rPr lang="ar-SA" altLang="fa-IR" smtClean="0"/>
              <a:t>هدف جزیی:مددجو روند بیماری، مراقبت ها، عوارض، نحوه پیشگیری از عوارض، درمان و پییش آگهی بیماری را می داند.مددجو بیان میکند بیماری را می تواند با کمترین اثر بر</a:t>
            </a:r>
            <a:r>
              <a:rPr lang="fa-IR" altLang="fa-IR" smtClean="0"/>
              <a:t> </a:t>
            </a:r>
            <a:r>
              <a:rPr lang="ar-SA" altLang="fa-IR" smtClean="0"/>
              <a:t>زندگی کنترل کند و نحوه مواجهه با آنرا می داند.</a:t>
            </a:r>
            <a:r>
              <a:rPr lang="en-US" altLang="fa-IR" smtClean="0"/>
              <a:t> </a:t>
            </a:r>
          </a:p>
          <a:p>
            <a:pPr algn="r" rtl="1" eaLnBrk="1" hangingPunct="1"/>
            <a:endParaRPr lang="en-US" altLang="fa-IR" smtClean="0"/>
          </a:p>
        </p:txBody>
      </p:sp>
    </p:spTree>
  </p:cSld>
  <p:clrMapOvr>
    <a:masterClrMapping/>
  </p:clrMapOvr>
  <p:transition spd="med"/>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pPr eaLnBrk="1" hangingPunct="1"/>
            <a:endParaRPr lang="fa-IR" altLang="fa-IR" smtClean="0"/>
          </a:p>
        </p:txBody>
      </p:sp>
      <p:sp>
        <p:nvSpPr>
          <p:cNvPr id="52227" name="Content Placeholder 2"/>
          <p:cNvSpPr>
            <a:spLocks noGrp="1"/>
          </p:cNvSpPr>
          <p:nvPr>
            <p:ph idx="1"/>
          </p:nvPr>
        </p:nvSpPr>
        <p:spPr/>
        <p:txBody>
          <a:bodyPr/>
          <a:lstStyle/>
          <a:p>
            <a:pPr algn="r" rtl="1" eaLnBrk="1" hangingPunct="1">
              <a:lnSpc>
                <a:spcPct val="90000"/>
              </a:lnSpc>
              <a:buFontTx/>
              <a:buNone/>
            </a:pPr>
            <a:r>
              <a:rPr lang="fa-IR" altLang="fa-IR" sz="3600" smtClean="0">
                <a:solidFill>
                  <a:srgbClr val="FFC000"/>
                </a:solidFill>
              </a:rPr>
              <a:t>طرح تدابیر پرستاری:</a:t>
            </a:r>
          </a:p>
          <a:p>
            <a:pPr algn="r" rtl="1" eaLnBrk="1" hangingPunct="1">
              <a:lnSpc>
                <a:spcPct val="90000"/>
              </a:lnSpc>
              <a:buFontTx/>
              <a:buNone/>
            </a:pPr>
            <a:r>
              <a:rPr lang="ar-SA" altLang="fa-IR" smtClean="0"/>
              <a:t>در زمان های مناسب در مورد نگرانی ها و ترس های مددجو با او صحبت کنید.ترس ها را مشخص کنید.ابتدا در مورد ابهامات و ترس ها و سپس در مورد موارد کمک کننده به برطرف شدن ابهامات و ترس مددجو با او صحبت کنید</a:t>
            </a:r>
            <a:r>
              <a:rPr lang="en-US" altLang="fa-IR" smtClean="0"/>
              <a:t> </a:t>
            </a:r>
            <a:endParaRPr lang="fa-IR" altLang="fa-IR" sz="3600" smtClean="0">
              <a:solidFill>
                <a:srgbClr val="33CC33"/>
              </a:solidFill>
            </a:endParaRPr>
          </a:p>
        </p:txBody>
      </p:sp>
    </p:spTree>
  </p:cSld>
  <p:clrMapOvr>
    <a:masterClrMapping/>
  </p:clrMapOvr>
  <p:transition spd="med"/>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550863" y="361950"/>
            <a:ext cx="6961187"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53251" name="Content Placeholder 2"/>
          <p:cNvSpPr>
            <a:spLocks noGrp="1"/>
          </p:cNvSpPr>
          <p:nvPr>
            <p:ph idx="1"/>
          </p:nvPr>
        </p:nvSpPr>
        <p:spPr>
          <a:xfrm>
            <a:off x="885825" y="1817688"/>
            <a:ext cx="8069263" cy="4525962"/>
          </a:xfrm>
        </p:spPr>
        <p:txBody>
          <a:bodyPr/>
          <a:lstStyle/>
          <a:p>
            <a:pPr algn="r" rtl="1" eaLnBrk="1" hangingPunct="1">
              <a:buFontTx/>
              <a:buNone/>
            </a:pPr>
            <a:r>
              <a:rPr lang="fa-IR" altLang="fa-IR" smtClean="0">
                <a:solidFill>
                  <a:srgbClr val="FFFF00"/>
                </a:solidFill>
                <a:cs typeface="B Homa" panose="00000400000000000000" pitchFamily="2" charset="-78"/>
              </a:rPr>
              <a:t>6- کمبود آگاهی در ارتباط با مراقبت از خود بعد ازشوک:</a:t>
            </a:r>
          </a:p>
          <a:p>
            <a:pPr algn="r" rtl="1" eaLnBrk="1" hangingPunct="1">
              <a:buFontTx/>
              <a:buNone/>
            </a:pPr>
            <a:endParaRPr lang="fa-IR" altLang="fa-IR" smtClean="0"/>
          </a:p>
          <a:p>
            <a:pPr algn="r" rtl="1" eaLnBrk="1" hangingPunct="1">
              <a:buFontTx/>
              <a:buNone/>
            </a:pPr>
            <a:r>
              <a:rPr lang="fa-IR" altLang="fa-IR" smtClean="0"/>
              <a:t>هدف کلی: رعایت برنامه مراقبت از خود</a:t>
            </a:r>
          </a:p>
          <a:p>
            <a:pPr algn="r" rtl="1" eaLnBrk="1" hangingPunct="1">
              <a:buFontTx/>
              <a:buNone/>
            </a:pPr>
            <a:r>
              <a:rPr lang="fa-IR" altLang="fa-IR" smtClean="0"/>
              <a:t>هدف جزیی: افزایش آگاهی بیمار</a:t>
            </a:r>
            <a:endParaRPr lang="en-US" altLang="fa-IR" smtClean="0"/>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pPr eaLnBrk="1" hangingPunct="1"/>
            <a:endParaRPr lang="fa-IR" altLang="fa-IR" smtClean="0"/>
          </a:p>
        </p:txBody>
      </p:sp>
      <p:sp>
        <p:nvSpPr>
          <p:cNvPr id="54275" name="Content Placeholder 2"/>
          <p:cNvSpPr>
            <a:spLocks noGrp="1"/>
          </p:cNvSpPr>
          <p:nvPr>
            <p:ph idx="1"/>
          </p:nvPr>
        </p:nvSpPr>
        <p:spPr/>
        <p:txBody>
          <a:bodyPr/>
          <a:lstStyle/>
          <a:p>
            <a:pPr algn="r" rtl="1" eaLnBrk="1" hangingPunct="1">
              <a:buFontTx/>
              <a:buNone/>
            </a:pPr>
            <a:r>
              <a:rPr lang="fa-IR" altLang="fa-IR" sz="3600" smtClean="0">
                <a:solidFill>
                  <a:srgbClr val="FFC000"/>
                </a:solidFill>
              </a:rPr>
              <a:t>طرح تدابیر پرستاری:</a:t>
            </a:r>
          </a:p>
          <a:p>
            <a:pPr algn="r" rtl="1" eaLnBrk="1" hangingPunct="1">
              <a:buFontTx/>
              <a:buNone/>
            </a:pPr>
            <a:endParaRPr lang="fa-IR" altLang="fa-IR" sz="3600" smtClean="0">
              <a:solidFill>
                <a:srgbClr val="33CC33"/>
              </a:solidFill>
            </a:endParaRPr>
          </a:p>
          <a:p>
            <a:pPr algn="r" rtl="1" eaLnBrk="1" hangingPunct="1">
              <a:buFontTx/>
              <a:buNone/>
            </a:pPr>
            <a:r>
              <a:rPr lang="fa-IR" altLang="fa-IR" smtClean="0"/>
              <a:t>فراهم کردن آموزش کافی راجع به فرایند بیماری و تسهیل کردن درگیری بیمار در برنامه های بازتوانی.</a:t>
            </a:r>
          </a:p>
          <a:p>
            <a:pPr algn="r" rtl="1" eaLnBrk="1" hangingPunct="1">
              <a:buFontTx/>
              <a:buNone/>
            </a:pPr>
            <a:r>
              <a:rPr lang="fa-IR" altLang="fa-IR" smtClean="0"/>
              <a:t>کار کردن با بیمار و تنظیم طرحهایی جهت برآورده کردن نیازهای اختصاصی وی </a:t>
            </a:r>
            <a:endParaRPr lang="fa-IR" altLang="fa-IR" sz="3600" smtClean="0">
              <a:solidFill>
                <a:srgbClr val="33CC33"/>
              </a:solidFill>
            </a:endParaRPr>
          </a:p>
          <a:p>
            <a:pPr algn="r" rtl="1" eaLnBrk="1" hangingPunct="1"/>
            <a:endParaRPr lang="en-US" altLang="fa-IR" smtClean="0"/>
          </a:p>
        </p:txBody>
      </p:sp>
    </p:spTree>
  </p:cSld>
  <p:clrMapOvr>
    <a:masterClrMapping/>
  </p:clrMapOvr>
  <p:transition spd="med"/>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441325" y="347663"/>
            <a:ext cx="6961188"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55299" name="Content Placeholder 2"/>
          <p:cNvSpPr>
            <a:spLocks noGrp="1"/>
          </p:cNvSpPr>
          <p:nvPr>
            <p:ph idx="1"/>
          </p:nvPr>
        </p:nvSpPr>
        <p:spPr>
          <a:xfrm>
            <a:off x="957263" y="1600200"/>
            <a:ext cx="8107362" cy="4525963"/>
          </a:xfrm>
        </p:spPr>
        <p:txBody>
          <a:bodyPr/>
          <a:lstStyle/>
          <a:p>
            <a:pPr algn="r" rtl="1" eaLnBrk="1" hangingPunct="1">
              <a:buFontTx/>
              <a:buNone/>
            </a:pPr>
            <a:r>
              <a:rPr lang="fa-IR" altLang="fa-IR" smtClean="0">
                <a:solidFill>
                  <a:srgbClr val="FFFF00"/>
                </a:solidFill>
                <a:cs typeface="B Homa" panose="00000400000000000000" pitchFamily="2" charset="-78"/>
              </a:rPr>
              <a:t>7- احتمال اختلال تبادل گازی در ارتباط با افزایش بار مایعات:</a:t>
            </a:r>
          </a:p>
          <a:p>
            <a:pPr algn="r" rtl="1" eaLnBrk="1" hangingPunct="1">
              <a:buFontTx/>
              <a:buNone/>
            </a:pPr>
            <a:endParaRPr lang="fa-IR" altLang="fa-IR" smtClean="0">
              <a:solidFill>
                <a:srgbClr val="33CC33"/>
              </a:solidFill>
            </a:endParaRPr>
          </a:p>
          <a:p>
            <a:pPr algn="r" rtl="1" eaLnBrk="1" hangingPunct="1">
              <a:buFontTx/>
              <a:buNone/>
            </a:pPr>
            <a:r>
              <a:rPr lang="fa-IR" altLang="fa-IR" smtClean="0"/>
              <a:t> </a:t>
            </a:r>
            <a:r>
              <a:rPr lang="fa-IR" altLang="fa-IR" sz="2800" smtClean="0"/>
              <a:t>هدف کلی: فقدان مشکلات تنفسی</a:t>
            </a:r>
            <a:r>
              <a:rPr lang="en-US" altLang="fa-IR" sz="2800" smtClean="0"/>
              <a:t> </a:t>
            </a:r>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endParaRPr lang="fa-IR" altLang="fa-IR" smtClean="0"/>
          </a:p>
        </p:txBody>
      </p:sp>
      <p:sp>
        <p:nvSpPr>
          <p:cNvPr id="56323" name="Content Placeholder 2"/>
          <p:cNvSpPr>
            <a:spLocks noGrp="1"/>
          </p:cNvSpPr>
          <p:nvPr>
            <p:ph idx="1"/>
          </p:nvPr>
        </p:nvSpPr>
        <p:spPr/>
        <p:txBody>
          <a:bodyPr/>
          <a:lstStyle/>
          <a:p>
            <a:pPr algn="r" rtl="1" eaLnBrk="1" hangingPunct="1">
              <a:buFontTx/>
              <a:buNone/>
            </a:pPr>
            <a:r>
              <a:rPr lang="fa-IR" altLang="fa-IR" sz="3600" smtClean="0">
                <a:solidFill>
                  <a:srgbClr val="FFC000"/>
                </a:solidFill>
              </a:rPr>
              <a:t>طرح تدابیر پرستاری:</a:t>
            </a:r>
          </a:p>
          <a:p>
            <a:pPr algn="r" rtl="1" eaLnBrk="1" hangingPunct="1">
              <a:buFontTx/>
              <a:buNone/>
            </a:pPr>
            <a:endParaRPr lang="fa-IR" altLang="fa-IR" sz="3600" smtClean="0">
              <a:solidFill>
                <a:srgbClr val="33CC33"/>
              </a:solidFill>
            </a:endParaRPr>
          </a:p>
          <a:p>
            <a:pPr algn="r" rtl="1" eaLnBrk="1" hangingPunct="1">
              <a:buFontTx/>
              <a:buNone/>
            </a:pPr>
            <a:r>
              <a:rPr lang="fa-IR" altLang="fa-IR" smtClean="0">
                <a:solidFill>
                  <a:schemeClr val="tx2"/>
                </a:solidFill>
              </a:rPr>
              <a:t>بررسی و شناخت منظم ودقیق عملکرد تنفسی، توجه به وضعیت حجم مایعات</a:t>
            </a:r>
          </a:p>
          <a:p>
            <a:pPr algn="r" rtl="1" eaLnBrk="1" hangingPunct="1">
              <a:buFontTx/>
              <a:buNone/>
            </a:pPr>
            <a:r>
              <a:rPr lang="fa-IR" altLang="fa-IR" smtClean="0">
                <a:solidFill>
                  <a:schemeClr val="tx2"/>
                </a:solidFill>
              </a:rPr>
              <a:t>تشویق بیمار جهت کشیدن نفسهای عمیق، تغییر وضعیت مکرر، توصیه به رعایت رژیم غذایی پر سدیم و کم کالری،رعایت فعالیت های تجویز شده.</a:t>
            </a:r>
            <a:r>
              <a:rPr lang="fa-IR" altLang="fa-IR" smtClean="0">
                <a:solidFill>
                  <a:srgbClr val="33CC33"/>
                </a:solidFill>
              </a:rPr>
              <a:t> </a:t>
            </a:r>
            <a:endParaRPr lang="en-US" altLang="fa-IR" smtClean="0">
              <a:solidFill>
                <a:srgbClr val="33CC33"/>
              </a:solidFill>
            </a:endParaRPr>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361950" y="376238"/>
            <a:ext cx="6961188"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57347" name="Content Placeholder 2"/>
          <p:cNvSpPr>
            <a:spLocks noGrp="1"/>
          </p:cNvSpPr>
          <p:nvPr>
            <p:ph idx="1"/>
          </p:nvPr>
        </p:nvSpPr>
        <p:spPr>
          <a:xfrm>
            <a:off x="623888" y="2065338"/>
            <a:ext cx="8324850" cy="4525962"/>
          </a:xfrm>
        </p:spPr>
        <p:txBody>
          <a:bodyPr/>
          <a:lstStyle/>
          <a:p>
            <a:pPr algn="r" rtl="1" eaLnBrk="1" hangingPunct="1">
              <a:buFontTx/>
              <a:buNone/>
            </a:pPr>
            <a:r>
              <a:rPr lang="fa-IR" altLang="fa-IR" smtClean="0">
                <a:solidFill>
                  <a:srgbClr val="FFFF00"/>
                </a:solidFill>
                <a:cs typeface="B Homa" panose="00000400000000000000" pitchFamily="2" charset="-78"/>
              </a:rPr>
              <a:t>8- احتمال پرفوزیون بافتی ناکافی در ارتباط با کاهش برون ده قلب ناشی از شوک:</a:t>
            </a:r>
          </a:p>
          <a:p>
            <a:pPr algn="r" rtl="1" eaLnBrk="1" hangingPunct="1">
              <a:buFontTx/>
              <a:buNone/>
            </a:pPr>
            <a:endParaRPr lang="fa-IR" altLang="fa-IR" smtClean="0">
              <a:solidFill>
                <a:srgbClr val="33CC33"/>
              </a:solidFill>
            </a:endParaRPr>
          </a:p>
          <a:p>
            <a:pPr algn="r" rtl="1" eaLnBrk="1" hangingPunct="1">
              <a:buFontTx/>
              <a:buNone/>
            </a:pPr>
            <a:r>
              <a:rPr lang="fa-IR" altLang="fa-IR" sz="2800" smtClean="0"/>
              <a:t>هدف کلی: دستیابی و ابقاء پرفوزیون بافتی کافی</a:t>
            </a:r>
            <a:endParaRPr lang="en-US" altLang="fa-IR" sz="2800" smtClean="0"/>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endParaRPr lang="fa-IR" altLang="fa-IR" smtClean="0"/>
          </a:p>
        </p:txBody>
      </p:sp>
      <p:sp>
        <p:nvSpPr>
          <p:cNvPr id="58371" name="Content Placeholder 2"/>
          <p:cNvSpPr>
            <a:spLocks noGrp="1"/>
          </p:cNvSpPr>
          <p:nvPr>
            <p:ph idx="1"/>
          </p:nvPr>
        </p:nvSpPr>
        <p:spPr/>
        <p:txBody>
          <a:bodyPr/>
          <a:lstStyle/>
          <a:p>
            <a:pPr algn="r" rtl="1" eaLnBrk="1" hangingPunct="1">
              <a:buFontTx/>
              <a:buNone/>
            </a:pPr>
            <a:r>
              <a:rPr lang="fa-IR" altLang="fa-IR" sz="3600" smtClean="0">
                <a:solidFill>
                  <a:srgbClr val="FFC000"/>
                </a:solidFill>
              </a:rPr>
              <a:t>طرح تدابیر پرستاری:</a:t>
            </a:r>
          </a:p>
          <a:p>
            <a:pPr algn="r" rtl="1" eaLnBrk="1" hangingPunct="1">
              <a:buFontTx/>
              <a:buNone/>
            </a:pPr>
            <a:endParaRPr lang="fa-IR" altLang="fa-IR" sz="3600" smtClean="0">
              <a:solidFill>
                <a:srgbClr val="33CC33"/>
              </a:solidFill>
            </a:endParaRPr>
          </a:p>
          <a:p>
            <a:pPr algn="r" rtl="1" eaLnBrk="1" hangingPunct="1">
              <a:buFontTx/>
              <a:buNone/>
            </a:pPr>
            <a:r>
              <a:rPr lang="fa-IR" altLang="fa-IR" smtClean="0"/>
              <a:t>ثبت و گزارش افت فشارخون، تاکیکاردی و سایر دیس ریتمی ها، خستگی زودرس، کاهش برون ده ادراری، تغییرات وضعیت فکری و اندامهای سرد و مرطوب و سیانوتیک</a:t>
            </a:r>
            <a:endParaRPr lang="fa-IR" altLang="fa-IR" smtClean="0">
              <a:solidFill>
                <a:srgbClr val="33CC33"/>
              </a:solidFill>
            </a:endParaRPr>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34975" y="361950"/>
            <a:ext cx="6961188"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59395" name="Content Placeholder 2"/>
          <p:cNvSpPr>
            <a:spLocks noGrp="1"/>
          </p:cNvSpPr>
          <p:nvPr>
            <p:ph idx="1"/>
          </p:nvPr>
        </p:nvSpPr>
        <p:spPr>
          <a:xfrm>
            <a:off x="0" y="1890713"/>
            <a:ext cx="9064625" cy="4525962"/>
          </a:xfrm>
        </p:spPr>
        <p:txBody>
          <a:bodyPr/>
          <a:lstStyle/>
          <a:p>
            <a:pPr algn="r" rtl="1" eaLnBrk="1" hangingPunct="1">
              <a:buFontTx/>
              <a:buNone/>
            </a:pPr>
            <a:r>
              <a:rPr lang="fa-IR" altLang="fa-IR" smtClean="0">
                <a:solidFill>
                  <a:srgbClr val="FFFF00"/>
                </a:solidFill>
                <a:cs typeface="B Homa" panose="00000400000000000000" pitchFamily="2" charset="-78"/>
              </a:rPr>
              <a:t>9- نقص در مراقبت از خود در ارتباط با ضعف و خستگی:</a:t>
            </a:r>
          </a:p>
          <a:p>
            <a:pPr algn="r" rtl="1" eaLnBrk="1" hangingPunct="1">
              <a:buFontTx/>
              <a:buNone/>
            </a:pPr>
            <a:endParaRPr lang="fa-IR" altLang="fa-IR" smtClean="0"/>
          </a:p>
          <a:p>
            <a:pPr algn="r" rtl="1" eaLnBrk="1" hangingPunct="1">
              <a:buFontTx/>
              <a:buNone/>
            </a:pPr>
            <a:r>
              <a:rPr lang="fa-IR" altLang="fa-IR" smtClean="0"/>
              <a:t>هدف کلی: انجام مراقبت از خود توسط خود مددجو</a:t>
            </a:r>
            <a:endParaRPr lang="fa-IR" altLang="fa-IR" smtClean="0">
              <a:solidFill>
                <a:srgbClr val="33CC33"/>
              </a:solidFill>
            </a:endParaRPr>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058863" y="274638"/>
            <a:ext cx="7620000" cy="1143000"/>
          </a:xfrm>
        </p:spPr>
        <p:txBody>
          <a:bodyPr/>
          <a:lstStyle/>
          <a:p>
            <a:pPr algn="r" eaLnBrk="1" hangingPunct="1"/>
            <a:r>
              <a:rPr lang="en-US" altLang="fa-IR" smtClean="0"/>
              <a:t> </a:t>
            </a:r>
            <a:r>
              <a:rPr lang="ar-SA" altLang="fa-IR" smtClean="0">
                <a:solidFill>
                  <a:srgbClr val="FFFF00"/>
                </a:solidFill>
                <a:cs typeface="B Homa" panose="00000400000000000000" pitchFamily="2" charset="-78"/>
              </a:rPr>
              <a:t>تعريف </a:t>
            </a:r>
            <a:r>
              <a:rPr lang="fa-IR" altLang="fa-IR" smtClean="0">
                <a:solidFill>
                  <a:srgbClr val="FFFF00"/>
                </a:solidFill>
                <a:cs typeface="B Homa" panose="00000400000000000000" pitchFamily="2" charset="-78"/>
              </a:rPr>
              <a:t>شوک</a:t>
            </a:r>
            <a:r>
              <a:rPr lang="ar-SA" altLang="fa-IR" smtClean="0">
                <a:solidFill>
                  <a:srgbClr val="FFFF00"/>
                </a:solidFill>
                <a:cs typeface="B Homa" panose="00000400000000000000" pitchFamily="2" charset="-78"/>
              </a:rPr>
              <a:t>:</a:t>
            </a:r>
            <a:endParaRPr lang="en-US" altLang="fa-IR" smtClean="0">
              <a:solidFill>
                <a:srgbClr val="FFFF00"/>
              </a:solidFill>
              <a:cs typeface="B Homa" panose="00000400000000000000" pitchFamily="2" charset="-78"/>
            </a:endParaRPr>
          </a:p>
        </p:txBody>
      </p:sp>
      <p:sp>
        <p:nvSpPr>
          <p:cNvPr id="23555" name="Rectangle 3"/>
          <p:cNvSpPr>
            <a:spLocks noGrp="1" noChangeArrowheads="1"/>
          </p:cNvSpPr>
          <p:nvPr>
            <p:ph type="body" idx="1"/>
          </p:nvPr>
        </p:nvSpPr>
        <p:spPr>
          <a:xfrm>
            <a:off x="646113" y="1600200"/>
            <a:ext cx="8197850" cy="4525963"/>
          </a:xfrm>
        </p:spPr>
        <p:txBody>
          <a:bodyPr/>
          <a:lstStyle/>
          <a:p>
            <a:pPr algn="r" eaLnBrk="1" hangingPunct="1">
              <a:buFontTx/>
              <a:buNone/>
              <a:defRPr/>
            </a:pPr>
            <a:r>
              <a:rPr lang="ar-SA" sz="2800" b="1" dirty="0" smtClean="0"/>
              <a:t>کاهش علائم حیاتی بدن به دلایل مختلف بلافاصله بعد از آسیب و یا با تأخیر که بر اثر ناتوانی دستگاه گردش خون در رساندن </a:t>
            </a:r>
            <a:r>
              <a:rPr lang="fa-IR" sz="2800" b="1" dirty="0" smtClean="0"/>
              <a:t>خون </a:t>
            </a:r>
            <a:r>
              <a:rPr lang="ar-SA" sz="2800" b="1" dirty="0" smtClean="0"/>
              <a:t>کافی به اعضای بدن، ایجاد می‌شود را شوک گویند که از یک ضعف تا یک وضعیت کشنده بر اثر آسیب شدید، متغیر است.</a:t>
            </a:r>
            <a:endParaRPr lang="fa-IR" sz="2800" b="1" dirty="0" smtClean="0"/>
          </a:p>
          <a:p>
            <a:pPr algn="r" eaLnBrk="1" hangingPunct="1">
              <a:buFontTx/>
              <a:buNone/>
              <a:defRPr/>
            </a:pPr>
            <a:r>
              <a:rPr lang="ar-SA" sz="2800" b="1" dirty="0">
                <a:solidFill>
                  <a:schemeClr val="bg1">
                    <a:lumMod val="40000"/>
                    <a:lumOff val="60000"/>
                  </a:schemeClr>
                </a:solidFill>
                <a:cs typeface="B Mehr" pitchFamily="2" charset="-78"/>
              </a:rPr>
              <a:t>در حقیقت شوک دفاع بدن در برابر کاهش خون‌رسانی است</a:t>
            </a:r>
            <a:r>
              <a:rPr lang="ar-SA" sz="2800" b="1" dirty="0" smtClean="0">
                <a:solidFill>
                  <a:schemeClr val="bg1">
                    <a:lumMod val="40000"/>
                    <a:lumOff val="60000"/>
                  </a:schemeClr>
                </a:solidFill>
                <a:cs typeface="B Mehr" pitchFamily="2" charset="-78"/>
              </a:rPr>
              <a:t> </a:t>
            </a:r>
            <a:endParaRPr lang="en-US" sz="2800" dirty="0">
              <a:solidFill>
                <a:schemeClr val="bg1">
                  <a:lumMod val="40000"/>
                  <a:lumOff val="60000"/>
                </a:schemeClr>
              </a:solidFill>
              <a:cs typeface="B Mehr" pitchFamily="2" charset="-78"/>
            </a:endParaRPr>
          </a:p>
        </p:txBody>
      </p:sp>
    </p:spTree>
  </p:cSld>
  <p:clrMapOvr>
    <a:masterClrMapping/>
  </p:clrMapOvr>
  <p:transition spd="med">
    <p:plus/>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endParaRPr lang="fa-IR" altLang="fa-IR" smtClean="0"/>
          </a:p>
        </p:txBody>
      </p:sp>
      <p:sp>
        <p:nvSpPr>
          <p:cNvPr id="60419" name="Content Placeholder 2"/>
          <p:cNvSpPr>
            <a:spLocks noGrp="1"/>
          </p:cNvSpPr>
          <p:nvPr>
            <p:ph idx="1"/>
          </p:nvPr>
        </p:nvSpPr>
        <p:spPr>
          <a:xfrm>
            <a:off x="1436688" y="1600200"/>
            <a:ext cx="7627937" cy="4525963"/>
          </a:xfrm>
        </p:spPr>
        <p:txBody>
          <a:bodyPr/>
          <a:lstStyle/>
          <a:p>
            <a:pPr algn="r" rtl="1" eaLnBrk="1" hangingPunct="1">
              <a:buFontTx/>
              <a:buNone/>
            </a:pPr>
            <a:r>
              <a:rPr lang="fa-IR" altLang="fa-IR" sz="3600" smtClean="0">
                <a:solidFill>
                  <a:srgbClr val="FFC000"/>
                </a:solidFill>
              </a:rPr>
              <a:t>طرح تدابیر پرستاری:</a:t>
            </a:r>
            <a:endParaRPr lang="fa-IR" altLang="fa-IR" sz="3600" smtClean="0">
              <a:solidFill>
                <a:srgbClr val="33CC33"/>
              </a:solidFill>
            </a:endParaRPr>
          </a:p>
          <a:p>
            <a:pPr algn="r" rtl="1" eaLnBrk="1" hangingPunct="1">
              <a:buFontTx/>
              <a:buNone/>
            </a:pPr>
            <a:r>
              <a:rPr lang="fa-IR" altLang="fa-IR" smtClean="0"/>
              <a:t>تکامل یک برنامه واقع بینانه برای برآورده ساختن نیازهای جسمی روزانه، کلیه ی وسایل موردنیاز در دسترس مددجو باشد، تشویق به حداکثر استقلال با توجه به محددیتهای جسمی و محدودیتهای جسمی و محدودیت های فعالیتی تجویز شده، فراهم نمودنن بازخورد مثبت برای تمام فعالیتها و انجام مراقبتهای از خود.</a:t>
            </a:r>
            <a:endParaRPr lang="fa-IR" altLang="fa-IR" smtClean="0">
              <a:solidFill>
                <a:srgbClr val="33CC33"/>
              </a:solidFill>
            </a:endParaRPr>
          </a:p>
          <a:p>
            <a:pPr eaLnBrk="1" hangingPunct="1"/>
            <a:endParaRPr lang="en-US" altLang="fa-IR" smtClean="0"/>
          </a:p>
        </p:txBody>
      </p:sp>
    </p:spTree>
  </p:cSld>
  <p:clrMapOvr>
    <a:masterClrMapping/>
  </p:clrMapOvr>
  <p:transition spd="med"/>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xfrm>
            <a:off x="404813" y="347663"/>
            <a:ext cx="6961187" cy="1143000"/>
          </a:xfrm>
        </p:spPr>
        <p:txBody>
          <a:bodyPr/>
          <a:lstStyle/>
          <a:p>
            <a:pPr eaLnBrk="1" hangingPunct="1"/>
            <a:r>
              <a:rPr lang="en-US" altLang="fa-IR" smtClean="0">
                <a:solidFill>
                  <a:srgbClr val="00B0F0"/>
                </a:solidFill>
                <a:latin typeface="Algerian" panose="04020705040A02060702" pitchFamily="82" charset="0"/>
              </a:rPr>
              <a:t>NURSING DIAGNOSIS:</a:t>
            </a:r>
          </a:p>
        </p:txBody>
      </p:sp>
      <p:sp>
        <p:nvSpPr>
          <p:cNvPr id="61443" name="Content Placeholder 2"/>
          <p:cNvSpPr>
            <a:spLocks noGrp="1"/>
          </p:cNvSpPr>
          <p:nvPr>
            <p:ph idx="1"/>
          </p:nvPr>
        </p:nvSpPr>
        <p:spPr>
          <a:xfrm>
            <a:off x="1914525" y="1992313"/>
            <a:ext cx="6961188" cy="4525962"/>
          </a:xfrm>
        </p:spPr>
        <p:txBody>
          <a:bodyPr/>
          <a:lstStyle/>
          <a:p>
            <a:pPr algn="r" rtl="1" eaLnBrk="1" hangingPunct="1">
              <a:buFontTx/>
              <a:buNone/>
            </a:pPr>
            <a:r>
              <a:rPr lang="fa-IR" altLang="fa-IR" smtClean="0">
                <a:solidFill>
                  <a:srgbClr val="FFFF00"/>
                </a:solidFill>
                <a:cs typeface="B Homa" panose="00000400000000000000" pitchFamily="2" charset="-78"/>
              </a:rPr>
              <a:t>10-</a:t>
            </a:r>
            <a:r>
              <a:rPr lang="ar-SA" altLang="fa-IR" smtClean="0">
                <a:solidFill>
                  <a:srgbClr val="FFFF00"/>
                </a:solidFill>
                <a:cs typeface="B Homa" panose="00000400000000000000" pitchFamily="2" charset="-78"/>
              </a:rPr>
              <a:t>رنگ پریدگی و سرد شدن پوست</a:t>
            </a:r>
            <a:endParaRPr lang="fa-IR" altLang="fa-IR" smtClean="0">
              <a:solidFill>
                <a:srgbClr val="FFFF00"/>
              </a:solidFill>
              <a:cs typeface="B Homa" panose="00000400000000000000" pitchFamily="2" charset="-78"/>
            </a:endParaRPr>
          </a:p>
          <a:p>
            <a:pPr algn="r" rtl="1" eaLnBrk="1" hangingPunct="1">
              <a:buFontTx/>
              <a:buNone/>
            </a:pPr>
            <a:r>
              <a:rPr lang="fa-IR" altLang="fa-IR" b="1" smtClean="0"/>
              <a:t>هدف کلی: برگرداندن رنگ و دمای طبیعی پوست</a:t>
            </a:r>
            <a:r>
              <a:rPr lang="ar-SA" altLang="fa-IR" smtClean="0"/>
              <a:t> </a:t>
            </a:r>
            <a:endParaRPr lang="en-US" altLang="fa-IR" smtClean="0"/>
          </a:p>
        </p:txBody>
      </p:sp>
    </p:spTree>
  </p:cSld>
  <p:clrMapOvr>
    <a:masterClrMapping/>
  </p:clrMapOvr>
  <p:transition spd="med"/>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pPr eaLnBrk="1" hangingPunct="1"/>
            <a:endParaRPr lang="fa-IR" altLang="fa-IR" smtClean="0"/>
          </a:p>
        </p:txBody>
      </p:sp>
      <p:sp>
        <p:nvSpPr>
          <p:cNvPr id="62467" name="Content Placeholder 2"/>
          <p:cNvSpPr>
            <a:spLocks noGrp="1"/>
          </p:cNvSpPr>
          <p:nvPr>
            <p:ph idx="1"/>
          </p:nvPr>
        </p:nvSpPr>
        <p:spPr>
          <a:xfrm>
            <a:off x="1247775" y="1600200"/>
            <a:ext cx="7816850" cy="4525963"/>
          </a:xfrm>
        </p:spPr>
        <p:txBody>
          <a:bodyPr/>
          <a:lstStyle/>
          <a:p>
            <a:pPr algn="r" rtl="1" eaLnBrk="1" hangingPunct="1">
              <a:buFontTx/>
              <a:buNone/>
            </a:pPr>
            <a:r>
              <a:rPr lang="fa-IR" altLang="fa-IR" smtClean="0">
                <a:solidFill>
                  <a:srgbClr val="FFC000"/>
                </a:solidFill>
              </a:rPr>
              <a:t>طرح تدابیر پرستاری:</a:t>
            </a:r>
          </a:p>
          <a:p>
            <a:pPr algn="r" rtl="1" eaLnBrk="1" hangingPunct="1"/>
            <a:r>
              <a:rPr lang="fa-IR" altLang="fa-IR" smtClean="0"/>
              <a:t>حفظ درجه حرارت مناسب محیط (جلوگیری از اتلاف دما) و برقراری تعادل مایعات جهت رفع وازواسپاسم عروق محیطی</a:t>
            </a:r>
            <a:endParaRPr lang="en-US" altLang="fa-IR" smtClean="0"/>
          </a:p>
        </p:txBody>
      </p:sp>
    </p:spTree>
  </p:cSld>
  <p:clrMapOvr>
    <a:masterClrMapping/>
  </p:clrMapOvr>
  <p:transition spd="med"/>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ctrTitle"/>
          </p:nvPr>
        </p:nvSpPr>
        <p:spPr/>
        <p:txBody>
          <a:bodyPr/>
          <a:lstStyle/>
          <a:p>
            <a:pPr eaLnBrk="1" hangingPunct="1"/>
            <a:endParaRPr lang="fa-IR" altLang="fa-IR" smtClean="0"/>
          </a:p>
        </p:txBody>
      </p:sp>
      <p:sp>
        <p:nvSpPr>
          <p:cNvPr id="63491" name="Subtitle 2"/>
          <p:cNvSpPr>
            <a:spLocks noGrp="1"/>
          </p:cNvSpPr>
          <p:nvPr>
            <p:ph type="subTitle" idx="1"/>
          </p:nvPr>
        </p:nvSpPr>
        <p:spPr/>
        <p:txBody>
          <a:bodyPr/>
          <a:lstStyle/>
          <a:p>
            <a:pPr eaLnBrk="1" hangingPunct="1"/>
            <a:r>
              <a:rPr lang="fa-IR" altLang="fa-IR" sz="7200" smtClean="0">
                <a:solidFill>
                  <a:srgbClr val="FFFF00"/>
                </a:solidFill>
                <a:cs typeface="B Homa" panose="00000400000000000000" pitchFamily="2" charset="-78"/>
              </a:rPr>
              <a:t>پایان</a:t>
            </a:r>
            <a:endParaRPr lang="en-US" altLang="fa-IR" sz="7200" smtClean="0">
              <a:solidFill>
                <a:srgbClr val="FFFF00"/>
              </a:solidFill>
              <a:cs typeface="B Homa" panose="00000400000000000000" pitchFamily="2" charset="-78"/>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930400" y="1039813"/>
            <a:ext cx="6961188" cy="1182687"/>
          </a:xfrm>
        </p:spPr>
        <p:txBody>
          <a:bodyPr/>
          <a:lstStyle/>
          <a:p>
            <a:pPr algn="r" eaLnBrk="1" hangingPunct="1"/>
            <a:r>
              <a:rPr lang="ar-SA" altLang="fa-IR" sz="2800" smtClean="0">
                <a:solidFill>
                  <a:srgbClr val="FFFF00"/>
                </a:solidFill>
              </a:rPr>
              <a:t>این اختلال به سه دلیل می‌تواند بروز و یا پیشرفت کند:</a:t>
            </a:r>
            <a:r>
              <a:rPr lang="en-US" altLang="fa-IR" smtClean="0"/>
              <a:t/>
            </a:r>
            <a:br>
              <a:rPr lang="en-US" altLang="fa-IR" smtClean="0"/>
            </a:br>
            <a:endParaRPr lang="en-US" altLang="fa-IR" smtClean="0"/>
          </a:p>
        </p:txBody>
      </p:sp>
      <p:sp>
        <p:nvSpPr>
          <p:cNvPr id="6147" name="Content Placeholder 2"/>
          <p:cNvSpPr>
            <a:spLocks noGrp="1"/>
          </p:cNvSpPr>
          <p:nvPr>
            <p:ph idx="1"/>
          </p:nvPr>
        </p:nvSpPr>
        <p:spPr>
          <a:xfrm>
            <a:off x="1914525" y="2617788"/>
            <a:ext cx="6961188" cy="3214687"/>
          </a:xfrm>
        </p:spPr>
        <p:txBody>
          <a:bodyPr/>
          <a:lstStyle/>
          <a:p>
            <a:pPr algn="r" rtl="1" eaLnBrk="1" hangingPunct="1">
              <a:buFontTx/>
              <a:buNone/>
            </a:pPr>
            <a:r>
              <a:rPr lang="fa-IR" altLang="fa-IR" sz="3600" smtClean="0"/>
              <a:t>۱. </a:t>
            </a:r>
            <a:r>
              <a:rPr lang="ar-SA" altLang="fa-IR" sz="3600" smtClean="0"/>
              <a:t>کاهش قدرت قلب </a:t>
            </a:r>
            <a:endParaRPr lang="fa-IR" altLang="fa-IR" sz="3600" smtClean="0"/>
          </a:p>
          <a:p>
            <a:pPr algn="r" rtl="1" eaLnBrk="1" hangingPunct="1">
              <a:buFontTx/>
              <a:buNone/>
            </a:pPr>
            <a:r>
              <a:rPr lang="fa-IR" altLang="fa-IR" sz="3600" smtClean="0"/>
              <a:t>۲. </a:t>
            </a:r>
            <a:r>
              <a:rPr lang="ar-SA" altLang="fa-IR" sz="3600" smtClean="0"/>
              <a:t>تغییر ناگهانی قطر رگ‌های خونی</a:t>
            </a:r>
            <a:endParaRPr lang="fa-IR" altLang="fa-IR" sz="3600" smtClean="0"/>
          </a:p>
          <a:p>
            <a:pPr algn="r" rtl="1" eaLnBrk="1" hangingPunct="1">
              <a:buFontTx/>
              <a:buNone/>
            </a:pPr>
            <a:r>
              <a:rPr lang="fa-IR" altLang="fa-IR" sz="3600" smtClean="0"/>
              <a:t>۳. </a:t>
            </a:r>
            <a:r>
              <a:rPr lang="ar-SA" altLang="fa-IR" sz="3600" smtClean="0"/>
              <a:t>ناکافی بودن حجم مایع داخل عروقی</a:t>
            </a:r>
            <a:endParaRPr lang="en-US" altLang="fa-IR" sz="3600" smtClean="0"/>
          </a:p>
          <a:p>
            <a:pPr algn="r" rtl="1" eaLnBrk="1" hangingPunct="1">
              <a:buFontTx/>
              <a:buNone/>
            </a:pPr>
            <a:endParaRPr lang="en-US" altLang="fa-IR" smtClean="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r" rtl="1" eaLnBrk="1" hangingPunct="1"/>
            <a:r>
              <a:rPr lang="ar-SA" altLang="fa-IR" smtClean="0">
                <a:solidFill>
                  <a:srgbClr val="FFFF00"/>
                </a:solidFill>
                <a:cs typeface="B Homa" panose="00000400000000000000" pitchFamily="2" charset="-78"/>
              </a:rPr>
              <a:t>تقسیم</a:t>
            </a:r>
            <a:r>
              <a:rPr lang="en-US" altLang="fa-IR" smtClean="0">
                <a:solidFill>
                  <a:srgbClr val="FFFF00"/>
                </a:solidFill>
                <a:cs typeface="B Homa" panose="00000400000000000000" pitchFamily="2" charset="-78"/>
              </a:rPr>
              <a:t> </a:t>
            </a:r>
            <a:r>
              <a:rPr lang="ar-SA" altLang="fa-IR" smtClean="0">
                <a:solidFill>
                  <a:srgbClr val="FFFF00"/>
                </a:solidFill>
                <a:cs typeface="B Homa" panose="00000400000000000000" pitchFamily="2" charset="-78"/>
              </a:rPr>
              <a:t>‌بندی انواع شوک</a:t>
            </a:r>
            <a:endParaRPr lang="en-US" altLang="fa-IR" smtClean="0">
              <a:solidFill>
                <a:srgbClr val="FFFF00"/>
              </a:solidFill>
              <a:cs typeface="B Homa" panose="00000400000000000000" pitchFamily="2" charset="-78"/>
            </a:endParaRPr>
          </a:p>
        </p:txBody>
      </p:sp>
      <p:sp>
        <p:nvSpPr>
          <p:cNvPr id="3" name="Content Placeholder 2"/>
          <p:cNvSpPr>
            <a:spLocks noGrp="1"/>
          </p:cNvSpPr>
          <p:nvPr>
            <p:ph idx="1"/>
          </p:nvPr>
        </p:nvSpPr>
        <p:spPr>
          <a:xfrm>
            <a:off x="817563" y="1600200"/>
            <a:ext cx="8247062" cy="4525963"/>
          </a:xfrm>
        </p:spPr>
        <p:txBody>
          <a:bodyPr/>
          <a:lstStyle/>
          <a:p>
            <a:pPr algn="r" rtl="1" eaLnBrk="1" hangingPunct="1">
              <a:buFontTx/>
              <a:buNone/>
              <a:defRPr/>
            </a:pPr>
            <a:r>
              <a:rPr lang="ar-SA" sz="2400" b="1" dirty="0">
                <a:solidFill>
                  <a:schemeClr val="bg1">
                    <a:lumMod val="40000"/>
                    <a:lumOff val="60000"/>
                  </a:schemeClr>
                </a:solidFill>
              </a:rPr>
              <a:t>انواع شوك را بر اساس علت آن تقسيم بندي مي كنند كه عبارتند از </a:t>
            </a:r>
            <a:r>
              <a:rPr lang="ar-SA" sz="2400" b="1" dirty="0" smtClean="0">
                <a:solidFill>
                  <a:schemeClr val="bg1">
                    <a:lumMod val="40000"/>
                    <a:lumOff val="60000"/>
                  </a:schemeClr>
                </a:solidFill>
              </a:rPr>
              <a:t>:</a:t>
            </a:r>
            <a:endParaRPr lang="en-US" sz="2400" b="1" dirty="0" smtClean="0">
              <a:solidFill>
                <a:schemeClr val="bg1">
                  <a:lumMod val="40000"/>
                  <a:lumOff val="60000"/>
                </a:schemeClr>
              </a:solidFill>
            </a:endParaRPr>
          </a:p>
          <a:p>
            <a:pPr algn="r" rtl="1" eaLnBrk="1" hangingPunct="1">
              <a:buFontTx/>
              <a:buNone/>
              <a:defRPr/>
            </a:pPr>
            <a:endParaRPr lang="fa-IR" sz="2400" b="1" dirty="0" smtClean="0">
              <a:solidFill>
                <a:schemeClr val="bg1">
                  <a:lumMod val="40000"/>
                  <a:lumOff val="60000"/>
                </a:schemeClr>
              </a:solidFill>
            </a:endParaRPr>
          </a:p>
          <a:p>
            <a:pPr algn="r" rtl="1" eaLnBrk="1" hangingPunct="1">
              <a:defRPr/>
            </a:pPr>
            <a:r>
              <a:rPr lang="ar-SA" sz="2400" dirty="0" smtClean="0"/>
              <a:t>شوكهاي </a:t>
            </a:r>
            <a:r>
              <a:rPr lang="fa-IR" sz="2400" dirty="0" smtClean="0"/>
              <a:t>ق</a:t>
            </a:r>
            <a:r>
              <a:rPr lang="ar-SA" sz="2400" dirty="0" smtClean="0"/>
              <a:t>لبي </a:t>
            </a:r>
            <a:r>
              <a:rPr lang="ar-SA" sz="2400" dirty="0"/>
              <a:t>مثل موارد سكته قلبي </a:t>
            </a:r>
            <a:endParaRPr lang="en-US" sz="2400" dirty="0"/>
          </a:p>
          <a:p>
            <a:pPr algn="r" rtl="1" eaLnBrk="1" hangingPunct="1">
              <a:defRPr/>
            </a:pPr>
            <a:r>
              <a:rPr lang="ar-SA" sz="2400" dirty="0" smtClean="0"/>
              <a:t>شوكهاي </a:t>
            </a:r>
            <a:r>
              <a:rPr lang="ar-SA" sz="2400" dirty="0"/>
              <a:t>ناشي از كاهش خون مثل موارد خونريزي شديد يا سوختگي شديد </a:t>
            </a:r>
            <a:endParaRPr lang="en-US" sz="2400" dirty="0"/>
          </a:p>
          <a:p>
            <a:pPr algn="r" rtl="1" eaLnBrk="1" hangingPunct="1">
              <a:defRPr/>
            </a:pPr>
            <a:r>
              <a:rPr lang="ar-SA" sz="2400" dirty="0" smtClean="0"/>
              <a:t>شوكهاي </a:t>
            </a:r>
            <a:r>
              <a:rPr lang="ar-SA" sz="2400" dirty="0"/>
              <a:t>عصبي مثل قطع نخاع </a:t>
            </a:r>
            <a:endParaRPr lang="fa-IR" sz="2400" dirty="0" smtClean="0"/>
          </a:p>
          <a:p>
            <a:pPr algn="r" rtl="1" eaLnBrk="1" hangingPunct="1">
              <a:defRPr/>
            </a:pPr>
            <a:r>
              <a:rPr lang="ar-SA" sz="2400" dirty="0" smtClean="0"/>
              <a:t>شوكهاي </a:t>
            </a:r>
            <a:r>
              <a:rPr lang="ar-SA" sz="2400" dirty="0"/>
              <a:t>رواني مثل شنيدن خبرهاي </a:t>
            </a:r>
            <a:r>
              <a:rPr lang="ar-SA" sz="2400" dirty="0" smtClean="0"/>
              <a:t>بد</a:t>
            </a:r>
            <a:endParaRPr lang="en-US" sz="2400" dirty="0"/>
          </a:p>
          <a:p>
            <a:pPr algn="r" rtl="1" eaLnBrk="1" hangingPunct="1">
              <a:defRPr/>
            </a:pPr>
            <a:r>
              <a:rPr lang="ar-SA" sz="2400" dirty="0" smtClean="0"/>
              <a:t>شوكهاي </a:t>
            </a:r>
            <a:r>
              <a:rPr lang="ar-SA" sz="2400" dirty="0"/>
              <a:t>حساسيتي ، مثل تزريق داروئيكه فرد به آن حساسيت دارد </a:t>
            </a:r>
            <a:endParaRPr lang="en-US" sz="2400" dirty="0"/>
          </a:p>
          <a:p>
            <a:pPr algn="r" rtl="1" eaLnBrk="1" hangingPunct="1">
              <a:defRPr/>
            </a:pPr>
            <a:r>
              <a:rPr lang="ar-SA" sz="2400" dirty="0" smtClean="0"/>
              <a:t>شوكهاي </a:t>
            </a:r>
            <a:r>
              <a:rPr lang="ar-SA" sz="2400" dirty="0"/>
              <a:t>عفوني و غيره </a:t>
            </a:r>
            <a:endParaRPr lang="en-US" sz="2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842963" y="241300"/>
            <a:ext cx="7772400" cy="1470025"/>
          </a:xfrm>
        </p:spPr>
        <p:txBody>
          <a:bodyPr/>
          <a:lstStyle/>
          <a:p>
            <a:pPr algn="r" rtl="1" eaLnBrk="1" hangingPunct="1"/>
            <a:r>
              <a:rPr lang="ar-SA" altLang="fa-IR" smtClean="0">
                <a:solidFill>
                  <a:srgbClr val="FFFF00"/>
                </a:solidFill>
                <a:cs typeface="B Homa" panose="00000400000000000000" pitchFamily="2" charset="-78"/>
              </a:rPr>
              <a:t>علائم</a:t>
            </a:r>
            <a:r>
              <a:rPr lang="ar-SA" altLang="fa-IR" smtClean="0"/>
              <a:t> </a:t>
            </a:r>
            <a:endParaRPr lang="en-US" altLang="fa-IR" smtClean="0"/>
          </a:p>
        </p:txBody>
      </p:sp>
      <p:sp>
        <p:nvSpPr>
          <p:cNvPr id="3" name="Subtitle 2"/>
          <p:cNvSpPr>
            <a:spLocks noGrp="1"/>
          </p:cNvSpPr>
          <p:nvPr>
            <p:ph type="subTitle" idx="1"/>
          </p:nvPr>
        </p:nvSpPr>
        <p:spPr>
          <a:xfrm>
            <a:off x="757238" y="1592263"/>
            <a:ext cx="8070850" cy="4667250"/>
          </a:xfrm>
        </p:spPr>
        <p:txBody>
          <a:bodyPr/>
          <a:lstStyle/>
          <a:p>
            <a:pPr algn="r" rtl="1" eaLnBrk="1" hangingPunct="1">
              <a:defRPr/>
            </a:pPr>
            <a:r>
              <a:rPr lang="ar-SA" sz="2400" dirty="0" smtClean="0">
                <a:solidFill>
                  <a:schemeClr val="bg1">
                    <a:lumMod val="40000"/>
                    <a:lumOff val="60000"/>
                  </a:schemeClr>
                </a:solidFill>
              </a:rPr>
              <a:t>شوك و علائم آن به تدريج پيشرفت ميكنند. علائم آن را به سه مرحله تقسيم ميكنند كه عبارتند از</a:t>
            </a:r>
            <a:r>
              <a:rPr lang="en-US" sz="2400" dirty="0" smtClean="0">
                <a:solidFill>
                  <a:schemeClr val="bg1">
                    <a:lumMod val="40000"/>
                    <a:lumOff val="60000"/>
                  </a:schemeClr>
                </a:solidFill>
              </a:rPr>
              <a:t>: </a:t>
            </a:r>
          </a:p>
          <a:p>
            <a:pPr algn="r" rtl="1" eaLnBrk="1" hangingPunct="1">
              <a:defRPr/>
            </a:pPr>
            <a:r>
              <a:rPr lang="en-US" sz="2800" b="1" dirty="0" smtClean="0">
                <a:solidFill>
                  <a:srgbClr val="FFFF99"/>
                </a:solidFill>
              </a:rPr>
              <a:t> </a:t>
            </a:r>
            <a:r>
              <a:rPr lang="ar-SA" sz="2800" b="1" dirty="0" smtClean="0">
                <a:solidFill>
                  <a:srgbClr val="FFFF99"/>
                </a:solidFill>
              </a:rPr>
              <a:t>مرحله اول </a:t>
            </a:r>
            <a:r>
              <a:rPr lang="ar-SA" sz="2800" dirty="0" smtClean="0"/>
              <a:t>: افزايش تعداد نبض و تنفس ، اضطراب و ترس.</a:t>
            </a:r>
            <a:endParaRPr lang="en-US" sz="2800" dirty="0" smtClean="0"/>
          </a:p>
          <a:p>
            <a:pPr algn="r" rtl="1" eaLnBrk="1" hangingPunct="1">
              <a:defRPr/>
            </a:pPr>
            <a:r>
              <a:rPr lang="en-US" sz="2800" b="1" dirty="0" smtClean="0">
                <a:solidFill>
                  <a:srgbClr val="FFFF99"/>
                </a:solidFill>
              </a:rPr>
              <a:t> </a:t>
            </a:r>
            <a:r>
              <a:rPr lang="ar-SA" sz="2800" b="1" dirty="0" smtClean="0">
                <a:solidFill>
                  <a:srgbClr val="FFFF99"/>
                </a:solidFill>
              </a:rPr>
              <a:t>مرحله دوم </a:t>
            </a:r>
            <a:r>
              <a:rPr lang="ar-SA" sz="2800" dirty="0" smtClean="0"/>
              <a:t>: رنگ پريدگي ، نبض سريع و ضعيف ، تنفس مشكل ، ضعف و تشنگي و گاهي تهوع.</a:t>
            </a:r>
            <a:endParaRPr lang="en-US" sz="2800" dirty="0" smtClean="0"/>
          </a:p>
          <a:p>
            <a:pPr algn="r" rtl="1" eaLnBrk="1" hangingPunct="1">
              <a:defRPr/>
            </a:pPr>
            <a:r>
              <a:rPr lang="en-US" sz="2800" b="1" dirty="0" smtClean="0">
                <a:solidFill>
                  <a:srgbClr val="FFFF99"/>
                </a:solidFill>
              </a:rPr>
              <a:t> </a:t>
            </a:r>
            <a:r>
              <a:rPr lang="ar-SA" sz="2800" b="1" dirty="0" smtClean="0">
                <a:solidFill>
                  <a:srgbClr val="FFFF99"/>
                </a:solidFill>
              </a:rPr>
              <a:t>مرحله سوم </a:t>
            </a:r>
            <a:r>
              <a:rPr lang="ar-SA" sz="2800" dirty="0" smtClean="0"/>
              <a:t>: كاهش سطح هوشياري ، كاهش فشار خون ، نبض و تنفس ضعيف.</a:t>
            </a:r>
            <a:endParaRPr lang="en-US" sz="2800" dirty="0" smtClean="0"/>
          </a:p>
          <a:p>
            <a:pPr algn="r" rtl="1" eaLnBrk="1" hangingPunct="1">
              <a:defRPr/>
            </a:pPr>
            <a:r>
              <a:rPr lang="ar-SA" sz="2400" dirty="0" smtClean="0">
                <a:solidFill>
                  <a:schemeClr val="bg1">
                    <a:lumMod val="40000"/>
                    <a:lumOff val="60000"/>
                  </a:schemeClr>
                </a:solidFill>
                <a:cs typeface="B Mehr" pitchFamily="2" charset="-78"/>
              </a:rPr>
              <a:t>مصدوم اغلب قدرت سر پا ايستادن نداشته و روي زمين مي افتد. مردمكهاي چشمهايش گشاد شده و چشمهايش حالت خماري دارد</a:t>
            </a:r>
            <a:r>
              <a:rPr lang="en-US" sz="2800" dirty="0" smtClean="0"/>
              <a:t> . </a:t>
            </a:r>
            <a:endParaRPr lang="en-US" sz="2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اعت شنی">
  <a:themeElements>
    <a:clrScheme name="Office Theme 1">
      <a:dk1>
        <a:srgbClr val="000000"/>
      </a:dk1>
      <a:lt1>
        <a:srgbClr val="FFFFFF"/>
      </a:lt1>
      <a:dk2>
        <a:srgbClr val="3C7D39"/>
      </a:dk2>
      <a:lt2>
        <a:srgbClr val="FFFFFF"/>
      </a:lt2>
      <a:accent1>
        <a:srgbClr val="4F804D"/>
      </a:accent1>
      <a:accent2>
        <a:srgbClr val="6ACC66"/>
      </a:accent2>
      <a:accent3>
        <a:srgbClr val="AFBFAE"/>
      </a:accent3>
      <a:accent4>
        <a:srgbClr val="DADADA"/>
      </a:accent4>
      <a:accent5>
        <a:srgbClr val="B2C0B2"/>
      </a:accent5>
      <a:accent6>
        <a:srgbClr val="5FB95C"/>
      </a:accent6>
      <a:hlink>
        <a:srgbClr val="CAF2CA"/>
      </a:hlink>
      <a:folHlink>
        <a:srgbClr val="ABD7A9"/>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3C7D39"/>
        </a:dk2>
        <a:lt2>
          <a:srgbClr val="FFFFFF"/>
        </a:lt2>
        <a:accent1>
          <a:srgbClr val="4F804D"/>
        </a:accent1>
        <a:accent2>
          <a:srgbClr val="6ACC66"/>
        </a:accent2>
        <a:accent3>
          <a:srgbClr val="AFBFAE"/>
        </a:accent3>
        <a:accent4>
          <a:srgbClr val="DADADA"/>
        </a:accent4>
        <a:accent5>
          <a:srgbClr val="B2C0B2"/>
        </a:accent5>
        <a:accent6>
          <a:srgbClr val="5FB95C"/>
        </a:accent6>
        <a:hlink>
          <a:srgbClr val="CAF2CA"/>
        </a:hlink>
        <a:folHlink>
          <a:srgbClr val="ABD7A9"/>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3C7D39"/>
        </a:dk2>
        <a:lt2>
          <a:srgbClr val="FFFFFF"/>
        </a:lt2>
        <a:accent1>
          <a:srgbClr val="66A9CC"/>
        </a:accent1>
        <a:accent2>
          <a:srgbClr val="B5CC66"/>
        </a:accent2>
        <a:accent3>
          <a:srgbClr val="AFBFAE"/>
        </a:accent3>
        <a:accent4>
          <a:srgbClr val="DADADA"/>
        </a:accent4>
        <a:accent5>
          <a:srgbClr val="B8D1E2"/>
        </a:accent5>
        <a:accent6>
          <a:srgbClr val="A4B95C"/>
        </a:accent6>
        <a:hlink>
          <a:srgbClr val="ABD7A9"/>
        </a:hlink>
        <a:folHlink>
          <a:srgbClr val="CBDDE7"/>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FF"/>
        </a:lt1>
        <a:dk2>
          <a:srgbClr val="3C7D39"/>
        </a:dk2>
        <a:lt2>
          <a:srgbClr val="FFFFFF"/>
        </a:lt2>
        <a:accent1>
          <a:srgbClr val="CC9369"/>
        </a:accent1>
        <a:accent2>
          <a:srgbClr val="C0759C"/>
        </a:accent2>
        <a:accent3>
          <a:srgbClr val="AFBFAE"/>
        </a:accent3>
        <a:accent4>
          <a:srgbClr val="DADADA"/>
        </a:accent4>
        <a:accent5>
          <a:srgbClr val="E2C8B9"/>
        </a:accent5>
        <a:accent6>
          <a:srgbClr val="AE698D"/>
        </a:accent6>
        <a:hlink>
          <a:srgbClr val="CEE8CD"/>
        </a:hlink>
        <a:folHlink>
          <a:srgbClr val="F1D3D0"/>
        </a:folHlink>
      </a:clrScheme>
      <a:clrMap bg1="dk2" tx1="lt1" bg2="dk1" tx2="lt2" accent1="accent1" accent2="accent2" accent3="accent3" accent4="accent4" accent5="accent5" accent6="accent6" hlink="hlink" folHlink="folHlink"/>
    </a:extraClrScheme>
    <a:extraClrScheme>
      <a:clrScheme name="Office Theme 4">
        <a:dk1>
          <a:srgbClr val="000000"/>
        </a:dk1>
        <a:lt1>
          <a:srgbClr val="FFFFFF"/>
        </a:lt1>
        <a:dk2>
          <a:srgbClr val="3C7D39"/>
        </a:dk2>
        <a:lt2>
          <a:srgbClr val="FFFFFF"/>
        </a:lt2>
        <a:accent1>
          <a:srgbClr val="6DCC66"/>
        </a:accent1>
        <a:accent2>
          <a:srgbClr val="CCBC66"/>
        </a:accent2>
        <a:accent3>
          <a:srgbClr val="AFBFAE"/>
        </a:accent3>
        <a:accent4>
          <a:srgbClr val="DADADA"/>
        </a:accent4>
        <a:accent5>
          <a:srgbClr val="BAE2B8"/>
        </a:accent5>
        <a:accent6>
          <a:srgbClr val="B9AA5C"/>
        </a:accent6>
        <a:hlink>
          <a:srgbClr val="D0CBE7"/>
        </a:hlink>
        <a:folHlink>
          <a:srgbClr val="ECCAC6"/>
        </a:folHlink>
      </a:clrScheme>
      <a:clrMap bg1="dk2" tx1="lt1" bg2="dk1" tx2="lt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4F804D"/>
        </a:accent1>
        <a:accent2>
          <a:srgbClr val="6ACC66"/>
        </a:accent2>
        <a:accent3>
          <a:srgbClr val="FFFFFF"/>
        </a:accent3>
        <a:accent4>
          <a:srgbClr val="000000"/>
        </a:accent4>
        <a:accent5>
          <a:srgbClr val="B2C0B2"/>
        </a:accent5>
        <a:accent6>
          <a:srgbClr val="5FB95C"/>
        </a:accent6>
        <a:hlink>
          <a:srgbClr val="CAF2CA"/>
        </a:hlink>
        <a:folHlink>
          <a:srgbClr val="ABD7A9"/>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66A9CC"/>
        </a:accent1>
        <a:accent2>
          <a:srgbClr val="B5CC66"/>
        </a:accent2>
        <a:accent3>
          <a:srgbClr val="FFFFFF"/>
        </a:accent3>
        <a:accent4>
          <a:srgbClr val="000000"/>
        </a:accent4>
        <a:accent5>
          <a:srgbClr val="B8D1E2"/>
        </a:accent5>
        <a:accent6>
          <a:srgbClr val="A4B95C"/>
        </a:accent6>
        <a:hlink>
          <a:srgbClr val="ABD7A9"/>
        </a:hlink>
        <a:folHlink>
          <a:srgbClr val="CBDDE7"/>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CC9369"/>
        </a:accent1>
        <a:accent2>
          <a:srgbClr val="C0759C"/>
        </a:accent2>
        <a:accent3>
          <a:srgbClr val="FFFFFF"/>
        </a:accent3>
        <a:accent4>
          <a:srgbClr val="000000"/>
        </a:accent4>
        <a:accent5>
          <a:srgbClr val="E2C8B9"/>
        </a:accent5>
        <a:accent6>
          <a:srgbClr val="AE698D"/>
        </a:accent6>
        <a:hlink>
          <a:srgbClr val="CEE8CD"/>
        </a:hlink>
        <a:folHlink>
          <a:srgbClr val="F1D3D0"/>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6DCC66"/>
        </a:accent1>
        <a:accent2>
          <a:srgbClr val="CCBC66"/>
        </a:accent2>
        <a:accent3>
          <a:srgbClr val="FFFFFF"/>
        </a:accent3>
        <a:accent4>
          <a:srgbClr val="000000"/>
        </a:accent4>
        <a:accent5>
          <a:srgbClr val="BAE2B8"/>
        </a:accent5>
        <a:accent6>
          <a:srgbClr val="B9AA5C"/>
        </a:accent6>
        <a:hlink>
          <a:srgbClr val="D0CBE7"/>
        </a:hlink>
        <a:folHlink>
          <a:srgbClr val="ECCAC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ساعت شنی</Template>
  <TotalTime>467</TotalTime>
  <Words>2908</Words>
  <Application>Microsoft Office PowerPoint</Application>
  <PresentationFormat>On-screen Show (4:3)</PresentationFormat>
  <Paragraphs>331</Paragraphs>
  <Slides>63</Slides>
  <Notes>61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63</vt:i4>
      </vt:variant>
    </vt:vector>
  </HeadingPairs>
  <TitlesOfParts>
    <vt:vector size="76" baseType="lpstr">
      <vt:lpstr>Arial</vt:lpstr>
      <vt:lpstr>Calibri</vt:lpstr>
      <vt:lpstr>B Homa</vt:lpstr>
      <vt:lpstr>B Mehr</vt:lpstr>
      <vt:lpstr>Aharoni</vt:lpstr>
      <vt:lpstr>B Koodak</vt:lpstr>
      <vt:lpstr>B Traffic</vt:lpstr>
      <vt:lpstr>Wingdings</vt:lpstr>
      <vt:lpstr>Times New Roman</vt:lpstr>
      <vt:lpstr>B Jadid</vt:lpstr>
      <vt:lpstr>Century Schoolbook</vt:lpstr>
      <vt:lpstr>Algerian</vt:lpstr>
      <vt:lpstr>ساعت شنی</vt:lpstr>
      <vt:lpstr>بسم الله الرحمن الرحیم</vt:lpstr>
      <vt:lpstr>PowerPoint Presentation</vt:lpstr>
      <vt:lpstr>نرم افزار حسابداری و خرید و فروش پریال</vt:lpstr>
      <vt:lpstr>نرم افزار حسابداری و خرید و فروش پریال</vt:lpstr>
      <vt:lpstr>انواع شوك و اقدامات پرستاری آن  </vt:lpstr>
      <vt:lpstr> تعريف شوک:</vt:lpstr>
      <vt:lpstr>این اختلال به سه دلیل می‌تواند بروز و یا پیشرفت کند: </vt:lpstr>
      <vt:lpstr>تقسیم ‌بندی انواع شوک</vt:lpstr>
      <vt:lpstr>علائم </vt:lpstr>
      <vt:lpstr>انواع شوکها</vt:lpstr>
      <vt:lpstr>۱. شوک هایپوولومیک (کاهش حجم خون):  </vt:lpstr>
      <vt:lpstr>۲. شوک ناشی از اختلال کارکرد قلب(کاردیوژنیک): </vt:lpstr>
      <vt:lpstr>۳. شوک ناشی از تغییرات قطر عروق(وازوژنیک): </vt:lpstr>
      <vt:lpstr>انواع شوک ناشی از تغییرات قطر عروق(وازوژنیک):</vt:lpstr>
      <vt:lpstr>انواع شوک ناشی از تغییرات قطر عروق(وازوژنیک):</vt:lpstr>
      <vt:lpstr>انواع شوک ناشی از تغییرات قطر عروق(وازوژنیک):</vt:lpstr>
      <vt:lpstr>د) شوک حساسیتی(آنافیلاکتیک)*</vt:lpstr>
      <vt:lpstr>علائم شوک:</vt:lpstr>
      <vt:lpstr>کمک‌های اولیه :</vt:lpstr>
      <vt:lpstr>واکنش حساسیتی شدید (شوک آنافیلاکتیک)</vt:lpstr>
      <vt:lpstr>علائم و نشانه‌های شوک آنافیلاکتیک:</vt:lpstr>
      <vt:lpstr>علل شوک حساسیتی</vt:lpstr>
      <vt:lpstr>درمان شوک حساسیتی</vt:lpstr>
      <vt:lpstr>داروها</vt:lpstr>
      <vt:lpstr>شوک توزیعی ( منتشر ):</vt:lpstr>
      <vt:lpstr>علایم شوک توزیعی</vt:lpstr>
      <vt:lpstr>شوک انسدادی :</vt:lpstr>
      <vt:lpstr>شوک انفکاکی : </vt:lpstr>
      <vt:lpstr>طبقه بندی شوک و اتیولوژی آن</vt:lpstr>
      <vt:lpstr>Nursing process</vt:lpstr>
      <vt:lpstr>PowerPoint Presentation</vt:lpstr>
      <vt:lpstr>PowerPoint Presentation</vt:lpstr>
      <vt:lpstr>PowerPoint Presentation</vt:lpstr>
      <vt:lpstr>مرحله دوم  Nursing assessment بر طبق الگوی روی: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NURSING DIAGNOSIS:</vt:lpstr>
      <vt:lpstr>PowerPoint Presentation</vt:lpstr>
      <vt:lpstr>NURSING DIAGNOSIS:</vt:lpstr>
      <vt:lpstr>PowerPoint Presentation</vt:lpstr>
      <vt:lpstr>NURSING DIAGNOSIS:</vt:lpstr>
      <vt:lpstr>PowerPoint Presentation</vt:lpstr>
      <vt:lpstr>NURSING DIAGNOSIS:</vt:lpstr>
      <vt:lpstr> </vt:lpstr>
      <vt:lpstr>NURSING DIAGNOSIS:</vt:lpstr>
      <vt:lpstr>PowerPoint Presentation</vt:lpstr>
      <vt:lpstr>NURSING DIAGNOSIS:</vt:lpstr>
      <vt:lpstr>PowerPoint Presentation</vt:lpstr>
      <vt:lpstr>NURSING DIAGNOSIS:</vt:lpstr>
      <vt:lpstr>PowerPoint Presentation</vt:lpstr>
      <vt:lpstr>NURSING DIAGNOSIS:</vt:lpstr>
      <vt:lpstr>PowerPoint Presentation</vt:lpstr>
      <vt:lpstr>NURSING DIAGNOSIS:</vt:lpstr>
      <vt:lpstr>PowerPoint Presentation</vt:lpstr>
      <vt:lpstr>NURSING DIAGNOSIS: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Dear User!</dc:creator>
  <cp:lastModifiedBy>ziarati</cp:lastModifiedBy>
  <cp:revision>55</cp:revision>
  <dcterms:created xsi:type="dcterms:W3CDTF">2009-09-26T06:39:13Z</dcterms:created>
  <dcterms:modified xsi:type="dcterms:W3CDTF">2017-01-22T05:19:01Z</dcterms:modified>
</cp:coreProperties>
</file>