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57" autoAdjust="0"/>
  </p:normalViewPr>
  <p:slideViewPr>
    <p:cSldViewPr>
      <p:cViewPr varScale="1">
        <p:scale>
          <a:sx n="51" d="100"/>
          <a:sy n="51" d="100"/>
        </p:scale>
        <p:origin x="1877" y="2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00A02-5B19-42ED-9713-BE7080FF0553}" type="datetimeFigureOut">
              <a:rPr lang="uk-UA" smtClean="0"/>
              <a:t>26.04.2025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C6A8-5BE2-4AAA-B8EA-501F094516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87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thebleed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ЗУПИНИТИ КРОВОТЕЧУ</a:t>
            </a:r>
            <a:br>
              <a:rPr lang="uk-UA" dirty="0"/>
            </a:br>
            <a:r>
              <a:rPr lang="uk-UA" i="1" dirty="0"/>
              <a:t>Титульний слайд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URL-</a:t>
            </a:r>
            <a:r>
              <a:rPr lang="uk-UA" dirty="0"/>
              <a:t>адреса, логотипи, брендинг </a:t>
            </a:r>
            <a:r>
              <a:rPr lang="en-US" dirty="0"/>
              <a:t>ACS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Не </a:t>
            </a:r>
            <a:r>
              <a:rPr lang="uk-UA" dirty="0" err="1"/>
              <a:t>забудьте</a:t>
            </a:r>
            <a:r>
              <a:rPr lang="uk-UA" dirty="0"/>
              <a:t> вказати на захищений характер цієї презентації та необхідність її належного використання.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N/A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Чому ми тут? Це важливий крок для розширення можливостей ще до початку презентації.</a:t>
            </a:r>
          </a:p>
          <a:p>
            <a:pPr>
              <a:buNone/>
            </a:pPr>
            <a:r>
              <a:rPr lang="uk-UA" b="1" dirty="0"/>
              <a:t>Примітки для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Вони гарантуватимуть, що всі інструктори розглянуть ключові елементи змісту та підтримають безперервність курсу </a:t>
            </a:r>
            <a:r>
              <a:rPr lang="en-US" dirty="0"/>
              <a:t>ACS STB. </a:t>
            </a:r>
            <a:r>
              <a:rPr lang="uk-UA" dirty="0"/>
              <a:t>Примітки не призначені для читання вголос, але мають використовуватися як керівництво. Інструктор повинен чуйно реагувати на аудиторію та навколишнє середовище й вносити необхідні та доречні корективи.</a:t>
            </a:r>
          </a:p>
          <a:p>
            <a:r>
              <a:rPr lang="uk-UA" dirty="0"/>
              <a:t>Ця презентація містить набір слайдів, який вам знадобиться для ознайомлення з дидактичною частиною базового курсу </a:t>
            </a:r>
            <a:r>
              <a:rPr lang="en-US" dirty="0"/>
              <a:t>ACS «</a:t>
            </a:r>
            <a:r>
              <a:rPr lang="uk-UA" dirty="0"/>
              <a:t>Зупинити кровотечу» (версія 3, кінець 2024 р.) та ключові примітки інструктора, що допоможуть вам у вивченні цього матеріалу. Рекомендується завантажити та роздрукувати ці слайди як роздатковий матеріал для учасників курсу. Зверніть увагу, що всі матеріали, включені до цієї презентації, а також увесь вміст порталу інструкторів є власністю Американського коледжу хірургів, торговельною маркою </a:t>
            </a:r>
            <a:r>
              <a:rPr lang="en-US" dirty="0"/>
              <a:t>ACS. </a:t>
            </a:r>
            <a:r>
              <a:rPr lang="uk-UA" dirty="0"/>
              <a:t>Будь-яке використання матеріалів за межами навчання з </a:t>
            </a:r>
            <a:r>
              <a:rPr lang="en-US" dirty="0"/>
              <a:t>ACS </a:t>
            </a:r>
            <a:r>
              <a:rPr lang="uk-UA" dirty="0"/>
              <a:t>суворо заборонено й підлягає судовому переслідуванню.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774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Особиста безпека та гігієна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Забезпечення особистої безпеки рятувальників та осіб, які надають першу допомогу.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Ми вже говорили про безпеку місця події, але важливо також пам’ятати про власну безпеку під час допомоги.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можливо, завжди надягайте рукавички перед тим, як контактувати з кров’ю постраждалого. Це допоможе захистити вас від мікробів і можливих захворювань, що передаються через кров.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рукавичок немає, це не повинно зупиняти вас! Можна використати чисту тканину або шматок одягу для натискання на рану.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Найголовніше завдання — </a:t>
            </a:r>
            <a:r>
              <a:rPr lang="uk-UA" b="1" dirty="0"/>
              <a:t>зупинити кровотечу</a:t>
            </a:r>
            <a:r>
              <a:rPr lang="uk-UA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у вас стався контакт із кров’ю, після надання допомоги обов’язково зверніться до медичного працівника для подальших рекомендацій.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Завжди мийте руки до і після надання допомоги, якщо є така можливість.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Розгляньте приклади, де немає доступу до рукавичок чи засобів захисту, і обговоріть альтернативні дії для мінімізації ризику інфікування.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немає рукавичок чи іншого засобу індивідуального захисту, які альтернативи можна використати для зменшення ризику зараження через контакт із кров’ю?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13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Анатомія кровотечі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Пояснення, як тече кров і як втрата крові впливає на організм.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Наше тіло має дивовижну систему доставки крові, подібну до мережі автомагістралей.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Серце виступає як насос, який виштовхує кров по артеріях до всіх органів і тканин.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Кров транспортує кисень та поживні речовини, необхідні клітинам для життя і функціонування.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Розуміння напрямку і сили кровотоку допомагає нам знати, де і як правильно прикладати тиск, щоб ефективно зупинити кровотечу.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При сильній кровотечі швидка втрата крові означає, що клітини не отримують </a:t>
            </a:r>
            <a:r>
              <a:rPr lang="uk-UA" dirty="0" err="1"/>
              <a:t>життєво</a:t>
            </a:r>
            <a:r>
              <a:rPr lang="uk-UA" dirty="0"/>
              <a:t> необхідного кисню, що може швидко призвести до шоку і смерті.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Використовуйте прості діаграми або уявіть тіло людини з напрямками стрілок, що показують рух крові від серця до кінцівок.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Поясніть, як пошкодження артерії або великої вени призводить до сильної та небезпечної для життя кровотечі.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Обговоріть із групою: чому знання про те, куди і як тече кров, допомагає краще зупиняти кровотечу?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Підготуйте слухачів до наступної теми — практичного застосування тиску та накладання джгута.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234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Неконтрольована кровотеча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 розпізнати неконтрольовану кровотечу.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Ознакою сильної кровотечі є велика калюжа крові навколо постраждалого або просочений кров’ю одяг.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кров виплескується ривками (пульсує), це вказує на пошкодження артерії, де кров виходить під тиском із серця.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Учасники мають навчитися швидко розпізнавати ознаки сильної кровотечі, щоб без зволікань почати її зупинку.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Пам’ятайте: навіть незначна на вигляд рана може бути небезпечною, якщо кровотеча триває без контролю.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Обговоріть реальні або змодельовані ситуації: ДТП, різані рани на кухні, нещасні випадки на будівництві чи падіння зі значною травмою кінцівок.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Попросіть учасників описати, як би вони визначили серйозність кровотечі за зовнішніми ознаками.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Покажіть учасникам стрілки, що демонструють нормальний кровотік, і зверніть увагу на те, як при травмі кровотік порушується або виходить із тіла.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Запитайте: «Як виглядає небезпечна кровотеча?» і «Що ви зробите в перші секунди після виявлення ознак сильної кровотечі?»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905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Прямий тиск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Показати та пояснити техніку прямого тиску як першого кроку зупинки кровотечі.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Прямий тиск — це найефективніший первинний метод зупинки кровотечі.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Покладіть тканину, рушник або будь-який вбираючий матеріал безпосередньо на рану.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Накладіть міцний, рівномірний тиск долонею. Сильно натискайте без перерви.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Мета: здавити кровоносні судини навколо рани, щоб зменшити або зупинити кровотік.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Не знімайте матеріал, щоб перевірити кровотечу! Якщо потрібно, просто додайте ще шар зверху.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матеріал або рукавички недоступні — використовуйте чистий шматок одягу або будь-який підручний матеріал.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Показати, як рятувальник у рукавичках прикладає тканину до рани.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Звернути увагу: мінімальний шар між рукою та раною для захисту, але сильний і постійний тиск.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Візуально продемонструйте, як кровоносна судина стискається під тиском, обмежуючи кровотік.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err="1"/>
              <a:t>Поставте</a:t>
            </a:r>
            <a:r>
              <a:rPr lang="uk-UA" dirty="0"/>
              <a:t> запитання: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Які предмети зараз із вами могли б допомогти накласти прямий тиск у разі травми?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Що важливіше: комфорт постраждалого чи ефективність тиску?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566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Тампонування ран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Показати, як правильно провести тампонування рани, якщо прямий тиск не зупиняє кровотечу.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прямий тиск неефективний, необхідно застосувати техніку тампонування.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Тампонування полягає в тому, щоб обережно, але щільно заповнити глибоку рану марлею або чистою тканиною.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Це створює тиск усередині рани та допомагає зупинити кровотечу за рахунок притискання пошкоджених судин.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Тампонування особливо ефективне при глибоких колотих ранах або при кровотечі із великих судин, коли кров "бризкає" поштовхами.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немає спеціальної марлі, можна використати чистий одяг, шарф, рушник.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Після тампонування потрібно продовжувати прямий тиск на рану.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Не знімайте матеріал для перевірки — тримайте постійний тиск до прибуття допомоги або до подальшого втручання.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Показати тампонування марлею із набору </a:t>
            </a:r>
            <a:r>
              <a:rPr lang="en-US" dirty="0"/>
              <a:t>Stop the Bleed.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Продемонструвати, як можна провести тампонування за допомогою підручних матеріалів (футболки, хустки).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Які матеріали можна використати для тампонування рани, якщо немає медичного набору?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зараз подивитися на свій одяг, що з нього найкраще підійшло б для тампонування?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Які речі у цій кімнаті могли б допомогти при невідкладній кровотечі?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0643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Застосування тиску після тампонування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Після тампонування рани потрібно знову накласти прямий тиск і продовжувати його утримувати.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Тампонування само по собі ще не завершує процес допомоги. Після заповнення рани марлею або тканиною потрібно накласти додатковий шар матеріалу зверху (чиста тканина, рушник) і сильно притиснути.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Постійний, стійкий тиск допомагає підтримувати внутрішній тиск у рані та мінімізує кровотечу.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Дуже важливо: </a:t>
            </a:r>
            <a:r>
              <a:rPr lang="uk-UA" b="1" dirty="0"/>
              <a:t>не видаляти</a:t>
            </a:r>
            <a:r>
              <a:rPr lang="uk-UA" dirty="0"/>
              <a:t> ні тампонаду, ні пов’язку для перевірки стану рани! Це може відновити або посилити кровотечу.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Тримайте тиск безперервно до прибуття медичної допомоги або до застосування джгута (якщо потрібно).</a:t>
            </a:r>
          </a:p>
          <a:p>
            <a:pPr>
              <a:buNone/>
            </a:pPr>
            <a:r>
              <a:rPr lang="uk-UA" b="1" dirty="0"/>
              <a:t>Що робити, якщо ви одні?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ви один, потрібно </a:t>
            </a:r>
            <a:r>
              <a:rPr lang="uk-UA" b="1" dirty="0"/>
              <a:t>швидко</a:t>
            </a:r>
            <a:r>
              <a:rPr lang="uk-UA" dirty="0"/>
              <a:t> провести тампонування і </a:t>
            </a:r>
            <a:r>
              <a:rPr lang="uk-UA" b="1" dirty="0"/>
              <a:t>надійно зафіксувати тиск</a:t>
            </a:r>
            <a:r>
              <a:rPr lang="uk-UA" dirty="0"/>
              <a:t> (наприклад, притиснути рукою або обмотати матеріалом навколо кінцівки).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поранений при свідомості, попросіть його самому притискати рану.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Одразу ж викликайте допомогу або попросіть когось поблизу зробити це.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Показати правильне утримання тиску після тампонування.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Обговорити варіанти дій, якщо довелося залишити пораненого одного або самому потребуєш допомоги.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Чому не можна піднімати тампоновану рану для перевірки?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 найкраще зафіксувати тиск, якщо потрібно залишити пораненого?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Які помилки найчастіше роблять люди після тампонування?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1935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noProof="0" dirty="0"/>
              <a:t>Накладення турнікету</a:t>
            </a:r>
            <a:endParaRPr lang="uk-UA" noProof="0" dirty="0"/>
          </a:p>
          <a:p>
            <a:pPr>
              <a:buNone/>
            </a:pPr>
            <a:r>
              <a:rPr lang="uk-UA" b="1" noProof="0" dirty="0"/>
              <a:t>Ключові елементи змісту</a:t>
            </a:r>
            <a:endParaRPr lang="uk-UA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noProof="0" dirty="0"/>
              <a:t>Турнікет застосовується як крайній засіб, лише при важких кровотечах з кінцівок, коли прямий тиск або тампонування не дають ефекту.</a:t>
            </a:r>
          </a:p>
          <a:p>
            <a:pPr>
              <a:buNone/>
            </a:pPr>
            <a:r>
              <a:rPr lang="uk-UA" b="1" noProof="0" dirty="0"/>
              <a:t>Міркування інструктора</a:t>
            </a:r>
            <a:endParaRPr lang="uk-UA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noProof="0" dirty="0"/>
              <a:t>Турнікет накладається вище місця травми, щоб повністю перекрити кровотік у кінцівці.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noProof="0" dirty="0"/>
              <a:t>Він надзвичайно ефективний для зупинки </a:t>
            </a:r>
            <a:r>
              <a:rPr lang="uk-UA" noProof="0" dirty="0" err="1"/>
              <a:t>життєвонебезпечної</a:t>
            </a:r>
            <a:r>
              <a:rPr lang="uk-UA" noProof="0" dirty="0"/>
              <a:t> кровотечі, але потребує правильного використання.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noProof="0" dirty="0"/>
              <a:t>Неправильне накладення турнікет може призвести до додаткового ушкодження тканин або навіть посилення кровотечі.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noProof="0" dirty="0"/>
              <a:t>Після накладення важливо зафіксувати час, коли турнікет був встановлений, і передати цю інформацію прибулим медикам.</a:t>
            </a:r>
          </a:p>
          <a:p>
            <a:pPr>
              <a:buNone/>
            </a:pPr>
            <a:r>
              <a:rPr lang="uk-UA" b="1" noProof="0" dirty="0"/>
              <a:t>Різновиди джгутів за кольором (CAT-турнікети):</a:t>
            </a:r>
            <a:endParaRPr lang="uk-UA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b="1" noProof="0" dirty="0"/>
              <a:t>Чорний</a:t>
            </a:r>
            <a:r>
              <a:rPr lang="uk-UA" noProof="0" dirty="0"/>
              <a:t> – використовується військовими та правоохоронцями (непримітний у польових умовах).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noProof="0" dirty="0"/>
              <a:t>Помаранчевий</a:t>
            </a:r>
            <a:r>
              <a:rPr lang="uk-UA" noProof="0" dirty="0"/>
              <a:t> – для цивільних або рятувальників; легко помітити в стресових умовах.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noProof="0" dirty="0"/>
              <a:t>Синій</a:t>
            </a:r>
            <a:r>
              <a:rPr lang="uk-UA" noProof="0" dirty="0"/>
              <a:t> – тільки для навчання; не призначений для реального використання.</a:t>
            </a:r>
          </a:p>
          <a:p>
            <a:pPr>
              <a:buNone/>
            </a:pPr>
            <a:r>
              <a:rPr lang="uk-UA" b="1" noProof="0" dirty="0"/>
              <a:t>Ситуаційні сценарії для презентації</a:t>
            </a:r>
            <a:endParaRPr lang="uk-UA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noProof="0" dirty="0"/>
              <a:t>Демонстрація правильно накладеного турнікета: над місцем травми, щільно затягнутого, без подальшого кровотоку.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noProof="0" dirty="0"/>
              <a:t>Порівняння чорного і помаранчевого турнікета: коли і чому використовується кожен.</a:t>
            </a:r>
          </a:p>
          <a:p>
            <a:pPr>
              <a:buNone/>
            </a:pPr>
            <a:r>
              <a:rPr lang="uk-UA" b="1" noProof="0" dirty="0"/>
              <a:t>Керівництво зонами обговорення</a:t>
            </a:r>
            <a:endParaRPr lang="uk-UA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noProof="0" dirty="0"/>
              <a:t>Чому важливо пам’ятати час накладання турнікета?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noProof="0" dirty="0"/>
              <a:t>Чи можна переміщувати або знімати турнікет після його накладання без дозволу медиків? (Правильна відповідь: </a:t>
            </a:r>
            <a:r>
              <a:rPr lang="uk-UA" b="1" noProof="0" dirty="0"/>
              <a:t>Ні</a:t>
            </a:r>
            <a:r>
              <a:rPr lang="uk-UA" noProof="0" dirty="0"/>
              <a:t>.)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063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Етапи накладання джгута: намотування джгута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Правильне накладання турнікету для контролю масивної кровотечі.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Комунікація з постраждалим:</a:t>
            </a:r>
            <a:br>
              <a:rPr lang="uk-UA" dirty="0"/>
            </a:br>
            <a:r>
              <a:rPr lang="uk-UA" dirty="0"/>
              <a:t>Завжди розмовляйте з потерпілим. Поясніть, що ви робите, запевніть його у своїй допомозі. Це допомагає знизити паніку та тримати його залученим.</a:t>
            </a:r>
            <a:br>
              <a:rPr lang="uk-UA" dirty="0"/>
            </a:br>
            <a:r>
              <a:rPr lang="uk-UA" dirty="0"/>
              <a:t>Якщо є інші люди поруч, залучіть їх для підтримки та виклику екстреної допомоги.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Розташування джгута:</a:t>
            </a:r>
            <a:endParaRPr lang="uk-U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Накладайте </a:t>
            </a:r>
            <a:r>
              <a:rPr lang="uk-UA" b="1" dirty="0"/>
              <a:t>на 5–7 см (2–3 дюйми) вище місця кровотечі</a:t>
            </a:r>
            <a:r>
              <a:rPr lang="uk-UA" dirty="0"/>
              <a:t>, але </a:t>
            </a:r>
            <a:r>
              <a:rPr lang="uk-UA" b="1" dirty="0"/>
              <a:t>не на суглоб</a:t>
            </a:r>
            <a:r>
              <a:rPr lang="uk-UA" dirty="0"/>
              <a:t> (коліно, лікоть).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Якщо рана знаходиться біля суглоба, накладайте турнікет </a:t>
            </a:r>
            <a:r>
              <a:rPr lang="uk-UA" b="1" dirty="0"/>
              <a:t>вище суглоба</a:t>
            </a:r>
            <a:r>
              <a:rPr lang="uk-UA" dirty="0"/>
              <a:t> на частину стегна чи плеча.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Ніколи не накладайте турнікет на або нижче травми.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Намотування і затягування:</a:t>
            </a:r>
            <a:endParaRPr lang="uk-U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err="1"/>
              <a:t>Пропустіть</a:t>
            </a:r>
            <a:r>
              <a:rPr lang="uk-UA" dirty="0"/>
              <a:t> стрічку турнікету через пряжку.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Натягніть стрічку максимально щільно навколо кінцівки.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Переконайтесь, що немає вільного простору під турнікетом.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Під час практики уявляйте, що турнікет накладається на кінцівку, навіть якщо практикуєтесь на тренувальному манекені чи моделі.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Фокус на правильній висоті розташування і надійній фіксації.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Тут немає окремого запитання для обговорення, але важливо наголошувати на ретельності розміщення та затягування.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274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Кроки накладання турнікету: міцний перший натяг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Турнікет має бути </a:t>
            </a:r>
            <a:r>
              <a:rPr lang="uk-UA" b="1" dirty="0"/>
              <a:t>дуже туго затягнутим</a:t>
            </a:r>
            <a:r>
              <a:rPr lang="uk-UA" dirty="0"/>
              <a:t> для ефективної зупинки кровотечі.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Протягніть самоклеючу стрічку турнікета через пряжку.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Потягніть ремінець максимально сильно навколо кінцівки.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 </a:t>
            </a:r>
            <a:r>
              <a:rPr lang="uk-UA" b="1" dirty="0"/>
              <a:t>не повинні мати можливості просунути палець між стрічкою і шкірою</a:t>
            </a:r>
            <a:r>
              <a:rPr lang="uk-UA" dirty="0"/>
              <a:t> — це ознака достатньої тугості.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Закріпіть ремінець на застібку-липучку, щільно притискаючи стрічку.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При намотуванні стрічки важливо </a:t>
            </a:r>
            <a:r>
              <a:rPr lang="uk-UA" b="1" dirty="0"/>
              <a:t>не закривати вороток </a:t>
            </a:r>
            <a:r>
              <a:rPr lang="uk-UA" dirty="0"/>
              <a:t>або фіксуючі елементи турнікету, щоб не завадити подальшій фіксації кровотечі.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Показати різні види турнікетів (чорні, помаранчеві) та стилі застібок.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Пояснити, що не всі турнікети мають застібку-липучку, хоча більшість сучасних моделей (наприклад, </a:t>
            </a:r>
            <a:r>
              <a:rPr lang="en-US" dirty="0"/>
              <a:t>CAT) </a:t>
            </a:r>
            <a:r>
              <a:rPr lang="uk-UA" dirty="0"/>
              <a:t>її використовують.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Чи завжди турнікети використовують "липучку"?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Чи правильніше казати "закріпити за допомогою застібки-липучки" чи краще сказати "закріпити стрічку", щоб охопити всі моделі джгутів?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572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Сходинки турнікета: вороток</a:t>
            </a:r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Затягування турнікета викликає біль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Закріпивши стрічку, знайдіть паличку</a:t>
            </a:r>
            <a:r>
              <a:rPr lang="en-US" dirty="0"/>
              <a:t> (</a:t>
            </a:r>
            <a:r>
              <a:rPr lang="uk-UA" dirty="0"/>
              <a:t>вороток) на турнікеті. Це паличка, яку ви будете крутити, щоб ще більше затягнути турнікет.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Крутіть вороток у будь-який бік, поки не припиниться кровотеча.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Важливо знати, що правильно накладений турнікет </a:t>
            </a:r>
            <a:r>
              <a:rPr lang="uk-UA" dirty="0" err="1"/>
              <a:t>завдасть</a:t>
            </a:r>
            <a:r>
              <a:rPr lang="uk-UA" dirty="0"/>
              <a:t> постраждалому значного болю.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Коли кровотеча припиниться, закріпіть паличку у фіксаторі, щоб зберегти тиск.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Оберніть залишок стрічки навколо воротка та закріпіть її.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Помістіть білу стрічку для запису часу на турнікет, щоб контролювати час його накладення.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Продовжуйте розмовляти з потерпілим, запевняючи його, що допомога вже в дорозі.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Пам’ятайте: фахівці екстреної медичної допомоги зможуть надати знеболення за потреби.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Ніколи не послаблюйте та не знімайте турнікет після його накладання! Це критично важливо!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Послаблення турнікета може призвести до відновлення кровотечі, що є смертельно небезпечним. Турнікет знімають лише медичні працівники після прибуття.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Зверніть увагу: вороток і фіксатор мають бути «вгорі» та повернуті до рятувальника для зручності доступу.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N/A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87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/>
              <a:t>Відмічено</a:t>
            </a:r>
            <a:r>
              <a:rPr lang="ru-RU" b="1" dirty="0"/>
              <a:t> </a:t>
            </a:r>
            <a:r>
              <a:rPr lang="ru-RU" b="1" dirty="0" err="1"/>
              <a:t>чутливий</a:t>
            </a:r>
            <a:r>
              <a:rPr lang="ru-RU" b="1" dirty="0"/>
              <a:t> контент</a:t>
            </a:r>
            <a:endParaRPr lang="ru-RU" dirty="0"/>
          </a:p>
          <a:p>
            <a:pPr>
              <a:buNone/>
            </a:pPr>
            <a:r>
              <a:rPr lang="ru-RU" b="1" dirty="0" err="1"/>
              <a:t>Ключові</a:t>
            </a:r>
            <a:r>
              <a:rPr lang="ru-RU" b="1" dirty="0"/>
              <a:t> </a:t>
            </a:r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змісту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контент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підготувати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 err="1"/>
              <a:t>Міркування</a:t>
            </a:r>
            <a:r>
              <a:rPr lang="ru-RU" b="1" dirty="0"/>
              <a:t> </a:t>
            </a:r>
            <a:r>
              <a:rPr lang="ru-RU" b="1" dirty="0" err="1"/>
              <a:t>інструктора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серйозними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—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будь-яку </a:t>
            </a:r>
            <a:r>
              <a:rPr lang="ru-RU" dirty="0" err="1"/>
              <a:t>кровотечу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Збереження</a:t>
            </a:r>
            <a:r>
              <a:rPr lang="ru-RU" dirty="0"/>
              <a:t> спокою є </a:t>
            </a:r>
            <a:r>
              <a:rPr lang="ru-RU" dirty="0" err="1"/>
              <a:t>ключовим</a:t>
            </a:r>
            <a:r>
              <a:rPr lang="ru-RU" dirty="0"/>
              <a:t> кроком.</a:t>
            </a:r>
          </a:p>
          <a:p>
            <a:pPr>
              <a:buNone/>
            </a:pPr>
            <a:r>
              <a:rPr lang="ru-RU" b="1" dirty="0" err="1"/>
              <a:t>Ситуаційні</a:t>
            </a:r>
            <a:r>
              <a:rPr lang="ru-RU" b="1" dirty="0"/>
              <a:t> </a:t>
            </a:r>
            <a:r>
              <a:rPr lang="ru-RU" b="1" dirty="0" err="1"/>
              <a:t>сценарії</a:t>
            </a:r>
            <a:r>
              <a:rPr lang="ru-RU" b="1" dirty="0"/>
              <a:t> для </a:t>
            </a:r>
            <a:r>
              <a:rPr lang="ru-RU" b="1" dirty="0" err="1"/>
              <a:t>презентації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обстановки, ми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готові</a:t>
            </a:r>
            <a:r>
              <a:rPr lang="ru-RU" dirty="0"/>
              <a:t>. Кроки для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 err="1"/>
              <a:t>Керівництво</a:t>
            </a:r>
            <a:r>
              <a:rPr lang="ru-RU" b="1" dirty="0"/>
              <a:t> зонами </a:t>
            </a:r>
            <a:r>
              <a:rPr lang="ru-RU" b="1" dirty="0" err="1"/>
              <a:t>обговорення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Запитайте </a:t>
            </a:r>
            <a:r>
              <a:rPr lang="ru-RU" dirty="0" err="1"/>
              <a:t>учасників</a:t>
            </a:r>
            <a:r>
              <a:rPr lang="ru-RU" dirty="0"/>
              <a:t> про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сценарії</a:t>
            </a:r>
            <a:r>
              <a:rPr lang="ru-RU" dirty="0"/>
              <a:t>, з </a:t>
            </a:r>
            <a:r>
              <a:rPr lang="ru-RU" dirty="0" err="1"/>
              <a:t>якими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зіткнутися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: </a:t>
            </a:r>
            <a:r>
              <a:rPr lang="ru-RU" dirty="0" err="1"/>
              <a:t>студенти</a:t>
            </a:r>
            <a:r>
              <a:rPr lang="ru-RU" dirty="0"/>
              <a:t>, </a:t>
            </a:r>
            <a:r>
              <a:rPr lang="ru-RU" dirty="0" err="1"/>
              <a:t>робоче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громада, спорт, природа, ремесла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 та описи травм і </a:t>
            </a:r>
            <a:r>
              <a:rPr lang="ru-RU" dirty="0" err="1"/>
              <a:t>кровотеч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чутливий</a:t>
            </a:r>
            <a:r>
              <a:rPr lang="ru-RU" dirty="0"/>
              <a:t> контент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підготувати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до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слайдах буде показано </a:t>
            </a:r>
            <a:r>
              <a:rPr lang="ru-RU" dirty="0" err="1"/>
              <a:t>приклади</a:t>
            </a:r>
            <a:r>
              <a:rPr lang="ru-RU" dirty="0"/>
              <a:t> травм і </a:t>
            </a:r>
            <a:r>
              <a:rPr lang="ru-RU" dirty="0" err="1"/>
              <a:t>кровотеч</a:t>
            </a:r>
            <a:r>
              <a:rPr lang="ru-RU" dirty="0"/>
              <a:t>.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виглядати</a:t>
            </a:r>
            <a:r>
              <a:rPr lang="ru-RU" dirty="0"/>
              <a:t> </a:t>
            </a:r>
            <a:r>
              <a:rPr lang="ru-RU" dirty="0" err="1"/>
              <a:t>серйозними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здаватися</a:t>
            </a:r>
            <a:r>
              <a:rPr lang="ru-RU" dirty="0"/>
              <a:t> </a:t>
            </a:r>
            <a:r>
              <a:rPr lang="ru-RU" dirty="0" err="1"/>
              <a:t>серйозними</a:t>
            </a:r>
            <a:r>
              <a:rPr lang="ru-RU" dirty="0"/>
              <a:t> — і </a:t>
            </a:r>
            <a:r>
              <a:rPr lang="ru-RU" dirty="0" err="1"/>
              <a:t>це</a:t>
            </a:r>
            <a:r>
              <a:rPr lang="ru-RU" dirty="0"/>
              <a:t> нормально.</a:t>
            </a:r>
            <a:br>
              <a:rPr lang="ru-RU" dirty="0"/>
            </a:br>
            <a:r>
              <a:rPr lang="ru-RU" dirty="0" err="1"/>
              <a:t>Важливо</a:t>
            </a:r>
            <a:r>
              <a:rPr lang="ru-RU" dirty="0"/>
              <a:t> бути готовим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побачити</a:t>
            </a:r>
            <a:r>
              <a:rPr lang="ru-RU" dirty="0"/>
              <a:t> в </a:t>
            </a:r>
            <a:r>
              <a:rPr lang="ru-RU" dirty="0" err="1"/>
              <a:t>надзвичайній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Пам’ятайте</a:t>
            </a:r>
            <a:r>
              <a:rPr lang="ru-RU" dirty="0"/>
              <a:t>: головне —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спокій</a:t>
            </a:r>
            <a:r>
              <a:rPr lang="ru-RU" dirty="0"/>
              <a:t> і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постраждалому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кровотечу</a:t>
            </a:r>
            <a:r>
              <a:rPr lang="ru-RU" dirty="0"/>
              <a:t> до 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Ми </a:t>
            </a:r>
            <a:r>
              <a:rPr lang="ru-RU" dirty="0" err="1"/>
              <a:t>проведемо</a:t>
            </a:r>
            <a:r>
              <a:rPr lang="ru-RU" dirty="0"/>
              <a:t> вас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опанувати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endParaRPr lang="ru-RU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738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Успішно накладений турнікет</a:t>
            </a:r>
          </a:p>
          <a:p>
            <a:pPr>
              <a:buNone/>
            </a:pPr>
            <a:r>
              <a:rPr lang="uk-UA" b="1" dirty="0"/>
              <a:t>Ключові елементи змісту</a:t>
            </a:r>
          </a:p>
          <a:p>
            <a:pPr>
              <a:buNone/>
            </a:pPr>
            <a:r>
              <a:rPr lang="ru-RU" dirty="0"/>
              <a:t>Не забудьте </a:t>
            </a:r>
            <a:r>
              <a:rPr lang="ru-RU" dirty="0" err="1"/>
              <a:t>обговорити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часу</a:t>
            </a:r>
            <a:r>
              <a:rPr lang="en-US" dirty="0"/>
              <a:t> </a:t>
            </a:r>
            <a:r>
              <a:rPr lang="uk-UA" dirty="0"/>
              <a:t>та НІКОЛИ не знімайте турнікет.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</a:p>
          <a:p>
            <a:pPr>
              <a:buNone/>
            </a:pPr>
            <a:r>
              <a:rPr lang="uk-UA" dirty="0"/>
              <a:t>Після того, як ви затягнули турнікет і закріпили вороток, напишіть час накладання на турнікеті. Якщо у вас немає ручки чи маркера, запам’ятайте, коли ви наклали турнікет на постраждалого, і </a:t>
            </a:r>
            <a:r>
              <a:rPr lang="uk-UA" dirty="0" err="1"/>
              <a:t>повідомте</a:t>
            </a:r>
            <a:r>
              <a:rPr lang="uk-UA" dirty="0"/>
              <a:t> рятувальників, коли вони прибудуть. Це важлива інформація для медичних працівників, оскільки вона допомагає їм визначити, як довго кінцівка була позбавлена кровотоку. Якщо у вас немає ручки, не хвилюйтеся! Подумки запишіть час коли ви наклали турнікет і </a:t>
            </a:r>
            <a:r>
              <a:rPr lang="uk-UA" dirty="0" err="1"/>
              <a:t>повідомте</a:t>
            </a:r>
            <a:r>
              <a:rPr lang="uk-UA" dirty="0"/>
              <a:t> медичних працівників коли вони прибудуть.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</a:p>
          <a:p>
            <a:pPr>
              <a:buNone/>
            </a:pPr>
            <a:r>
              <a:rPr lang="uk-UA" dirty="0"/>
              <a:t>Постраждалий може відчувати сильний біль і кричати, повідомляти і просити рятувальника зняти турнікет через біль; дуже важливо зберігати спокій і допомагати їм залишатися спокійними.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</a:p>
          <a:p>
            <a:r>
              <a:rPr lang="uk-UA" dirty="0"/>
              <a:t>Якщо вам необхідно накласти ще один турнікет, оскільки кровотеча не зупинилася, що робити?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774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Ключові елементи змісту</a:t>
            </a:r>
          </a:p>
          <a:p>
            <a:pPr>
              <a:buNone/>
            </a:pPr>
            <a:r>
              <a:rPr lang="uk-UA" dirty="0"/>
              <a:t>Якщо перший турнікет не зупиняє кровотечу, можна накласти другий турнікет над першим.</a:t>
            </a:r>
          </a:p>
          <a:p>
            <a:pPr>
              <a:buNone/>
            </a:pPr>
            <a:r>
              <a:rPr lang="uk-UA" dirty="0"/>
              <a:t>Накладіть другий турнікет так само, як і перший.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Перший турнікет не повністю зупиняє кровотечу (кров і далі яскраво-червона або бризкає).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Перший турнікет більше неможливо затягнути, а кровотеча продовжується.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Травма стосується великої кінцівки, наприклад стегна, де одного турнікета може бути недостатньо для створення необхідного тиску.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Розпізнавання моменту, коли одного турнікета недостатньо і необхідний другий.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Правильне розміщення другого турнікета та відповідна відстань від першого.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Важливість постійної переоцінки для підтвердження контролю над </a:t>
            </a:r>
            <a:r>
              <a:rPr lang="uk-UA" dirty="0" err="1"/>
              <a:t>кровотечею</a:t>
            </a:r>
            <a:r>
              <a:rPr lang="uk-UA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Ефективна комунікація з ШМД (службою швидкої медичної допомоги) для забезпечення своєчасного та точного догляду за постраждалим.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 визначити, що потрібен другий турнікет?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Які ознаки свідчать про недостатність першого турнікета (наприклад, продовження кровотечі, відсутність достатнього тиску)?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Де потрібно накладати другий турнікет відносно першого?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 що потрібно звернути увагу, щоб уникнути накладання турнікета на суглоби, відкриті рани або протези?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5669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Ключові елементи змісту</a:t>
            </a:r>
          </a:p>
          <a:p>
            <a:pPr>
              <a:buNone/>
            </a:pPr>
            <a:r>
              <a:rPr lang="uk-UA" dirty="0"/>
              <a:t>Відповідайте на часті запитання та заохочуйте учасників ставити нові — надаючи можливості для питань на початку й наприкінці програми.</a:t>
            </a:r>
          </a:p>
          <a:p>
            <a:pPr>
              <a:buNone/>
            </a:pPr>
            <a:r>
              <a:rPr lang="uk-UA" dirty="0"/>
              <a:t>НАМ ПОТРІБЕН СПИСОК ПОШИРЕНИХ ЗАПИТАНЬ І ВІДПОВІДЕЙ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</a:p>
          <a:p>
            <a:pPr>
              <a:buNone/>
            </a:pPr>
            <a:r>
              <a:rPr lang="uk-UA" dirty="0"/>
              <a:t>Ми дізналися, що турнікети є важливими при сильній кровотечі з рук і ніг. Проте вони не підходять для всіх типів ран.</a:t>
            </a:r>
          </a:p>
          <a:p>
            <a:pPr>
              <a:buNone/>
            </a:pPr>
            <a:r>
              <a:rPr lang="uk-UA" dirty="0"/>
              <a:t>На цьому слайді наведено приклади випадків, коли турнікет не буде ефективним: це рани грудної клітки, живота, паху, голови/шкіри голови, шиї, а також травми у немовлят.</a:t>
            </a:r>
          </a:p>
          <a:p>
            <a:pPr>
              <a:buNone/>
            </a:pPr>
            <a:r>
              <a:rPr lang="uk-UA" dirty="0"/>
              <a:t>У таких випадках найкраще накласти чисту тканину або рушник і підтримувати постійний тиск до прибуття допомоги. Сильний і безперервний тиск може суттєво змінити перебіг ситуації.</a:t>
            </a:r>
          </a:p>
          <a:p>
            <a:pPr>
              <a:buNone/>
            </a:pPr>
            <a:r>
              <a:rPr lang="uk-UA" dirty="0"/>
              <a:t>Не менш важливо постійно спілкуватися з потерпілим, запевняючи його, що професійна допомога вже в дорозі.</a:t>
            </a:r>
          </a:p>
          <a:p>
            <a:pPr>
              <a:buNone/>
            </a:pPr>
            <a:r>
              <a:rPr lang="uk-UA" dirty="0"/>
              <a:t>Якщо у когось із учасників виникають додаткові запитання, відповідайте лише на ті, на які вам </a:t>
            </a:r>
            <a:r>
              <a:rPr lang="uk-UA" dirty="0" err="1"/>
              <a:t>комфортно</a:t>
            </a:r>
            <a:r>
              <a:rPr lang="uk-UA" dirty="0"/>
              <a:t> відповідати. Якщо не знаєте відповіді, </a:t>
            </a:r>
            <a:r>
              <a:rPr lang="uk-UA" dirty="0" err="1"/>
              <a:t>надішліть</a:t>
            </a:r>
            <a:r>
              <a:rPr lang="uk-UA" dirty="0"/>
              <a:t> запитання персоналу </a:t>
            </a:r>
            <a:r>
              <a:rPr lang="en-US" dirty="0"/>
              <a:t>ACS </a:t>
            </a:r>
            <a:r>
              <a:rPr lang="uk-UA" dirty="0"/>
              <a:t>на адресу </a:t>
            </a:r>
            <a:r>
              <a:rPr lang="en-US" dirty="0"/>
              <a:t>stopthebleed@facs.org — </a:t>
            </a:r>
            <a:r>
              <a:rPr lang="uk-UA" dirty="0"/>
              <a:t>вони </a:t>
            </a:r>
            <a:r>
              <a:rPr lang="uk-UA" dirty="0" err="1"/>
              <a:t>нададуть</a:t>
            </a:r>
            <a:r>
              <a:rPr lang="uk-UA" dirty="0"/>
              <a:t> офіційну відповідь.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Рани грудної клітки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Травми голови або шкіри голови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Рани шиї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Травми тулуба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Рани в області паху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Травми у дітей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Чи є в когось додаткові запитання, на які ще немає відповіді?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665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Ключові елементи змісту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Основні моменти: застосування турнікета різниться залежно від ситуації; імпровізовані турнікети варто обговорювати; знімати або конвертувати турнікет можуть лише навчені медичні працівники.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Регіональні особливості</a:t>
            </a:r>
            <a:br>
              <a:rPr lang="uk-UA" dirty="0"/>
            </a:br>
            <a:r>
              <a:rPr lang="uk-UA" dirty="0"/>
              <a:t>– </a:t>
            </a:r>
            <a:r>
              <a:rPr lang="uk-UA" dirty="0" err="1"/>
              <a:t>Дослідіть</a:t>
            </a:r>
            <a:r>
              <a:rPr lang="uk-UA" dirty="0"/>
              <a:t>, які моделі турнікетів використовують у вашому регіоні та де їх можна придбати чи знайти.</a:t>
            </a:r>
            <a:br>
              <a:rPr lang="uk-UA" dirty="0"/>
            </a:br>
            <a:r>
              <a:rPr lang="uk-UA" dirty="0"/>
              <a:t>– Якщо існують місцеві вказівки або законодавчі норми (наприклад, шкільні правила в Техасі чи будівельні вимоги Каліфорнії), обговоріть їх.</a:t>
            </a:r>
            <a:br>
              <a:rPr lang="uk-UA" dirty="0"/>
            </a:br>
            <a:r>
              <a:rPr lang="uk-UA" dirty="0"/>
              <a:t>– Ознайомтеся з положеннями «Закону про доброго самаритянина» у вашій юрисдикції — вони можуть відрізнятися в різних країнах.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Рекомендації </a:t>
            </a:r>
            <a:r>
              <a:rPr lang="en-US" b="1" dirty="0"/>
              <a:t>ACS</a:t>
            </a:r>
            <a:br>
              <a:rPr lang="en-US" dirty="0"/>
            </a:br>
            <a:r>
              <a:rPr lang="en-US" dirty="0"/>
              <a:t>– ACS </a:t>
            </a:r>
            <a:r>
              <a:rPr lang="uk-UA" dirty="0"/>
              <a:t>не радить використовувати імпровізовані турнікети: їх ефективність не гарантована.</a:t>
            </a:r>
            <a:br>
              <a:rPr lang="uk-UA" dirty="0"/>
            </a:br>
            <a:r>
              <a:rPr lang="uk-UA" dirty="0"/>
              <a:t>– Слід користуватися лише сертифікованими комерційними турнікетами.</a:t>
            </a:r>
            <a:br>
              <a:rPr lang="uk-UA" dirty="0"/>
            </a:br>
            <a:r>
              <a:rPr lang="uk-UA" dirty="0"/>
              <a:t>– Нагадайте, що в цьому курсі ви також опанували техніки прямого тиску та тампонування рани для зупинки кровотечі.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Знімати турнікет може лише професіонал</a:t>
            </a:r>
            <a:br>
              <a:rPr lang="uk-UA" dirty="0"/>
            </a:br>
            <a:r>
              <a:rPr lang="uk-UA" dirty="0"/>
              <a:t>– Ніколи не послабляйте і не знімайте турнікет самостійно — це завдання виключно для кваліфікованих медиків. Повторіть цей момент для закріплення.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N/A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</a:p>
          <a:p>
            <a:pPr>
              <a:buFont typeface="+mj-lt"/>
              <a:buAutoNum type="arabicPeriod"/>
            </a:pPr>
            <a:r>
              <a:rPr lang="uk-UA" dirty="0"/>
              <a:t>Які моделі турнікетів найчастіше використовують у вашій місцевості?</a:t>
            </a:r>
          </a:p>
          <a:p>
            <a:pPr>
              <a:buFont typeface="+mj-lt"/>
              <a:buAutoNum type="arabicPeriod"/>
            </a:pPr>
            <a:r>
              <a:rPr lang="uk-UA" dirty="0"/>
              <a:t>Де у вашій громаді розміщено обладнання для зупинки кровотечі (наприклад, настінні комплекти чи аптечки)?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168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Основні методи контролю кровотечі: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прямий тиск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тампонування ран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накладання турнікета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Проведіть дослідження щодо турнікетів у вашому регіоні: які моделі використовують і де їх можна придбати чи знайти.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Пам’ятайте про </a:t>
            </a:r>
            <a:r>
              <a:rPr lang="en-US" dirty="0"/>
              <a:t>ACS COT </a:t>
            </a:r>
            <a:r>
              <a:rPr lang="uk-UA" dirty="0"/>
              <a:t>як надійне джерело сертифікованих турнікетів.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в області вашого навчання є місцеві вказівки чи законодавство (наприклад, шкільні правила Техасу, вимоги до будівель у Колорадо чи Каліфорнії), обов’язково обговоріть їх.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Ознайомтеся з нормами «закону доброго самаритянина» у вашій юрисдикції — вони відрізняються в різних країнах.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ACS </a:t>
            </a:r>
            <a:r>
              <a:rPr lang="uk-UA" dirty="0"/>
              <a:t>не радить використовувати імпровізовані турнікети: їх ефективність не гарантована. Використовуйте лише комерційні, сертифіковані турнікети.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Нагадайте слухачам, що в цьому курсі вони також опанували прямий тиск і тампонування як додаткові методи зупинки кровотечі.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Підкресліть: </a:t>
            </a:r>
            <a:r>
              <a:rPr lang="uk-UA" b="1" dirty="0"/>
              <a:t>ніколи не знімати турнікет</a:t>
            </a:r>
            <a:r>
              <a:rPr lang="uk-UA" dirty="0"/>
              <a:t> — це може робити лише кваліфікований медпрацівник.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N/A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7016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Мета навчання учасників: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Розпізнавати небезпечну для життя кровотечу.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Застосовувати відповідні дії для зупинки кровотечі до прибуття медичної допомоги.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Ця програма навчання дає змогу кожному врятувати життя шляхом швидкої та правильної реакції на критичну кровотечу.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Використовуйте </a:t>
            </a:r>
            <a:r>
              <a:rPr lang="en-US" dirty="0"/>
              <a:t>QR-</a:t>
            </a:r>
            <a:r>
              <a:rPr lang="uk-UA" dirty="0"/>
              <a:t>коди, щоб скерувати учасників: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На сторінку магазину </a:t>
            </a:r>
            <a:r>
              <a:rPr lang="en-US" dirty="0"/>
              <a:t>ACS Stop the Bleed </a:t>
            </a:r>
            <a:r>
              <a:rPr lang="uk-UA" dirty="0"/>
              <a:t>для придбання офіційних комплектів.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На інтерактивний онлайн-курс </a:t>
            </a:r>
            <a:r>
              <a:rPr lang="en-US" dirty="0"/>
              <a:t>ACS Stop the Bleed </a:t>
            </a:r>
            <a:r>
              <a:rPr lang="uk-UA" dirty="0"/>
              <a:t>для подальшого вдосконалення навичок.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Поясніть, що придбання комплектів підтримує фінансування: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Досліджень.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Оновлення навчальної програми.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Розробки нових навчальних матеріалів.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Заохочуйте учасників відвідати офіційну веб-сторінку для отримання додаткової інформації.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N/A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Заохочуйте учасників ставати інструкторами програми </a:t>
            </a:r>
            <a:r>
              <a:rPr lang="en-US" dirty="0"/>
              <a:t>Stop the Bleed.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1648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14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/>
              <a:t>Кровотеча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вбити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Масивна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шок і смерть.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Ви можете </a:t>
            </a:r>
            <a:r>
              <a:rPr lang="ru-RU" dirty="0" err="1"/>
              <a:t>врятувати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зупинивши</a:t>
            </a:r>
            <a:r>
              <a:rPr lang="ru-RU" dirty="0"/>
              <a:t> </a:t>
            </a:r>
            <a:r>
              <a:rPr lang="ru-RU" dirty="0" err="1"/>
              <a:t>кровотечу</a:t>
            </a:r>
            <a:r>
              <a:rPr lang="ru-RU" dirty="0"/>
              <a:t> до 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Цей</a:t>
            </a:r>
            <a:r>
              <a:rPr lang="ru-RU" dirty="0"/>
              <a:t> курс </a:t>
            </a:r>
            <a:r>
              <a:rPr lang="ru-RU" dirty="0" err="1"/>
              <a:t>навчить</a:t>
            </a:r>
            <a:r>
              <a:rPr lang="ru-RU" dirty="0"/>
              <a:t> вас простим і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діям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/>
              <a:t>Три кроки контролю </a:t>
            </a:r>
            <a:r>
              <a:rPr lang="ru-RU" b="1" dirty="0" err="1"/>
              <a:t>кровотечі</a:t>
            </a:r>
            <a:r>
              <a:rPr lang="ru-RU" b="1" dirty="0"/>
              <a:t>: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на рану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Тампонування</a:t>
            </a:r>
            <a:r>
              <a:rPr lang="ru-RU" dirty="0"/>
              <a:t> рани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Накладення</a:t>
            </a:r>
            <a:r>
              <a:rPr lang="ru-RU" dirty="0"/>
              <a:t> </a:t>
            </a:r>
            <a:r>
              <a:rPr lang="ru-RU" dirty="0" err="1"/>
              <a:t>турнікету</a:t>
            </a:r>
            <a:endParaRPr lang="ru-RU" dirty="0"/>
          </a:p>
          <a:p>
            <a:pPr>
              <a:buNone/>
            </a:pPr>
            <a:r>
              <a:rPr lang="ru-RU" b="1" dirty="0" err="1"/>
              <a:t>Пояснення</a:t>
            </a:r>
            <a:r>
              <a:rPr lang="ru-RU" b="1" dirty="0"/>
              <a:t> для </a:t>
            </a:r>
            <a:r>
              <a:rPr lang="ru-RU" b="1" dirty="0" err="1"/>
              <a:t>нотаток</a:t>
            </a:r>
            <a:r>
              <a:rPr lang="ru-RU" b="1" dirty="0"/>
              <a:t> </a:t>
            </a:r>
            <a:r>
              <a:rPr lang="ru-RU" b="1" dirty="0" err="1"/>
              <a:t>інструктора</a:t>
            </a:r>
            <a:r>
              <a:rPr lang="ru-RU" b="1" dirty="0"/>
              <a:t>: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Підкресліть</a:t>
            </a:r>
            <a:r>
              <a:rPr lang="ru-RU" dirty="0"/>
              <a:t> </a:t>
            </a:r>
            <a:r>
              <a:rPr lang="ru-RU" dirty="0" err="1"/>
              <a:t>терміновість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: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за </a:t>
            </a:r>
            <a:r>
              <a:rPr lang="ru-RU" dirty="0" err="1"/>
              <a:t>хвилини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Поясніть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без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врятувати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емоційні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доречно</a:t>
            </a:r>
            <a:r>
              <a:rPr lang="ru-RU" dirty="0"/>
              <a:t> для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75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Де можна використати цей тренінг?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Лише слова — вам потрібно залучити аудиторію з перших хвилин. </a:t>
            </a:r>
            <a:r>
              <a:rPr lang="uk-UA" dirty="0" err="1"/>
              <a:t>Поставте</a:t>
            </a:r>
            <a:r>
              <a:rPr lang="uk-UA" dirty="0"/>
              <a:t> їм це запитання та вислухайте кілька відповідей.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Знайте й розумійте свою аудиторію. Використовуйте приклади, що відображають середовище, у якому контроль кровотечі може бути необхідним: школи та ігрові майданчики, виробничі підприємства, ресторани та кухні, домашні </a:t>
            </a:r>
            <a:r>
              <a:rPr lang="uk-UA" dirty="0" err="1"/>
              <a:t>проєкти</a:t>
            </a:r>
            <a:r>
              <a:rPr lang="uk-UA" dirty="0"/>
              <a:t> тощо.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Враховуйте вік учасників, їхню діяльність та оточення.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Говоріть про важливість готовності діяти в критичні моменти.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N/A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 яких повсякденних ситуаціях може виникнути серйозна кровотеча?</a:t>
            </a:r>
            <a:br>
              <a:rPr lang="uk-UA" dirty="0"/>
            </a:br>
            <a:r>
              <a:rPr lang="uk-UA" dirty="0"/>
              <a:t>(Приклади: автомобільні аварії, травми на кухні, падіння, активне насильство, нещасні випадки на робочому місці, стихійні лиха тощо.)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 ви думаєте, скільки часу має людина до того, як сильна кровотеча стане небезпечною для життя?</a:t>
            </a:r>
            <a:br>
              <a:rPr lang="uk-UA" dirty="0"/>
            </a:br>
            <a:r>
              <a:rPr lang="uk-UA" dirty="0"/>
              <a:t>(Відповідь: у деяких випадках лише 3–5 хвилин.)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Поясніть важливість швидкого виявлення кровотечі та її зупинки.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Використовуйте цей курс, щоб надати учасникам знання й впевненість діяти у випадку надзвичайної ситуації.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28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Приклади екстреної кровотечі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Зображення, що демонструють різноманіття причин травм (розташовані по колу від 12:00): ножі/гострі предмети, спорт і катання на човнах, сільське господарство, столярні та лісові роботи, автомобільні аварії, розбиті скляні предмети, акти насильства тощо.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Надзвичайні ситуації, пов’язані з </a:t>
            </a:r>
            <a:r>
              <a:rPr lang="uk-UA" dirty="0" err="1"/>
              <a:t>кровотечею</a:t>
            </a:r>
            <a:r>
              <a:rPr lang="uk-UA" dirty="0"/>
              <a:t>, можуть статися будь-де та будь-коли. Ці фотографії показують лише кілька прикладів: від нещасних випадків на кухні чи під час їзди на велосипеді до травм інструментами або падінь.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Саме тому важливо бути готовим діяти швидко при сильній кровотечі.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Знаючи правильні дії, ви можете взяти ситуацію під контроль і допомогти врятувати життя — незалежно від місця та обставин.</a:t>
            </a:r>
          </a:p>
          <a:p>
            <a:pPr>
              <a:buNone/>
            </a:pPr>
            <a:r>
              <a:rPr lang="uk-UA" i="1" dirty="0"/>
              <a:t>Примітка:</a:t>
            </a:r>
            <a:r>
              <a:rPr lang="uk-UA" dirty="0"/>
              <a:t> Якщо інструктор хоче додати приклади інших механізмів травмування, йому слід звернутися до програми </a:t>
            </a:r>
            <a:r>
              <a:rPr lang="en-US" dirty="0"/>
              <a:t>ACS Stop the Bleed </a:t>
            </a:r>
            <a:r>
              <a:rPr lang="uk-UA" dirty="0"/>
              <a:t>або написати на адресу </a:t>
            </a:r>
            <a:r>
              <a:rPr lang="en-US" dirty="0"/>
              <a:t>stopthebleed@facs.org.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Уявіть, що протягом останніх 48 годин ви або ваші рідні — батьки, діти, брати, сестри, студенти, колеги чи друзі — перебували в будь-якому з подібних середовищ.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Чи могли там трапитися ситуації, які призводять до сильної кровотечі?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Чи можете ви пригадати ситуації, коли виникала або могла виникнути сильна кровотеча? (Наприклад, автомобільні аварії, травми на виробництві, активна стрілянина.)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Чому в ситуаціях сильної кровотечі вкрай важливо діяти негайно?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Чому, на вашу думку, важливо знати, як зупинити сильну кровотечу?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58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Час має значення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Сильна кровотеча може призвести до летального результату вже через 3–5 хвилин.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Це швидше, ніж прибуття більшості служб екстреної медичної допомоги (ЕМД</a:t>
            </a:r>
            <a:r>
              <a:rPr lang="en-US" dirty="0"/>
              <a:t>), </a:t>
            </a:r>
            <a:r>
              <a:rPr lang="uk-UA" dirty="0"/>
              <a:t>тому втручання перехожих є вирішальним для порятунку життя.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Приклад: якщо людина отримала глибоку рану внаслідок автомобільної аварії, очікування парамедиків без надання першої допомоги може призвести до смертельної втрати крові до їхнього прибуття.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"Занадто пізно" — означає "замало". Час — це кров, і кожна секунда важлива.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Контроль кровотечі в перші кілька хвилин значно підвищує шанси на виживання.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Дія протягом перших 60 секунд — натискання на рану, тампонування або накладання джгута — може бути різницею між життям і смертю.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Середній час прибуття ЕМД</a:t>
            </a:r>
            <a:r>
              <a:rPr lang="en-US" dirty="0"/>
              <a:t> </a:t>
            </a:r>
            <a:r>
              <a:rPr lang="uk-UA" dirty="0"/>
              <a:t>у США становить 7–10 хвилин, залежно від місця розташування та дорожніх умов.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 віддалених районах або під час масових травм цей час може бути значно довшим.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Кожна секунда має значення! Перехожі повинні діяти негайно, а не чекати допомоги.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Описуйте реалістичні ситуації, пов’язані з невідкладною </a:t>
            </a:r>
            <a:r>
              <a:rPr lang="uk-UA" dirty="0" err="1"/>
              <a:t>кровотечею</a:t>
            </a:r>
            <a:r>
              <a:rPr lang="uk-UA" dirty="0"/>
              <a:t>, щоб зробити навчання практичним і залучити аудиторію.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Приклади сценаріїв мають бути застосовними до повсякденного життя учасників.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58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Початкові кроки: виклик екстреної швидкої допомоги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Вас уповноважують і навчають допомагати, але ваша допомога — це міст до прибуття професіоналів.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Навіть якщо ви можете вжити заходів для зупинки кровотечі, </a:t>
            </a:r>
            <a:r>
              <a:rPr lang="uk-UA" dirty="0" err="1"/>
              <a:t>життєво</a:t>
            </a:r>
            <a:r>
              <a:rPr lang="uk-UA" dirty="0"/>
              <a:t> важливо якомога швидше викликати допомогу, оскільки постраждалий потребує професійної медичної допомоги.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Процес сповіщення екстрених служб може відрізнятися залежно від місця перебування.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Фахівці швидкої медичної допомоги мають спеціальну підготовку для надання передової допомоги та транспортування потерпілого до лікарні.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Правоохоронні органи часто прибувають на місце події раніше за швидку допомогу й можуть надати невідкладну допомогу та забезпечити безпеку території. Їхня участь може значно вплинути на результати виживання.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 надзвичайній ситуації кожна хвилина має значення. Ваша швидка дія — виклик допомоги — може врятувати життя.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N/A</a:t>
            </a:r>
          </a:p>
          <a:p>
            <a:r>
              <a:rPr lang="uk-UA" b="1" dirty="0"/>
              <a:t>Керівництво зонами обговорення</a:t>
            </a:r>
            <a:br>
              <a:rPr lang="uk-UA" dirty="0"/>
            </a:br>
            <a:r>
              <a:rPr lang="uk-UA" dirty="0"/>
              <a:t>(не заповнено в оригіналі — за потреби можу запропонувати варіанти)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455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Оцініть безпеку місця події</a:t>
            </a:r>
            <a:endParaRPr lang="uk-UA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 не можете допомогти, якщо самі постраждаєте.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 надзвичайних ситуаціях, пов’язаних із </a:t>
            </a:r>
            <a:r>
              <a:rPr lang="uk-UA" dirty="0" err="1"/>
              <a:t>кровотечею</a:t>
            </a:r>
            <a:r>
              <a:rPr lang="uk-UA" dirty="0"/>
              <a:t>, забезпечення безпеки місця події є найважливішим кроком перед тим, як почати надавати допомогу. Це гарантує захист як для рятувальника, так і для потерпілого.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Перш ніж допомагати людині з </a:t>
            </a:r>
            <a:r>
              <a:rPr lang="uk-UA" dirty="0" err="1"/>
              <a:t>кровотечею</a:t>
            </a:r>
            <a:r>
              <a:rPr lang="uk-UA" dirty="0"/>
              <a:t>, потрібно переконатися, що місце події безпечне для вас. Звертайте увагу на можливі загрози: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Рух транспорту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Небезпека ураження електричним струмом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Пожежа чи дим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Нестійкі конструкції чи небезпечне сміття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місце події небезпечне, краще дочекатися прибуття професійної допомоги.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Пам’ятайте: щось спричинило травму потерпілого, і цей небезпечний чинник може залишатися активним.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Забезпечення безпеки місця події та вчасний контроль кровотечі може стати вирішальним для порятунку життя, особливо якщо професійна допомога затримується.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Приклади загроз для безпеки: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Рух транспорту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Промислові небезпеки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Вогонь/дим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Небезпека на вулиці чи через погодні умови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Небезпечне сміття (скло, осколки)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Агресивні дії чи насильство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Що потрібно оцінити перш за все, коли прибуваєте на місце екстреної кровотечі?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 визначити, чи є безпосередня загроза для вас або постраждалого?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 присутність сторонніх людей може вплинути на безпеку ситуації?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 уникнути власного травмування під час допомоги?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 яких випадках необхідно переміщати потерпілого для безпеки?</a:t>
            </a:r>
          </a:p>
          <a:p>
            <a:r>
              <a:rPr lang="uk-UA" dirty="0"/>
              <a:t>(Ці питання допомагають розвивати критичне мислення і підкреслюють важливість оцінки безпеки перед наданням допомоги.)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23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/>
              <a:t>Шукайте набори для контролю кровотечі</a:t>
            </a:r>
            <a:endParaRPr lang="uk-UA" dirty="0"/>
          </a:p>
          <a:p>
            <a:pPr>
              <a:buNone/>
            </a:pPr>
            <a:r>
              <a:rPr lang="uk-UA" dirty="0"/>
              <a:t>Набори для контролю кровотечі можна знайти у вигляді настінних або окремих комплектів. Вони зазвичай містять: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Рукавички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Матеріали для тампонування ран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Джгут (за наявності)</a:t>
            </a:r>
          </a:p>
          <a:p>
            <a:pPr>
              <a:buNone/>
            </a:pPr>
            <a:r>
              <a:rPr lang="uk-UA" dirty="0"/>
              <a:t>Якщо спеціального набору немає, використовуйте будь-який чистий тканинний матеріал для тампонування кровоточивої рани.</a:t>
            </a:r>
          </a:p>
          <a:p>
            <a:pPr>
              <a:buNone/>
            </a:pPr>
            <a:r>
              <a:rPr lang="uk-UA" b="1" dirty="0"/>
              <a:t>Обладнання </a:t>
            </a:r>
            <a:r>
              <a:rPr lang="en-US" b="1" dirty="0"/>
              <a:t>ACS Stop the Bleed</a:t>
            </a:r>
            <a:endParaRPr lang="en-US" dirty="0"/>
          </a:p>
          <a:p>
            <a:pPr>
              <a:buNone/>
            </a:pPr>
            <a:r>
              <a:rPr lang="uk-UA" b="1" dirty="0"/>
              <a:t>Ключові елементи змісту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Американська колегія хірургів (</a:t>
            </a:r>
            <a:r>
              <a:rPr lang="en-US" dirty="0"/>
              <a:t>ACS), </a:t>
            </a:r>
            <a:r>
              <a:rPr lang="uk-UA" dirty="0"/>
              <a:t>Комітет з тактичної допомоги пораненим у бойових діях (</a:t>
            </a:r>
            <a:r>
              <a:rPr lang="en-US" dirty="0" err="1"/>
              <a:t>CoTCCC</a:t>
            </a:r>
            <a:r>
              <a:rPr lang="en-US" dirty="0"/>
              <a:t>) </a:t>
            </a:r>
            <a:r>
              <a:rPr lang="uk-UA" dirty="0"/>
              <a:t>та Дослідницька програма допомоги пораненим</a:t>
            </a:r>
            <a:r>
              <a:rPr lang="en-US" dirty="0"/>
              <a:t> (CCCRP)</a:t>
            </a:r>
            <a:r>
              <a:rPr lang="uk-UA" dirty="0"/>
              <a:t> рекомендують використовувати джгути та обладнання, які пройшли відповідні випробування і довели свою ефективність.</a:t>
            </a:r>
          </a:p>
          <a:p>
            <a:pPr>
              <a:buNone/>
            </a:pPr>
            <a:r>
              <a:rPr lang="uk-UA" b="1" dirty="0"/>
              <a:t>Міркування інструктора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На ринку існують й інші варіанти обладнання для контролю кровотечі, проте їх якість може бути неперевіреною.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Якщо обладнання не має маркування </a:t>
            </a:r>
            <a:r>
              <a:rPr lang="en-US" dirty="0"/>
              <a:t>DoD (Department of Defense) </a:t>
            </a:r>
            <a:r>
              <a:rPr lang="uk-UA" dirty="0"/>
              <a:t>або </a:t>
            </a:r>
            <a:r>
              <a:rPr lang="en-US" dirty="0"/>
              <a:t>ACS Stop the Bleed, </a:t>
            </a:r>
            <a:r>
              <a:rPr lang="uk-UA" dirty="0"/>
              <a:t>його надійність не гарантується — воно може вийти з ладу під час використання.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Щоб замовити перевірене обладнання, використовуйте офіційний сайт </a:t>
            </a:r>
            <a:r>
              <a:rPr lang="en-US" dirty="0">
                <a:hlinkClick r:id="rId3"/>
              </a:rPr>
              <a:t>stopthebleed.org</a:t>
            </a:r>
            <a:r>
              <a:rPr lang="en-US" dirty="0"/>
              <a:t> (</a:t>
            </a:r>
            <a:r>
              <a:rPr lang="uk-UA" dirty="0"/>
              <a:t>вкладка «Магазин</a:t>
            </a:r>
            <a:r>
              <a:rPr lang="en-US" dirty="0"/>
              <a:t>" </a:t>
            </a:r>
            <a:r>
              <a:rPr lang="uk-UA" dirty="0"/>
              <a:t>у верхній частині сайту).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Також доступний </a:t>
            </a:r>
            <a:r>
              <a:rPr lang="en-US" dirty="0"/>
              <a:t>QR-</a:t>
            </a:r>
            <a:r>
              <a:rPr lang="uk-UA" dirty="0"/>
              <a:t>код, який перенаправляє безпосередньо на офіційну вітрину </a:t>
            </a:r>
            <a:r>
              <a:rPr lang="en-US" dirty="0"/>
              <a:t>ACS STB </a:t>
            </a:r>
            <a:r>
              <a:rPr lang="uk-UA" dirty="0"/>
              <a:t>для придбання сертифікованого обладнання.</a:t>
            </a:r>
          </a:p>
          <a:p>
            <a:pPr>
              <a:buNone/>
            </a:pPr>
            <a:r>
              <a:rPr lang="uk-UA" b="1" dirty="0"/>
              <a:t>Ситуаційні сценарії для презентації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Використання нерекомендованих або відремонтованих джгутів часто призводить до </a:t>
            </a:r>
            <a:r>
              <a:rPr lang="uk-UA" dirty="0" err="1"/>
              <a:t>несправностей</a:t>
            </a:r>
            <a:r>
              <a:rPr lang="uk-UA" dirty="0"/>
              <a:t>, нездатності зупинити кровотечу, а інколи — до ще серйозніших травм.</a:t>
            </a:r>
          </a:p>
          <a:p>
            <a:pPr>
              <a:buNone/>
            </a:pPr>
            <a:r>
              <a:rPr lang="uk-UA" b="1" dirty="0"/>
              <a:t>Керівництво зонами обговорення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(Немає спеціального обговорення для цього розділу.)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C6A8-5BE2-4AAA-B8EA-501F0945163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57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755" y="6466204"/>
            <a:ext cx="7328281" cy="774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63125" y="6076950"/>
            <a:ext cx="1990725" cy="5429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37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1393"/>
            <a:ext cx="12192000" cy="6626859"/>
            <a:chOff x="0" y="231393"/>
            <a:chExt cx="12192000" cy="662685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3125" y="6076949"/>
              <a:ext cx="1990725" cy="5429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47649"/>
              <a:ext cx="12192000" cy="6610350"/>
            </a:xfrm>
            <a:custGeom>
              <a:avLst/>
              <a:gdLst/>
              <a:ahLst/>
              <a:cxnLst/>
              <a:rect l="l" t="t" r="r" b="b"/>
              <a:pathLst>
                <a:path w="12192000" h="6610350">
                  <a:moveTo>
                    <a:pt x="12192000" y="0"/>
                  </a:moveTo>
                  <a:lnTo>
                    <a:pt x="0" y="0"/>
                  </a:lnTo>
                  <a:lnTo>
                    <a:pt x="0" y="6610350"/>
                  </a:lnTo>
                  <a:lnTo>
                    <a:pt x="12192000" y="6610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uk-UA" noProof="0"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1308" y="6180073"/>
              <a:ext cx="8653145" cy="2145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5789" y="6428613"/>
              <a:ext cx="6409309" cy="929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59768" y="231393"/>
              <a:ext cx="560324" cy="1002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1275" y="1428749"/>
              <a:ext cx="7029450" cy="19240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8025" y="4095749"/>
              <a:ext cx="2076450" cy="609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5392" y="5518658"/>
              <a:ext cx="1944115" cy="2397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67525" y="3848099"/>
              <a:ext cx="1781175" cy="1066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2850" y="1114425"/>
            <a:ext cx="4838700" cy="5105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5089" y="386715"/>
            <a:ext cx="8634222" cy="5029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7491" y="457200"/>
            <a:ext cx="5097018" cy="4870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1475" y="1266825"/>
            <a:ext cx="3829050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5075" y="1114425"/>
            <a:ext cx="7305675" cy="4914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EA7C2-0BE3-6380-9E66-8D88E3666EF8}"/>
              </a:ext>
            </a:extLst>
          </p:cNvPr>
          <p:cNvSpPr txBox="1"/>
          <p:nvPr/>
        </p:nvSpPr>
        <p:spPr>
          <a:xfrm>
            <a:off x="3033712" y="43845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atin typeface="+mj-lt"/>
              </a:rPr>
              <a:t>Неконтрольована кровотеча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5075" y="1123950"/>
            <a:ext cx="7181850" cy="4981575"/>
            <a:chOff x="2505075" y="1123950"/>
            <a:chExt cx="7181850" cy="49815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4144" y="5743066"/>
              <a:ext cx="202403" cy="615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5075" y="1123950"/>
              <a:ext cx="7181850" cy="49815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3639" y="5780913"/>
              <a:ext cx="245677" cy="7480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AD70E5-A41E-3B8D-4BD1-9B5E6CFBCD64}"/>
              </a:ext>
            </a:extLst>
          </p:cNvPr>
          <p:cNvSpPr txBox="1"/>
          <p:nvPr/>
        </p:nvSpPr>
        <p:spPr>
          <a:xfrm>
            <a:off x="3295650" y="241898"/>
            <a:ext cx="560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atin typeface="+mj-lt"/>
              </a:rPr>
              <a:t>Прямий тиск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8900" y="1100073"/>
            <a:ext cx="7172325" cy="4886325"/>
            <a:chOff x="2628900" y="1100073"/>
            <a:chExt cx="7172325" cy="48863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8900" y="1100073"/>
              <a:ext cx="7172325" cy="4886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0919" y="5787516"/>
              <a:ext cx="202403" cy="615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EE9A3EB-24C5-4F82-C29E-D8EC7E932FB7}"/>
              </a:ext>
            </a:extLst>
          </p:cNvPr>
          <p:cNvSpPr txBox="1"/>
          <p:nvPr/>
        </p:nvSpPr>
        <p:spPr>
          <a:xfrm>
            <a:off x="3319462" y="269076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atin typeface="+mj-lt"/>
              </a:rPr>
              <a:t>Тампонування рани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5075" y="228600"/>
            <a:ext cx="7010400" cy="5676899"/>
            <a:chOff x="2505075" y="228600"/>
            <a:chExt cx="7010400" cy="567689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5075" y="1181099"/>
              <a:ext cx="7010400" cy="4724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5948" y="228600"/>
              <a:ext cx="6420104" cy="11488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3375" y="5724016"/>
              <a:ext cx="202403" cy="615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6025" y="1143000"/>
            <a:ext cx="7219950" cy="4981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33E16-23EC-1E3D-3080-55D36F120EA9}"/>
              </a:ext>
            </a:extLst>
          </p:cNvPr>
          <p:cNvSpPr txBox="1"/>
          <p:nvPr/>
        </p:nvSpPr>
        <p:spPr>
          <a:xfrm>
            <a:off x="2705100" y="152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/>
              <a:t>Накладання</a:t>
            </a:r>
            <a:r>
              <a:rPr lang="uk-UA" sz="4400" b="1" dirty="0"/>
              <a:t> турнікету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2650" y="304800"/>
            <a:ext cx="7972425" cy="57626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2625" y="171450"/>
            <a:ext cx="7800975" cy="59721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2100" y="495300"/>
            <a:ext cx="889635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5407" y="2647950"/>
            <a:ext cx="3914775" cy="3076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867647-2180-C4B4-C395-8EF64E9B3464}"/>
              </a:ext>
            </a:extLst>
          </p:cNvPr>
          <p:cNvSpPr txBox="1"/>
          <p:nvPr/>
        </p:nvSpPr>
        <p:spPr>
          <a:xfrm>
            <a:off x="1013047" y="377101"/>
            <a:ext cx="10179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noProof="0" dirty="0">
                <a:latin typeface="+mj-lt"/>
              </a:rPr>
              <a:t>Екстрені ситуації з кровотечами можуть виглядати неприємно та шокуюче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466725"/>
            <a:ext cx="9153525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7325" y="257175"/>
            <a:ext cx="927735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876425" y="1323975"/>
            <a:ext cx="8439150" cy="4667250"/>
            <a:chOff x="1876425" y="1323975"/>
            <a:chExt cx="8439150" cy="46672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1674" y="5692266"/>
              <a:ext cx="202403" cy="615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425" y="1323975"/>
              <a:ext cx="8439150" cy="466725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1F3882-22CF-105F-79FA-992F4CBCC1E5}"/>
              </a:ext>
            </a:extLst>
          </p:cNvPr>
          <p:cNvSpPr txBox="1"/>
          <p:nvPr/>
        </p:nvSpPr>
        <p:spPr>
          <a:xfrm>
            <a:off x="3695700" y="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+mj-lt"/>
              </a:rPr>
              <a:t>Поширені запитання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14550"/>
            <a:ext cx="4048125" cy="22764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1562100"/>
            <a:ext cx="3219450" cy="3400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200" y="2114550"/>
            <a:ext cx="3657600" cy="2505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4189E-C42C-0B0D-A75D-7BFD8C8886EB}"/>
              </a:ext>
            </a:extLst>
          </p:cNvPr>
          <p:cNvSpPr txBox="1"/>
          <p:nvPr/>
        </p:nvSpPr>
        <p:spPr>
          <a:xfrm>
            <a:off x="3543300" y="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latin typeface="+mj-lt"/>
              </a:rPr>
              <a:t>Підсумки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0" y="2295525"/>
            <a:ext cx="3657600" cy="2514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950" y="2133600"/>
            <a:ext cx="3429000" cy="27336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2425" y="1990725"/>
            <a:ext cx="3790950" cy="3133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4042" y="4650866"/>
            <a:ext cx="202420" cy="61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C9770-3305-A470-6776-55F5C7896F6B}"/>
              </a:ext>
            </a:extLst>
          </p:cNvPr>
          <p:cNvSpPr txBox="1"/>
          <p:nvPr/>
        </p:nvSpPr>
        <p:spPr>
          <a:xfrm>
            <a:off x="3276600" y="21771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latin typeface="+mj-lt"/>
              </a:rPr>
              <a:t>Підсумки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267" y="6020180"/>
            <a:ext cx="5331206" cy="2851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467" y="3937262"/>
            <a:ext cx="1381568" cy="13731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5688" y="3902126"/>
            <a:ext cx="1404692" cy="14046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09800" y="2040759"/>
            <a:ext cx="3202685" cy="1186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56819" y="2478734"/>
            <a:ext cx="3653409" cy="3336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56819" y="2897551"/>
            <a:ext cx="3393312" cy="33401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438525" y="3333750"/>
            <a:ext cx="5314950" cy="257175"/>
          </a:xfrm>
          <a:custGeom>
            <a:avLst/>
            <a:gdLst/>
            <a:ahLst/>
            <a:cxnLst/>
            <a:rect l="l" t="t" r="r" b="b"/>
            <a:pathLst>
              <a:path w="5314950" h="257175">
                <a:moveTo>
                  <a:pt x="495300" y="9525"/>
                </a:moveTo>
                <a:lnTo>
                  <a:pt x="0" y="9525"/>
                </a:lnTo>
                <a:lnTo>
                  <a:pt x="247650" y="257175"/>
                </a:lnTo>
                <a:lnTo>
                  <a:pt x="495300" y="9525"/>
                </a:lnTo>
                <a:close/>
              </a:path>
              <a:path w="5314950" h="257175">
                <a:moveTo>
                  <a:pt x="5314950" y="0"/>
                </a:moveTo>
                <a:lnTo>
                  <a:pt x="4829175" y="0"/>
                </a:lnTo>
                <a:lnTo>
                  <a:pt x="5072126" y="238125"/>
                </a:lnTo>
                <a:lnTo>
                  <a:pt x="5314950" y="0"/>
                </a:lnTo>
                <a:close/>
              </a:path>
            </a:pathLst>
          </a:custGeom>
          <a:solidFill>
            <a:srgbClr val="CF0000"/>
          </a:solidFill>
        </p:spPr>
        <p:txBody>
          <a:bodyPr wrap="square" lIns="0" tIns="0" rIns="0" bIns="0" rtlCol="0"/>
          <a:lstStyle/>
          <a:p>
            <a:endParaRPr lang="uk-UA" noProof="0" dirty="0"/>
          </a:p>
        </p:txBody>
      </p:sp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48125" y="600075"/>
            <a:ext cx="4095750" cy="11239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86140" y="5838825"/>
            <a:ext cx="2592196" cy="5902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00625"/>
            <a:ext cx="12192000" cy="1857375"/>
            <a:chOff x="0" y="5000625"/>
            <a:chExt cx="12192000" cy="18573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3125" y="6076950"/>
              <a:ext cx="1990725" cy="5429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000625"/>
              <a:ext cx="12192000" cy="1857375"/>
            </a:xfrm>
            <a:custGeom>
              <a:avLst/>
              <a:gdLst/>
              <a:ahLst/>
              <a:cxnLst/>
              <a:rect l="l" t="t" r="r" b="b"/>
              <a:pathLst>
                <a:path w="12192000" h="1857375">
                  <a:moveTo>
                    <a:pt x="12192000" y="0"/>
                  </a:moveTo>
                  <a:lnTo>
                    <a:pt x="0" y="0"/>
                  </a:lnTo>
                  <a:lnTo>
                    <a:pt x="0" y="1857375"/>
                  </a:lnTo>
                  <a:lnTo>
                    <a:pt x="12192000" y="18573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uk-UA" noProof="0" dirty="0"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1425" y="809625"/>
            <a:ext cx="4629150" cy="12668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5825" y="4057650"/>
            <a:ext cx="2800350" cy="168592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011933" y="6180073"/>
            <a:ext cx="8653145" cy="341630"/>
            <a:chOff x="2011933" y="6180073"/>
            <a:chExt cx="8653145" cy="34163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1933" y="6180073"/>
              <a:ext cx="8653145" cy="2145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6414" y="6428612"/>
              <a:ext cx="6409309" cy="9296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CE3EF2-0F74-5143-27F9-B320717116CD}"/>
              </a:ext>
            </a:extLst>
          </p:cNvPr>
          <p:cNvSpPr txBox="1"/>
          <p:nvPr/>
        </p:nvSpPr>
        <p:spPr>
          <a:xfrm>
            <a:off x="1676400" y="2195513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+mj-lt"/>
              </a:rPr>
              <a:t>Єдина річ трагічніша за смерть, це смерть, якій можна було запобігти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9510" y="739648"/>
            <a:ext cx="8568182" cy="4959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1980" y="1429385"/>
            <a:ext cx="7189851" cy="4513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4850" y="2552700"/>
            <a:ext cx="3371850" cy="2790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4850" y="2552700"/>
            <a:ext cx="3429000" cy="2752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58150" y="2447925"/>
            <a:ext cx="3762375" cy="2705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95208" y="4841366"/>
            <a:ext cx="202420" cy="61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98A061-37CA-B061-5EE2-030037926941}"/>
              </a:ext>
            </a:extLst>
          </p:cNvPr>
          <p:cNvSpPr txBox="1"/>
          <p:nvPr/>
        </p:nvSpPr>
        <p:spPr>
          <a:xfrm>
            <a:off x="2057400" y="1295400"/>
            <a:ext cx="899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noProof="0" dirty="0">
                <a:latin typeface="+mj-lt"/>
              </a:rPr>
              <a:t>В яких ситуаціях Ви можете використати набуті навички?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8725" y="152400"/>
            <a:ext cx="3276600" cy="29051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9925" y="114300"/>
            <a:ext cx="3067050" cy="22193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50" y="95250"/>
            <a:ext cx="3009900" cy="44767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01150" y="3019425"/>
            <a:ext cx="2924175" cy="3771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" y="4048125"/>
            <a:ext cx="5400675" cy="27432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209925" y="2419350"/>
            <a:ext cx="7096125" cy="4370705"/>
            <a:chOff x="3209925" y="2419350"/>
            <a:chExt cx="7096125" cy="4370705"/>
          </a:xfrm>
        </p:grpSpPr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53075" y="4075176"/>
              <a:ext cx="3590925" cy="27146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9925" y="2419350"/>
              <a:ext cx="3067050" cy="21621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2225" y="3028950"/>
              <a:ext cx="3933825" cy="1552575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0" y="0"/>
            <a:ext cx="133350" cy="6858000"/>
          </a:xfrm>
          <a:custGeom>
            <a:avLst/>
            <a:gdLst/>
            <a:ahLst/>
            <a:cxnLst/>
            <a:rect l="l" t="t" r="r" b="b"/>
            <a:pathLst>
              <a:path w="133350" h="6858000">
                <a:moveTo>
                  <a:pt x="133350" y="0"/>
                </a:moveTo>
                <a:lnTo>
                  <a:pt x="0" y="0"/>
                </a:lnTo>
                <a:lnTo>
                  <a:pt x="0" y="6858000"/>
                </a:lnTo>
                <a:lnTo>
                  <a:pt x="133350" y="6858000"/>
                </a:lnTo>
                <a:lnTo>
                  <a:pt x="13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uk-UA" noProof="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92000" y="0"/>
                  </a:lnTo>
                  <a:lnTo>
                    <a:pt x="9525" y="0"/>
                  </a:lnTo>
                  <a:lnTo>
                    <a:pt x="9525" y="133350"/>
                  </a:lnTo>
                  <a:lnTo>
                    <a:pt x="3124200" y="133350"/>
                  </a:lnTo>
                  <a:lnTo>
                    <a:pt x="3124200" y="3981450"/>
                  </a:lnTo>
                  <a:lnTo>
                    <a:pt x="47625" y="3981450"/>
                  </a:lnTo>
                  <a:lnTo>
                    <a:pt x="47625" y="4114800"/>
                  </a:lnTo>
                  <a:lnTo>
                    <a:pt x="3124200" y="4114800"/>
                  </a:lnTo>
                  <a:lnTo>
                    <a:pt x="3124200" y="4572000"/>
                  </a:lnTo>
                  <a:lnTo>
                    <a:pt x="3257550" y="4572000"/>
                  </a:lnTo>
                  <a:lnTo>
                    <a:pt x="3257550" y="133350"/>
                  </a:lnTo>
                  <a:lnTo>
                    <a:pt x="6257925" y="133350"/>
                  </a:lnTo>
                  <a:lnTo>
                    <a:pt x="6257925" y="4572000"/>
                  </a:lnTo>
                  <a:lnTo>
                    <a:pt x="6400800" y="4572000"/>
                  </a:lnTo>
                  <a:lnTo>
                    <a:pt x="6400800" y="133350"/>
                  </a:lnTo>
                  <a:lnTo>
                    <a:pt x="8696325" y="133350"/>
                  </a:lnTo>
                  <a:lnTo>
                    <a:pt x="8696325" y="3019425"/>
                  </a:lnTo>
                  <a:lnTo>
                    <a:pt x="8829675" y="3019425"/>
                  </a:lnTo>
                  <a:lnTo>
                    <a:pt x="8829675" y="133350"/>
                  </a:lnTo>
                  <a:lnTo>
                    <a:pt x="12058650" y="133350"/>
                  </a:lnTo>
                  <a:lnTo>
                    <a:pt x="12058650" y="6715125"/>
                  </a:lnTo>
                  <a:lnTo>
                    <a:pt x="0" y="6715125"/>
                  </a:lnTo>
                  <a:lnTo>
                    <a:pt x="0" y="6858000"/>
                  </a:lnTo>
                  <a:lnTo>
                    <a:pt x="12058650" y="6858000"/>
                  </a:lnTo>
                  <a:lnTo>
                    <a:pt x="12172950" y="6858000"/>
                  </a:lnTo>
                  <a:lnTo>
                    <a:pt x="12192000" y="6858000"/>
                  </a:lnTo>
                  <a:lnTo>
                    <a:pt x="12192000" y="133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uk-UA" noProof="0"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26043" y="2245614"/>
              <a:ext cx="86359" cy="1346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784970" y="20256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8414" y="0"/>
                  </a:moveTo>
                  <a:lnTo>
                    <a:pt x="0" y="0"/>
                  </a:lnTo>
                  <a:lnTo>
                    <a:pt x="0" y="18414"/>
                  </a:lnTo>
                  <a:lnTo>
                    <a:pt x="18414" y="18414"/>
                  </a:lnTo>
                  <a:lnTo>
                    <a:pt x="18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uk-UA" noProof="0"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27440" y="1816100"/>
              <a:ext cx="87249" cy="13233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763381" y="1691639"/>
              <a:ext cx="48260" cy="46990"/>
            </a:xfrm>
            <a:custGeom>
              <a:avLst/>
              <a:gdLst/>
              <a:ahLst/>
              <a:cxnLst/>
              <a:rect l="l" t="t" r="r" b="b"/>
              <a:pathLst>
                <a:path w="48259" h="46989">
                  <a:moveTo>
                    <a:pt x="43815" y="0"/>
                  </a:moveTo>
                  <a:lnTo>
                    <a:pt x="33909" y="0"/>
                  </a:lnTo>
                  <a:lnTo>
                    <a:pt x="29845" y="25146"/>
                  </a:lnTo>
                  <a:lnTo>
                    <a:pt x="29845" y="46736"/>
                  </a:lnTo>
                  <a:lnTo>
                    <a:pt x="48260" y="46736"/>
                  </a:lnTo>
                  <a:lnTo>
                    <a:pt x="48260" y="25146"/>
                  </a:lnTo>
                  <a:lnTo>
                    <a:pt x="43815" y="0"/>
                  </a:lnTo>
                  <a:close/>
                </a:path>
                <a:path w="48259" h="46989">
                  <a:moveTo>
                    <a:pt x="14097" y="0"/>
                  </a:moveTo>
                  <a:lnTo>
                    <a:pt x="4318" y="0"/>
                  </a:lnTo>
                  <a:lnTo>
                    <a:pt x="0" y="25146"/>
                  </a:lnTo>
                  <a:lnTo>
                    <a:pt x="0" y="46736"/>
                  </a:lnTo>
                  <a:lnTo>
                    <a:pt x="18415" y="46736"/>
                  </a:lnTo>
                  <a:lnTo>
                    <a:pt x="18415" y="25146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uk-UA" noProof="0"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26043" y="1382013"/>
              <a:ext cx="86359" cy="1346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784970" y="11747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8414" y="0"/>
                  </a:moveTo>
                  <a:lnTo>
                    <a:pt x="0" y="0"/>
                  </a:lnTo>
                  <a:lnTo>
                    <a:pt x="0" y="18414"/>
                  </a:lnTo>
                  <a:lnTo>
                    <a:pt x="18414" y="18414"/>
                  </a:lnTo>
                  <a:lnTo>
                    <a:pt x="18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uk-UA" noProof="0"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27440" y="958850"/>
              <a:ext cx="87249" cy="13233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124200" y="834389"/>
              <a:ext cx="9001125" cy="5975985"/>
            </a:xfrm>
            <a:custGeom>
              <a:avLst/>
              <a:gdLst/>
              <a:ahLst/>
              <a:cxnLst/>
              <a:rect l="l" t="t" r="r" b="b"/>
              <a:pathLst>
                <a:path w="9001125" h="5975984">
                  <a:moveTo>
                    <a:pt x="5657596" y="25146"/>
                  </a:moveTo>
                  <a:lnTo>
                    <a:pt x="5653278" y="0"/>
                  </a:lnTo>
                  <a:lnTo>
                    <a:pt x="5643499" y="0"/>
                  </a:lnTo>
                  <a:lnTo>
                    <a:pt x="5639181" y="25146"/>
                  </a:lnTo>
                  <a:lnTo>
                    <a:pt x="5639181" y="46736"/>
                  </a:lnTo>
                  <a:lnTo>
                    <a:pt x="5657596" y="46736"/>
                  </a:lnTo>
                  <a:lnTo>
                    <a:pt x="5657596" y="25146"/>
                  </a:lnTo>
                  <a:close/>
                </a:path>
                <a:path w="9001125" h="5975984">
                  <a:moveTo>
                    <a:pt x="5687441" y="25146"/>
                  </a:moveTo>
                  <a:lnTo>
                    <a:pt x="5682996" y="0"/>
                  </a:lnTo>
                  <a:lnTo>
                    <a:pt x="5673090" y="0"/>
                  </a:lnTo>
                  <a:lnTo>
                    <a:pt x="5669026" y="25146"/>
                  </a:lnTo>
                  <a:lnTo>
                    <a:pt x="5669026" y="46736"/>
                  </a:lnTo>
                  <a:lnTo>
                    <a:pt x="5687441" y="46736"/>
                  </a:lnTo>
                  <a:lnTo>
                    <a:pt x="5687441" y="25146"/>
                  </a:lnTo>
                  <a:close/>
                </a:path>
                <a:path w="9001125" h="5975984">
                  <a:moveTo>
                    <a:pt x="9001125" y="2118360"/>
                  </a:moveTo>
                  <a:lnTo>
                    <a:pt x="3152775" y="2118360"/>
                  </a:lnTo>
                  <a:lnTo>
                    <a:pt x="3152775" y="2261235"/>
                  </a:lnTo>
                  <a:lnTo>
                    <a:pt x="7153275" y="2261235"/>
                  </a:lnTo>
                  <a:lnTo>
                    <a:pt x="7153275" y="3632835"/>
                  </a:lnTo>
                  <a:lnTo>
                    <a:pt x="0" y="3632835"/>
                  </a:lnTo>
                  <a:lnTo>
                    <a:pt x="0" y="3775710"/>
                  </a:lnTo>
                  <a:lnTo>
                    <a:pt x="2314575" y="3775710"/>
                  </a:lnTo>
                  <a:lnTo>
                    <a:pt x="2314575" y="5966460"/>
                  </a:lnTo>
                  <a:lnTo>
                    <a:pt x="2447925" y="5966460"/>
                  </a:lnTo>
                  <a:lnTo>
                    <a:pt x="2447925" y="3775710"/>
                  </a:lnTo>
                  <a:lnTo>
                    <a:pt x="6000750" y="3775710"/>
                  </a:lnTo>
                  <a:lnTo>
                    <a:pt x="6000750" y="5975985"/>
                  </a:lnTo>
                  <a:lnTo>
                    <a:pt x="6134100" y="5975985"/>
                  </a:lnTo>
                  <a:lnTo>
                    <a:pt x="6134100" y="3775710"/>
                  </a:lnTo>
                  <a:lnTo>
                    <a:pt x="7153275" y="3775710"/>
                  </a:lnTo>
                  <a:lnTo>
                    <a:pt x="7219950" y="3775710"/>
                  </a:lnTo>
                  <a:lnTo>
                    <a:pt x="7286625" y="3775710"/>
                  </a:lnTo>
                  <a:lnTo>
                    <a:pt x="7286625" y="2261235"/>
                  </a:lnTo>
                  <a:lnTo>
                    <a:pt x="9001125" y="2261235"/>
                  </a:lnTo>
                  <a:lnTo>
                    <a:pt x="9001125" y="2118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uk-UA" noProof="0"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2225" y="152400"/>
              <a:ext cx="2324100" cy="27909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8175" y="666750"/>
            <a:ext cx="3521582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867400"/>
            <a:chOff x="0" y="0"/>
            <a:chExt cx="12192000" cy="5867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5867400"/>
            </a:xfrm>
            <a:custGeom>
              <a:avLst/>
              <a:gdLst/>
              <a:ahLst/>
              <a:cxnLst/>
              <a:rect l="l" t="t" r="r" b="b"/>
              <a:pathLst>
                <a:path w="12192000" h="5867400">
                  <a:moveTo>
                    <a:pt x="12192000" y="0"/>
                  </a:moveTo>
                  <a:lnTo>
                    <a:pt x="0" y="0"/>
                  </a:lnTo>
                  <a:lnTo>
                    <a:pt x="0" y="5867400"/>
                  </a:lnTo>
                  <a:lnTo>
                    <a:pt x="12192000" y="58674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F0000"/>
            </a:solidFill>
          </p:spPr>
          <p:txBody>
            <a:bodyPr wrap="square" lIns="0" tIns="0" rIns="0" bIns="0" rtlCol="0"/>
            <a:lstStyle/>
            <a:p>
              <a:endParaRPr lang="uk-UA" noProof="0"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3225" y="1352550"/>
              <a:ext cx="6305550" cy="432435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F777A0-BE52-B0F8-C802-F892CB634C82}"/>
              </a:ext>
            </a:extLst>
          </p:cNvPr>
          <p:cNvSpPr txBox="1"/>
          <p:nvPr/>
        </p:nvSpPr>
        <p:spPr>
          <a:xfrm>
            <a:off x="533400" y="2498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noProof="0" dirty="0" err="1">
                <a:latin typeface="+mj-lt"/>
              </a:rPr>
              <a:t>Виклич</a:t>
            </a:r>
            <a:r>
              <a:rPr lang="uk-UA" sz="4800" b="1" noProof="0" dirty="0">
                <a:latin typeface="+mj-lt"/>
              </a:rPr>
              <a:t> службу екстреної медичної допомоги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1675" y="1390650"/>
            <a:ext cx="8210550" cy="45910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5466" y="646683"/>
            <a:ext cx="5756402" cy="4612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4224" y="5603366"/>
            <a:ext cx="202403" cy="615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0044" y="5603366"/>
            <a:ext cx="202403" cy="615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42134" y="3558666"/>
            <a:ext cx="202403" cy="615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76774" y="3558666"/>
            <a:ext cx="202403" cy="615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47880" y="3558666"/>
            <a:ext cx="202403" cy="615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2401" y="2324780"/>
            <a:ext cx="2370838" cy="23574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9649" y="2481418"/>
            <a:ext cx="3014700" cy="18620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0738" y="1265592"/>
            <a:ext cx="3553680" cy="40882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4728</Words>
  <Application>Microsoft Office PowerPoint</Application>
  <PresentationFormat>Широкий екран</PresentationFormat>
  <Paragraphs>430</Paragraphs>
  <Slides>26</Slides>
  <Notes>26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Vladislav Soloviov</dc:creator>
  <cp:lastModifiedBy>Vladislav Soloviov</cp:lastModifiedBy>
  <cp:revision>2</cp:revision>
  <dcterms:created xsi:type="dcterms:W3CDTF">2025-04-24T10:42:09Z</dcterms:created>
  <dcterms:modified xsi:type="dcterms:W3CDTF">2025-04-26T18:58:06Z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2025-04-24T00:00:00Z</vt:filetime>
  </property>
  <property fmtid="{D5CDD505-2E9C-101B-9397-08002B2CF9AE}" pid="3" name="LastSaved">
    <vt:filetime>2025-04-24T00:00:00Z</vt:filetime>
  </property>
</Properties>
</file>