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1330" y="4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7C68A3-CB52-4A54-B33D-4E2ADC1F5F11}" type="datetimeFigureOut">
              <a:rPr lang="en-US" smtClean="0"/>
              <a:t>4/2/2024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80081-5E3E-4A43-9BEF-657E7C118918}" type="slidenum">
              <a:rPr lang="en-US" smtClean="0"/>
              <a:t>‹#›</a:t>
            </a:fld>
            <a:endParaRPr lang="en-US"/>
          </a:p>
        </p:txBody>
      </p:sp>
    </p:spTree>
    <p:extLst>
      <p:ext uri="{BB962C8B-B14F-4D97-AF65-F5344CB8AC3E}">
        <p14:creationId xmlns:p14="http://schemas.microsoft.com/office/powerpoint/2010/main" val="104369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2A3C5-DF85-4B2E-8566-CC928CAD01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6DEE20-F751-4D3F-ABB5-DB988CB357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6F6B47-32FB-4C72-84D7-87130E677F1C}"/>
              </a:ext>
            </a:extLst>
          </p:cNvPr>
          <p:cNvSpPr>
            <a:spLocks noGrp="1"/>
          </p:cNvSpPr>
          <p:nvPr>
            <p:ph type="dt" sz="half" idx="10"/>
          </p:nvPr>
        </p:nvSpPr>
        <p:spPr/>
        <p:txBody>
          <a:bodyPr/>
          <a:lstStyle/>
          <a:p>
            <a:fld id="{3C8B52B3-AB58-4B6F-93EC-B9D4DA82771B}" type="datetimeFigureOut">
              <a:rPr lang="en-US" smtClean="0"/>
              <a:t>4/2/2024</a:t>
            </a:fld>
            <a:endParaRPr lang="en-US"/>
          </a:p>
        </p:txBody>
      </p:sp>
      <p:sp>
        <p:nvSpPr>
          <p:cNvPr id="5" name="Footer Placeholder 4">
            <a:extLst>
              <a:ext uri="{FF2B5EF4-FFF2-40B4-BE49-F238E27FC236}">
                <a16:creationId xmlns:a16="http://schemas.microsoft.com/office/drawing/2014/main" id="{0187CFDB-5794-4CE2-A931-28518A7A2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5329E-6EB3-4BE3-8683-5D71BCC75975}"/>
              </a:ext>
            </a:extLst>
          </p:cNvPr>
          <p:cNvSpPr>
            <a:spLocks noGrp="1"/>
          </p:cNvSpPr>
          <p:nvPr>
            <p:ph type="sldNum" sz="quarter" idx="12"/>
          </p:nvPr>
        </p:nvSpPr>
        <p:spPr/>
        <p:txBody>
          <a:bodyPr/>
          <a:lstStyle/>
          <a:p>
            <a:fld id="{571B3E04-B6EC-4E9D-90CD-72CFC210CB05}" type="slidenum">
              <a:rPr lang="en-US" smtClean="0"/>
              <a:t>‹#›</a:t>
            </a:fld>
            <a:endParaRPr lang="en-US"/>
          </a:p>
        </p:txBody>
      </p:sp>
    </p:spTree>
    <p:extLst>
      <p:ext uri="{BB962C8B-B14F-4D97-AF65-F5344CB8AC3E}">
        <p14:creationId xmlns:p14="http://schemas.microsoft.com/office/powerpoint/2010/main" val="4007563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467A7-9010-411D-9C14-0959101495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28952F-927A-4432-8597-23CC105D87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C8729-A915-4B7C-935F-5BBB021F20BB}"/>
              </a:ext>
            </a:extLst>
          </p:cNvPr>
          <p:cNvSpPr>
            <a:spLocks noGrp="1"/>
          </p:cNvSpPr>
          <p:nvPr>
            <p:ph type="dt" sz="half" idx="10"/>
          </p:nvPr>
        </p:nvSpPr>
        <p:spPr/>
        <p:txBody>
          <a:bodyPr/>
          <a:lstStyle/>
          <a:p>
            <a:fld id="{3C8B52B3-AB58-4B6F-93EC-B9D4DA82771B}" type="datetimeFigureOut">
              <a:rPr lang="en-US" smtClean="0"/>
              <a:t>4/2/2024</a:t>
            </a:fld>
            <a:endParaRPr lang="en-US"/>
          </a:p>
        </p:txBody>
      </p:sp>
      <p:sp>
        <p:nvSpPr>
          <p:cNvPr id="5" name="Footer Placeholder 4">
            <a:extLst>
              <a:ext uri="{FF2B5EF4-FFF2-40B4-BE49-F238E27FC236}">
                <a16:creationId xmlns:a16="http://schemas.microsoft.com/office/drawing/2014/main" id="{7C293C20-980F-4F04-816B-7764A4D10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544125-DCB5-49DA-8FC7-F302008AC260}"/>
              </a:ext>
            </a:extLst>
          </p:cNvPr>
          <p:cNvSpPr>
            <a:spLocks noGrp="1"/>
          </p:cNvSpPr>
          <p:nvPr>
            <p:ph type="sldNum" sz="quarter" idx="12"/>
          </p:nvPr>
        </p:nvSpPr>
        <p:spPr/>
        <p:txBody>
          <a:bodyPr/>
          <a:lstStyle/>
          <a:p>
            <a:fld id="{571B3E04-B6EC-4E9D-90CD-72CFC210CB05}" type="slidenum">
              <a:rPr lang="en-US" smtClean="0"/>
              <a:t>‹#›</a:t>
            </a:fld>
            <a:endParaRPr lang="en-US"/>
          </a:p>
        </p:txBody>
      </p:sp>
    </p:spTree>
    <p:extLst>
      <p:ext uri="{BB962C8B-B14F-4D97-AF65-F5344CB8AC3E}">
        <p14:creationId xmlns:p14="http://schemas.microsoft.com/office/powerpoint/2010/main" val="3455688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E10AED-79E0-4F08-8645-552C0E7588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3089A6-ED72-408B-9EE2-244A280084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1418B-0A27-4568-8529-8A910A16DEB0}"/>
              </a:ext>
            </a:extLst>
          </p:cNvPr>
          <p:cNvSpPr>
            <a:spLocks noGrp="1"/>
          </p:cNvSpPr>
          <p:nvPr>
            <p:ph type="dt" sz="half" idx="10"/>
          </p:nvPr>
        </p:nvSpPr>
        <p:spPr/>
        <p:txBody>
          <a:bodyPr/>
          <a:lstStyle/>
          <a:p>
            <a:fld id="{3C8B52B3-AB58-4B6F-93EC-B9D4DA82771B}" type="datetimeFigureOut">
              <a:rPr lang="en-US" smtClean="0"/>
              <a:t>4/2/2024</a:t>
            </a:fld>
            <a:endParaRPr lang="en-US"/>
          </a:p>
        </p:txBody>
      </p:sp>
      <p:sp>
        <p:nvSpPr>
          <p:cNvPr id="5" name="Footer Placeholder 4">
            <a:extLst>
              <a:ext uri="{FF2B5EF4-FFF2-40B4-BE49-F238E27FC236}">
                <a16:creationId xmlns:a16="http://schemas.microsoft.com/office/drawing/2014/main" id="{72F1A02C-8DE1-4561-8145-5475BA08C1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8BA18-DAEA-45A6-BBE7-A49D343B4EE7}"/>
              </a:ext>
            </a:extLst>
          </p:cNvPr>
          <p:cNvSpPr>
            <a:spLocks noGrp="1"/>
          </p:cNvSpPr>
          <p:nvPr>
            <p:ph type="sldNum" sz="quarter" idx="12"/>
          </p:nvPr>
        </p:nvSpPr>
        <p:spPr/>
        <p:txBody>
          <a:bodyPr/>
          <a:lstStyle/>
          <a:p>
            <a:fld id="{571B3E04-B6EC-4E9D-90CD-72CFC210CB05}" type="slidenum">
              <a:rPr lang="en-US" smtClean="0"/>
              <a:t>‹#›</a:t>
            </a:fld>
            <a:endParaRPr lang="en-US"/>
          </a:p>
        </p:txBody>
      </p:sp>
    </p:spTree>
    <p:extLst>
      <p:ext uri="{BB962C8B-B14F-4D97-AF65-F5344CB8AC3E}">
        <p14:creationId xmlns:p14="http://schemas.microsoft.com/office/powerpoint/2010/main" val="38914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FDC5A-CD0C-4AC7-A6A7-2E3D8C5E31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69D4B9-EBA6-4C58-8DCD-86112B7980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2F0971-7EEF-4555-9D4F-73C83CCB90B6}"/>
              </a:ext>
            </a:extLst>
          </p:cNvPr>
          <p:cNvSpPr>
            <a:spLocks noGrp="1"/>
          </p:cNvSpPr>
          <p:nvPr>
            <p:ph type="dt" sz="half" idx="10"/>
          </p:nvPr>
        </p:nvSpPr>
        <p:spPr/>
        <p:txBody>
          <a:bodyPr/>
          <a:lstStyle/>
          <a:p>
            <a:fld id="{3C8B52B3-AB58-4B6F-93EC-B9D4DA82771B}" type="datetimeFigureOut">
              <a:rPr lang="en-US" smtClean="0"/>
              <a:t>4/2/2024</a:t>
            </a:fld>
            <a:endParaRPr lang="en-US"/>
          </a:p>
        </p:txBody>
      </p:sp>
      <p:sp>
        <p:nvSpPr>
          <p:cNvPr id="5" name="Footer Placeholder 4">
            <a:extLst>
              <a:ext uri="{FF2B5EF4-FFF2-40B4-BE49-F238E27FC236}">
                <a16:creationId xmlns:a16="http://schemas.microsoft.com/office/drawing/2014/main" id="{41DFD7D8-E83F-4A63-BDEB-54B68412D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E392A8-5945-4D4D-AD10-9D3C1E618E21}"/>
              </a:ext>
            </a:extLst>
          </p:cNvPr>
          <p:cNvSpPr>
            <a:spLocks noGrp="1"/>
          </p:cNvSpPr>
          <p:nvPr>
            <p:ph type="sldNum" sz="quarter" idx="12"/>
          </p:nvPr>
        </p:nvSpPr>
        <p:spPr/>
        <p:txBody>
          <a:bodyPr/>
          <a:lstStyle/>
          <a:p>
            <a:fld id="{571B3E04-B6EC-4E9D-90CD-72CFC210CB05}" type="slidenum">
              <a:rPr lang="en-US" smtClean="0"/>
              <a:t>‹#›</a:t>
            </a:fld>
            <a:endParaRPr lang="en-US"/>
          </a:p>
        </p:txBody>
      </p:sp>
    </p:spTree>
    <p:extLst>
      <p:ext uri="{BB962C8B-B14F-4D97-AF65-F5344CB8AC3E}">
        <p14:creationId xmlns:p14="http://schemas.microsoft.com/office/powerpoint/2010/main" val="3871827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3EFB3-9A6B-43E6-8E37-A0DDFA23E8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E025AD-1B9D-4F29-A950-BE900FDA5C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D2E2EA-0D43-4017-8DD3-B237B258C9EA}"/>
              </a:ext>
            </a:extLst>
          </p:cNvPr>
          <p:cNvSpPr>
            <a:spLocks noGrp="1"/>
          </p:cNvSpPr>
          <p:nvPr>
            <p:ph type="dt" sz="half" idx="10"/>
          </p:nvPr>
        </p:nvSpPr>
        <p:spPr/>
        <p:txBody>
          <a:bodyPr/>
          <a:lstStyle/>
          <a:p>
            <a:fld id="{3C8B52B3-AB58-4B6F-93EC-B9D4DA82771B}" type="datetimeFigureOut">
              <a:rPr lang="en-US" smtClean="0"/>
              <a:t>4/2/2024</a:t>
            </a:fld>
            <a:endParaRPr lang="en-US"/>
          </a:p>
        </p:txBody>
      </p:sp>
      <p:sp>
        <p:nvSpPr>
          <p:cNvPr id="5" name="Footer Placeholder 4">
            <a:extLst>
              <a:ext uri="{FF2B5EF4-FFF2-40B4-BE49-F238E27FC236}">
                <a16:creationId xmlns:a16="http://schemas.microsoft.com/office/drawing/2014/main" id="{D1B23B7A-B9D1-4CC8-AA9A-C83219AA8F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CE19B1-6768-46C2-9293-94D2F1195559}"/>
              </a:ext>
            </a:extLst>
          </p:cNvPr>
          <p:cNvSpPr>
            <a:spLocks noGrp="1"/>
          </p:cNvSpPr>
          <p:nvPr>
            <p:ph type="sldNum" sz="quarter" idx="12"/>
          </p:nvPr>
        </p:nvSpPr>
        <p:spPr/>
        <p:txBody>
          <a:bodyPr/>
          <a:lstStyle/>
          <a:p>
            <a:fld id="{571B3E04-B6EC-4E9D-90CD-72CFC210CB05}" type="slidenum">
              <a:rPr lang="en-US" smtClean="0"/>
              <a:t>‹#›</a:t>
            </a:fld>
            <a:endParaRPr lang="en-US"/>
          </a:p>
        </p:txBody>
      </p:sp>
    </p:spTree>
    <p:extLst>
      <p:ext uri="{BB962C8B-B14F-4D97-AF65-F5344CB8AC3E}">
        <p14:creationId xmlns:p14="http://schemas.microsoft.com/office/powerpoint/2010/main" val="1996771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E2A17-25A0-4733-8BD0-743E65A0D3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78EAF-CAB4-4881-AC38-AEBEBEC843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F290C8-6B20-4392-B70A-CAA16A7392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A2D5E0-2C08-4429-B15E-017DE0BE56B5}"/>
              </a:ext>
            </a:extLst>
          </p:cNvPr>
          <p:cNvSpPr>
            <a:spLocks noGrp="1"/>
          </p:cNvSpPr>
          <p:nvPr>
            <p:ph type="dt" sz="half" idx="10"/>
          </p:nvPr>
        </p:nvSpPr>
        <p:spPr/>
        <p:txBody>
          <a:bodyPr/>
          <a:lstStyle/>
          <a:p>
            <a:fld id="{3C8B52B3-AB58-4B6F-93EC-B9D4DA82771B}" type="datetimeFigureOut">
              <a:rPr lang="en-US" smtClean="0"/>
              <a:t>4/2/2024</a:t>
            </a:fld>
            <a:endParaRPr lang="en-US"/>
          </a:p>
        </p:txBody>
      </p:sp>
      <p:sp>
        <p:nvSpPr>
          <p:cNvPr id="6" name="Footer Placeholder 5">
            <a:extLst>
              <a:ext uri="{FF2B5EF4-FFF2-40B4-BE49-F238E27FC236}">
                <a16:creationId xmlns:a16="http://schemas.microsoft.com/office/drawing/2014/main" id="{24BD7550-6118-4081-B5EB-3E14FC7C3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E1A7CD-EA9A-485A-B3AC-1F17AE842BF0}"/>
              </a:ext>
            </a:extLst>
          </p:cNvPr>
          <p:cNvSpPr>
            <a:spLocks noGrp="1"/>
          </p:cNvSpPr>
          <p:nvPr>
            <p:ph type="sldNum" sz="quarter" idx="12"/>
          </p:nvPr>
        </p:nvSpPr>
        <p:spPr/>
        <p:txBody>
          <a:bodyPr/>
          <a:lstStyle/>
          <a:p>
            <a:fld id="{571B3E04-B6EC-4E9D-90CD-72CFC210CB05}" type="slidenum">
              <a:rPr lang="en-US" smtClean="0"/>
              <a:t>‹#›</a:t>
            </a:fld>
            <a:endParaRPr lang="en-US"/>
          </a:p>
        </p:txBody>
      </p:sp>
    </p:spTree>
    <p:extLst>
      <p:ext uri="{BB962C8B-B14F-4D97-AF65-F5344CB8AC3E}">
        <p14:creationId xmlns:p14="http://schemas.microsoft.com/office/powerpoint/2010/main" val="2181573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2F8B9-7151-4B83-9D13-43A5472262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B93C62-8E37-4B1D-A199-E2DBAA57DE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425E96-059E-4753-B064-135BB04DD0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E1F894-B6EC-4DEE-A56D-784E4C7885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FAA3B3-6E92-4446-89F1-66923732A5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CA7979-7D34-4D88-BA45-FF2CD6DE063F}"/>
              </a:ext>
            </a:extLst>
          </p:cNvPr>
          <p:cNvSpPr>
            <a:spLocks noGrp="1"/>
          </p:cNvSpPr>
          <p:nvPr>
            <p:ph type="dt" sz="half" idx="10"/>
          </p:nvPr>
        </p:nvSpPr>
        <p:spPr/>
        <p:txBody>
          <a:bodyPr/>
          <a:lstStyle/>
          <a:p>
            <a:fld id="{3C8B52B3-AB58-4B6F-93EC-B9D4DA82771B}" type="datetimeFigureOut">
              <a:rPr lang="en-US" smtClean="0"/>
              <a:t>4/2/2024</a:t>
            </a:fld>
            <a:endParaRPr lang="en-US"/>
          </a:p>
        </p:txBody>
      </p:sp>
      <p:sp>
        <p:nvSpPr>
          <p:cNvPr id="8" name="Footer Placeholder 7">
            <a:extLst>
              <a:ext uri="{FF2B5EF4-FFF2-40B4-BE49-F238E27FC236}">
                <a16:creationId xmlns:a16="http://schemas.microsoft.com/office/drawing/2014/main" id="{722DCA7F-C0FC-4AA9-9694-91A68A7E8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CE19E6-BC85-43CE-8A8B-94D25C67B1D7}"/>
              </a:ext>
            </a:extLst>
          </p:cNvPr>
          <p:cNvSpPr>
            <a:spLocks noGrp="1"/>
          </p:cNvSpPr>
          <p:nvPr>
            <p:ph type="sldNum" sz="quarter" idx="12"/>
          </p:nvPr>
        </p:nvSpPr>
        <p:spPr/>
        <p:txBody>
          <a:bodyPr/>
          <a:lstStyle/>
          <a:p>
            <a:fld id="{571B3E04-B6EC-4E9D-90CD-72CFC210CB05}" type="slidenum">
              <a:rPr lang="en-US" smtClean="0"/>
              <a:t>‹#›</a:t>
            </a:fld>
            <a:endParaRPr lang="en-US"/>
          </a:p>
        </p:txBody>
      </p:sp>
    </p:spTree>
    <p:extLst>
      <p:ext uri="{BB962C8B-B14F-4D97-AF65-F5344CB8AC3E}">
        <p14:creationId xmlns:p14="http://schemas.microsoft.com/office/powerpoint/2010/main" val="799333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9330-FE6D-43CF-A788-37EF43881F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BF6070-7484-46C1-A24E-F59884DFAABB}"/>
              </a:ext>
            </a:extLst>
          </p:cNvPr>
          <p:cNvSpPr>
            <a:spLocks noGrp="1"/>
          </p:cNvSpPr>
          <p:nvPr>
            <p:ph type="dt" sz="half" idx="10"/>
          </p:nvPr>
        </p:nvSpPr>
        <p:spPr/>
        <p:txBody>
          <a:bodyPr/>
          <a:lstStyle/>
          <a:p>
            <a:fld id="{3C8B52B3-AB58-4B6F-93EC-B9D4DA82771B}" type="datetimeFigureOut">
              <a:rPr lang="en-US" smtClean="0"/>
              <a:t>4/2/2024</a:t>
            </a:fld>
            <a:endParaRPr lang="en-US"/>
          </a:p>
        </p:txBody>
      </p:sp>
      <p:sp>
        <p:nvSpPr>
          <p:cNvPr id="4" name="Footer Placeholder 3">
            <a:extLst>
              <a:ext uri="{FF2B5EF4-FFF2-40B4-BE49-F238E27FC236}">
                <a16:creationId xmlns:a16="http://schemas.microsoft.com/office/drawing/2014/main" id="{B030BCD6-84C6-4686-B582-D69EC496D9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C332F4-8608-4A00-B385-D69CF3DF1A4F}"/>
              </a:ext>
            </a:extLst>
          </p:cNvPr>
          <p:cNvSpPr>
            <a:spLocks noGrp="1"/>
          </p:cNvSpPr>
          <p:nvPr>
            <p:ph type="sldNum" sz="quarter" idx="12"/>
          </p:nvPr>
        </p:nvSpPr>
        <p:spPr/>
        <p:txBody>
          <a:bodyPr/>
          <a:lstStyle/>
          <a:p>
            <a:fld id="{571B3E04-B6EC-4E9D-90CD-72CFC210CB05}" type="slidenum">
              <a:rPr lang="en-US" smtClean="0"/>
              <a:t>‹#›</a:t>
            </a:fld>
            <a:endParaRPr lang="en-US"/>
          </a:p>
        </p:txBody>
      </p:sp>
    </p:spTree>
    <p:extLst>
      <p:ext uri="{BB962C8B-B14F-4D97-AF65-F5344CB8AC3E}">
        <p14:creationId xmlns:p14="http://schemas.microsoft.com/office/powerpoint/2010/main" val="1236068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FFA223-82F2-4581-ACF9-78CC70AF5F4D}"/>
              </a:ext>
            </a:extLst>
          </p:cNvPr>
          <p:cNvSpPr>
            <a:spLocks noGrp="1"/>
          </p:cNvSpPr>
          <p:nvPr>
            <p:ph type="dt" sz="half" idx="10"/>
          </p:nvPr>
        </p:nvSpPr>
        <p:spPr/>
        <p:txBody>
          <a:bodyPr/>
          <a:lstStyle/>
          <a:p>
            <a:fld id="{3C8B52B3-AB58-4B6F-93EC-B9D4DA82771B}" type="datetimeFigureOut">
              <a:rPr lang="en-US" smtClean="0"/>
              <a:t>4/2/2024</a:t>
            </a:fld>
            <a:endParaRPr lang="en-US"/>
          </a:p>
        </p:txBody>
      </p:sp>
      <p:sp>
        <p:nvSpPr>
          <p:cNvPr id="3" name="Footer Placeholder 2">
            <a:extLst>
              <a:ext uri="{FF2B5EF4-FFF2-40B4-BE49-F238E27FC236}">
                <a16:creationId xmlns:a16="http://schemas.microsoft.com/office/drawing/2014/main" id="{0C8CFBF9-5A4B-408A-ADE9-7F892F4A4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E3E03F-11C5-403C-8D8B-58190BE909D3}"/>
              </a:ext>
            </a:extLst>
          </p:cNvPr>
          <p:cNvSpPr>
            <a:spLocks noGrp="1"/>
          </p:cNvSpPr>
          <p:nvPr>
            <p:ph type="sldNum" sz="quarter" idx="12"/>
          </p:nvPr>
        </p:nvSpPr>
        <p:spPr/>
        <p:txBody>
          <a:bodyPr/>
          <a:lstStyle/>
          <a:p>
            <a:fld id="{571B3E04-B6EC-4E9D-90CD-72CFC210CB05}" type="slidenum">
              <a:rPr lang="en-US" smtClean="0"/>
              <a:t>‹#›</a:t>
            </a:fld>
            <a:endParaRPr lang="en-US"/>
          </a:p>
        </p:txBody>
      </p:sp>
    </p:spTree>
    <p:extLst>
      <p:ext uri="{BB962C8B-B14F-4D97-AF65-F5344CB8AC3E}">
        <p14:creationId xmlns:p14="http://schemas.microsoft.com/office/powerpoint/2010/main" val="2194440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8EE79-B369-479C-83DD-94AE0BA238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743105-E328-47BA-8554-FD66B77BE5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459DAE-0323-47FC-837A-F2C84EE593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E1877A-87C0-4DEC-9BE2-299D7251896E}"/>
              </a:ext>
            </a:extLst>
          </p:cNvPr>
          <p:cNvSpPr>
            <a:spLocks noGrp="1"/>
          </p:cNvSpPr>
          <p:nvPr>
            <p:ph type="dt" sz="half" idx="10"/>
          </p:nvPr>
        </p:nvSpPr>
        <p:spPr/>
        <p:txBody>
          <a:bodyPr/>
          <a:lstStyle/>
          <a:p>
            <a:fld id="{3C8B52B3-AB58-4B6F-93EC-B9D4DA82771B}" type="datetimeFigureOut">
              <a:rPr lang="en-US" smtClean="0"/>
              <a:t>4/2/2024</a:t>
            </a:fld>
            <a:endParaRPr lang="en-US"/>
          </a:p>
        </p:txBody>
      </p:sp>
      <p:sp>
        <p:nvSpPr>
          <p:cNvPr id="6" name="Footer Placeholder 5">
            <a:extLst>
              <a:ext uri="{FF2B5EF4-FFF2-40B4-BE49-F238E27FC236}">
                <a16:creationId xmlns:a16="http://schemas.microsoft.com/office/drawing/2014/main" id="{4F996AF9-76CB-448B-8FF8-E8A926AD9B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7E08C-7AAD-4B71-88E2-E197D8F2CFD5}"/>
              </a:ext>
            </a:extLst>
          </p:cNvPr>
          <p:cNvSpPr>
            <a:spLocks noGrp="1"/>
          </p:cNvSpPr>
          <p:nvPr>
            <p:ph type="sldNum" sz="quarter" idx="12"/>
          </p:nvPr>
        </p:nvSpPr>
        <p:spPr/>
        <p:txBody>
          <a:bodyPr/>
          <a:lstStyle/>
          <a:p>
            <a:fld id="{571B3E04-B6EC-4E9D-90CD-72CFC210CB05}" type="slidenum">
              <a:rPr lang="en-US" smtClean="0"/>
              <a:t>‹#›</a:t>
            </a:fld>
            <a:endParaRPr lang="en-US"/>
          </a:p>
        </p:txBody>
      </p:sp>
    </p:spTree>
    <p:extLst>
      <p:ext uri="{BB962C8B-B14F-4D97-AF65-F5344CB8AC3E}">
        <p14:creationId xmlns:p14="http://schemas.microsoft.com/office/powerpoint/2010/main" val="2407055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4D215-89CA-4984-B645-AF2B015957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3C3801-EDFA-4AD7-B1C9-C7D2C5325B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C104E7-2CB6-4B79-BBB3-855CBED807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D23B08-FE39-4321-9AFB-6EF801042559}"/>
              </a:ext>
            </a:extLst>
          </p:cNvPr>
          <p:cNvSpPr>
            <a:spLocks noGrp="1"/>
          </p:cNvSpPr>
          <p:nvPr>
            <p:ph type="dt" sz="half" idx="10"/>
          </p:nvPr>
        </p:nvSpPr>
        <p:spPr/>
        <p:txBody>
          <a:bodyPr/>
          <a:lstStyle/>
          <a:p>
            <a:fld id="{3C8B52B3-AB58-4B6F-93EC-B9D4DA82771B}" type="datetimeFigureOut">
              <a:rPr lang="en-US" smtClean="0"/>
              <a:t>4/2/2024</a:t>
            </a:fld>
            <a:endParaRPr lang="en-US"/>
          </a:p>
        </p:txBody>
      </p:sp>
      <p:sp>
        <p:nvSpPr>
          <p:cNvPr id="6" name="Footer Placeholder 5">
            <a:extLst>
              <a:ext uri="{FF2B5EF4-FFF2-40B4-BE49-F238E27FC236}">
                <a16:creationId xmlns:a16="http://schemas.microsoft.com/office/drawing/2014/main" id="{25FFF9A9-C8FF-49A8-9524-34285B9876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BD3B66-7414-433C-B261-82304BFB28FE}"/>
              </a:ext>
            </a:extLst>
          </p:cNvPr>
          <p:cNvSpPr>
            <a:spLocks noGrp="1"/>
          </p:cNvSpPr>
          <p:nvPr>
            <p:ph type="sldNum" sz="quarter" idx="12"/>
          </p:nvPr>
        </p:nvSpPr>
        <p:spPr/>
        <p:txBody>
          <a:bodyPr/>
          <a:lstStyle/>
          <a:p>
            <a:fld id="{571B3E04-B6EC-4E9D-90CD-72CFC210CB05}" type="slidenum">
              <a:rPr lang="en-US" smtClean="0"/>
              <a:t>‹#›</a:t>
            </a:fld>
            <a:endParaRPr lang="en-US"/>
          </a:p>
        </p:txBody>
      </p:sp>
    </p:spTree>
    <p:extLst>
      <p:ext uri="{BB962C8B-B14F-4D97-AF65-F5344CB8AC3E}">
        <p14:creationId xmlns:p14="http://schemas.microsoft.com/office/powerpoint/2010/main" val="49965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21B8D7-6C64-443C-A379-4B6D87AB7E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1C0E2F-FCA2-4788-9221-9CD98A0A5B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7B8609-CD8A-44A5-B4AC-E68F9E07FE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8B52B3-AB58-4B6F-93EC-B9D4DA82771B}" type="datetimeFigureOut">
              <a:rPr lang="en-US" smtClean="0"/>
              <a:t>4/2/2024</a:t>
            </a:fld>
            <a:endParaRPr lang="en-US"/>
          </a:p>
        </p:txBody>
      </p:sp>
      <p:sp>
        <p:nvSpPr>
          <p:cNvPr id="5" name="Footer Placeholder 4">
            <a:extLst>
              <a:ext uri="{FF2B5EF4-FFF2-40B4-BE49-F238E27FC236}">
                <a16:creationId xmlns:a16="http://schemas.microsoft.com/office/drawing/2014/main" id="{0522D706-71FB-4BC9-A8C0-D79FC6F0ED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A3F1BB-3C34-436A-94A7-6793328599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B3E04-B6EC-4E9D-90CD-72CFC210CB05}" type="slidenum">
              <a:rPr lang="en-US" smtClean="0"/>
              <a:t>‹#›</a:t>
            </a:fld>
            <a:endParaRPr lang="en-US"/>
          </a:p>
        </p:txBody>
      </p:sp>
    </p:spTree>
    <p:extLst>
      <p:ext uri="{BB962C8B-B14F-4D97-AF65-F5344CB8AC3E}">
        <p14:creationId xmlns:p14="http://schemas.microsoft.com/office/powerpoint/2010/main" val="4209373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4F980-9254-458C-B16D-E23235738B4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2D56A17-AA0A-454A-84F6-69C74AC9D950}"/>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E9863DC2-47EA-4192-8D27-6A1A7F6EF6CA}"/>
              </a:ext>
            </a:extLst>
          </p:cNvPr>
          <p:cNvPicPr>
            <a:picLocks noChangeAspect="1"/>
          </p:cNvPicPr>
          <p:nvPr/>
        </p:nvPicPr>
        <p:blipFill rotWithShape="1">
          <a:blip r:embed="rId2">
            <a:extLst>
              <a:ext uri="{28A0092B-C50C-407E-A947-70E740481C1C}">
                <a14:useLocalDpi xmlns:a14="http://schemas.microsoft.com/office/drawing/2010/main" val="0"/>
              </a:ext>
            </a:extLst>
          </a:blip>
          <a:srcRect b="15625"/>
          <a:stretch/>
        </p:blipFill>
        <p:spPr>
          <a:xfrm>
            <a:off x="0" y="0"/>
            <a:ext cx="12192000" cy="6858000"/>
          </a:xfrm>
          <a:prstGeom prst="rect">
            <a:avLst/>
          </a:prstGeom>
        </p:spPr>
      </p:pic>
      <p:pic>
        <p:nvPicPr>
          <p:cNvPr id="9" name="Рисунок 5">
            <a:extLst>
              <a:ext uri="{FF2B5EF4-FFF2-40B4-BE49-F238E27FC236}">
                <a16:creationId xmlns:a16="http://schemas.microsoft.com/office/drawing/2014/main" id="{695AF495-3355-4670-BAFA-3650EF3EF867}"/>
              </a:ext>
            </a:extLst>
          </p:cNvPr>
          <p:cNvPicPr>
            <a:picLocks noChangeAspect="1"/>
          </p:cNvPicPr>
          <p:nvPr/>
        </p:nvPicPr>
        <p:blipFill>
          <a:blip r:embed="rId3" cstate="hqprint">
            <a:lum bright="70000" contrast="-70000"/>
            <a:extLst>
              <a:ext uri="{28A0092B-C50C-407E-A947-70E740481C1C}">
                <a14:useLocalDpi xmlns:a14="http://schemas.microsoft.com/office/drawing/2010/main" val="0"/>
              </a:ext>
            </a:extLst>
          </a:blip>
          <a:stretch>
            <a:fillRect/>
          </a:stretch>
        </p:blipFill>
        <p:spPr>
          <a:xfrm>
            <a:off x="4553748" y="484929"/>
            <a:ext cx="3084503" cy="1136777"/>
          </a:xfrm>
          <a:prstGeom prst="rect">
            <a:avLst/>
          </a:prstGeom>
        </p:spPr>
      </p:pic>
      <p:sp>
        <p:nvSpPr>
          <p:cNvPr id="11" name="TextBox 10">
            <a:extLst>
              <a:ext uri="{FF2B5EF4-FFF2-40B4-BE49-F238E27FC236}">
                <a16:creationId xmlns:a16="http://schemas.microsoft.com/office/drawing/2014/main" id="{51E7CC8A-ED7B-4F03-BCF9-9DB87C0C593A}"/>
              </a:ext>
            </a:extLst>
          </p:cNvPr>
          <p:cNvSpPr txBox="1"/>
          <p:nvPr/>
        </p:nvSpPr>
        <p:spPr>
          <a:xfrm>
            <a:off x="1523999" y="2515037"/>
            <a:ext cx="9143999" cy="2985433"/>
          </a:xfrm>
          <a:prstGeom prst="rect">
            <a:avLst/>
          </a:prstGeom>
          <a:noFill/>
        </p:spPr>
        <p:txBody>
          <a:bodyPr wrap="square">
            <a:spAutoFit/>
          </a:bodyPr>
          <a:lstStyle/>
          <a:p>
            <a:pPr algn="ctr"/>
            <a:r>
              <a:rPr lang="uz-Cyrl-UZ" sz="3200" b="1" dirty="0">
                <a:solidFill>
                  <a:schemeClr val="bg1"/>
                </a:solidFill>
                <a:latin typeface="Times New Roman" pitchFamily="18" charset="0"/>
                <a:cs typeface="Times New Roman" pitchFamily="18" charset="0"/>
              </a:rPr>
              <a:t>“Касаба уюшма қўмитаси, органида меҳнат шартномасини иш берувчининг ташаббусига кўра бекор қилиш тўғрисидаги тақдимномасини кўриб чиқиш </a:t>
            </a:r>
            <a:endParaRPr lang="en-US" sz="3200" b="1" dirty="0">
              <a:solidFill>
                <a:schemeClr val="bg1"/>
              </a:solidFill>
              <a:latin typeface="Times New Roman" pitchFamily="18" charset="0"/>
              <a:cs typeface="Times New Roman" pitchFamily="18" charset="0"/>
            </a:endParaRPr>
          </a:p>
          <a:p>
            <a:pPr algn="ctr"/>
            <a:r>
              <a:rPr lang="uz-Cyrl-UZ" sz="6000" b="1" dirty="0">
                <a:solidFill>
                  <a:schemeClr val="bg1"/>
                </a:solidFill>
                <a:latin typeface="Times New Roman" pitchFamily="18" charset="0"/>
                <a:cs typeface="Times New Roman" pitchFamily="18" charset="0"/>
              </a:rPr>
              <a:t>ТАРТИБИ</a:t>
            </a:r>
            <a:endParaRPr lang="ru-RU" sz="6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9883227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9A0E1C-A6CD-4646-84BF-43C64CEF95C1}"/>
              </a:ext>
            </a:extLst>
          </p:cNvPr>
          <p:cNvPicPr>
            <a:picLocks noChangeAspect="1"/>
          </p:cNvPicPr>
          <p:nvPr/>
        </p:nvPicPr>
        <p:blipFill rotWithShape="1">
          <a:blip r:embed="rId2">
            <a:extLst>
              <a:ext uri="{28A0092B-C50C-407E-A947-70E740481C1C}">
                <a14:useLocalDpi xmlns:a14="http://schemas.microsoft.com/office/drawing/2010/main" val="0"/>
              </a:ext>
            </a:extLst>
          </a:blip>
          <a:srcRect l="71139" t="5107" b="10519"/>
          <a:stretch/>
        </p:blipFill>
        <p:spPr>
          <a:xfrm>
            <a:off x="0" y="-1"/>
            <a:ext cx="3518704" cy="6858001"/>
          </a:xfrm>
          <a:prstGeom prst="rect">
            <a:avLst/>
          </a:prstGeom>
        </p:spPr>
      </p:pic>
      <p:pic>
        <p:nvPicPr>
          <p:cNvPr id="5" name="Рисунок 5">
            <a:extLst>
              <a:ext uri="{FF2B5EF4-FFF2-40B4-BE49-F238E27FC236}">
                <a16:creationId xmlns:a16="http://schemas.microsoft.com/office/drawing/2014/main" id="{3E789466-3CBF-45E1-8178-B58CEA95DDAC}"/>
              </a:ext>
            </a:extLst>
          </p:cNvPr>
          <p:cNvPicPr>
            <a:picLocks noChangeAspect="1"/>
          </p:cNvPicPr>
          <p:nvPr/>
        </p:nvPicPr>
        <p:blipFill>
          <a:blip r:embed="rId3" cstate="hqprint">
            <a:lum bright="70000" contrast="-70000"/>
            <a:extLst>
              <a:ext uri="{28A0092B-C50C-407E-A947-70E740481C1C}">
                <a14:useLocalDpi xmlns:a14="http://schemas.microsoft.com/office/drawing/2010/main" val="0"/>
              </a:ext>
            </a:extLst>
          </a:blip>
          <a:stretch>
            <a:fillRect/>
          </a:stretch>
        </p:blipFill>
        <p:spPr>
          <a:xfrm>
            <a:off x="491033" y="2730419"/>
            <a:ext cx="2587833" cy="953732"/>
          </a:xfrm>
          <a:prstGeom prst="rect">
            <a:avLst/>
          </a:prstGeom>
        </p:spPr>
      </p:pic>
      <p:pic>
        <p:nvPicPr>
          <p:cNvPr id="6" name="Picture 2" descr="C:\Users\Иброхим\Desktop\scan\IMG_20240325_0008.jpg">
            <a:extLst>
              <a:ext uri="{FF2B5EF4-FFF2-40B4-BE49-F238E27FC236}">
                <a16:creationId xmlns:a16="http://schemas.microsoft.com/office/drawing/2014/main" id="{381787B5-34CF-4151-9EE5-988E6C28EE54}"/>
              </a:ext>
            </a:extLst>
          </p:cNvPr>
          <p:cNvPicPr>
            <a:picLocks noChangeAspect="1" noChangeArrowheads="1"/>
          </p:cNvPicPr>
          <p:nvPr/>
        </p:nvPicPr>
        <p:blipFill>
          <a:blip r:embed="rId4" cstate="print"/>
          <a:srcRect/>
          <a:stretch>
            <a:fillRect/>
          </a:stretch>
        </p:blipFill>
        <p:spPr bwMode="auto">
          <a:xfrm>
            <a:off x="4908562" y="0"/>
            <a:ext cx="5786446" cy="6858000"/>
          </a:xfrm>
          <a:prstGeom prst="rect">
            <a:avLst/>
          </a:prstGeom>
          <a:noFill/>
        </p:spPr>
      </p:pic>
    </p:spTree>
    <p:extLst>
      <p:ext uri="{BB962C8B-B14F-4D97-AF65-F5344CB8AC3E}">
        <p14:creationId xmlns:p14="http://schemas.microsoft.com/office/powerpoint/2010/main" val="19409863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9A0E1C-A6CD-4646-84BF-43C64CEF95C1}"/>
              </a:ext>
            </a:extLst>
          </p:cNvPr>
          <p:cNvPicPr>
            <a:picLocks noChangeAspect="1"/>
          </p:cNvPicPr>
          <p:nvPr/>
        </p:nvPicPr>
        <p:blipFill rotWithShape="1">
          <a:blip r:embed="rId2">
            <a:extLst>
              <a:ext uri="{28A0092B-C50C-407E-A947-70E740481C1C}">
                <a14:useLocalDpi xmlns:a14="http://schemas.microsoft.com/office/drawing/2010/main" val="0"/>
              </a:ext>
            </a:extLst>
          </a:blip>
          <a:srcRect l="74162" t="5107" b="10519"/>
          <a:stretch/>
        </p:blipFill>
        <p:spPr>
          <a:xfrm>
            <a:off x="-1" y="-2"/>
            <a:ext cx="3150213" cy="6858001"/>
          </a:xfrm>
          <a:prstGeom prst="rect">
            <a:avLst/>
          </a:prstGeom>
        </p:spPr>
      </p:pic>
      <p:pic>
        <p:nvPicPr>
          <p:cNvPr id="5" name="Рисунок 5">
            <a:extLst>
              <a:ext uri="{FF2B5EF4-FFF2-40B4-BE49-F238E27FC236}">
                <a16:creationId xmlns:a16="http://schemas.microsoft.com/office/drawing/2014/main" id="{3E789466-3CBF-45E1-8178-B58CEA95DDAC}"/>
              </a:ext>
            </a:extLst>
          </p:cNvPr>
          <p:cNvPicPr>
            <a:picLocks noChangeAspect="1"/>
          </p:cNvPicPr>
          <p:nvPr/>
        </p:nvPicPr>
        <p:blipFill>
          <a:blip r:embed="rId3" cstate="hqprint">
            <a:lum bright="70000" contrast="-70000"/>
            <a:extLst>
              <a:ext uri="{28A0092B-C50C-407E-A947-70E740481C1C}">
                <a14:useLocalDpi xmlns:a14="http://schemas.microsoft.com/office/drawing/2010/main" val="0"/>
              </a:ext>
            </a:extLst>
          </a:blip>
          <a:stretch>
            <a:fillRect/>
          </a:stretch>
        </p:blipFill>
        <p:spPr>
          <a:xfrm>
            <a:off x="305838" y="2707271"/>
            <a:ext cx="2587833" cy="953732"/>
          </a:xfrm>
          <a:prstGeom prst="rect">
            <a:avLst/>
          </a:prstGeom>
        </p:spPr>
      </p:pic>
      <p:pic>
        <p:nvPicPr>
          <p:cNvPr id="7" name="Picture 3" descr="C:\Users\Иброхим\Desktop\scan\IMG_20240325_0009.jpg">
            <a:extLst>
              <a:ext uri="{FF2B5EF4-FFF2-40B4-BE49-F238E27FC236}">
                <a16:creationId xmlns:a16="http://schemas.microsoft.com/office/drawing/2014/main" id="{C19C8E5C-E832-457E-BD6E-80C6A679956F}"/>
              </a:ext>
            </a:extLst>
          </p:cNvPr>
          <p:cNvPicPr>
            <a:picLocks noChangeAspect="1" noChangeArrowheads="1"/>
          </p:cNvPicPr>
          <p:nvPr/>
        </p:nvPicPr>
        <p:blipFill>
          <a:blip r:embed="rId4" cstate="print"/>
          <a:srcRect l="11940"/>
          <a:stretch>
            <a:fillRect/>
          </a:stretch>
        </p:blipFill>
        <p:spPr bwMode="auto">
          <a:xfrm>
            <a:off x="3221560" y="-1"/>
            <a:ext cx="4714876" cy="6858000"/>
          </a:xfrm>
          <a:prstGeom prst="rect">
            <a:avLst/>
          </a:prstGeom>
          <a:noFill/>
        </p:spPr>
      </p:pic>
      <p:pic>
        <p:nvPicPr>
          <p:cNvPr id="8" name="Picture 4" descr="C:\Users\Иброхим\Desktop\scan\IMG_20240325_0010.jpg">
            <a:extLst>
              <a:ext uri="{FF2B5EF4-FFF2-40B4-BE49-F238E27FC236}">
                <a16:creationId xmlns:a16="http://schemas.microsoft.com/office/drawing/2014/main" id="{E0B7FCF8-AC20-4102-9C14-D78817E9BECA}"/>
              </a:ext>
            </a:extLst>
          </p:cNvPr>
          <p:cNvPicPr>
            <a:picLocks noChangeAspect="1" noChangeArrowheads="1"/>
          </p:cNvPicPr>
          <p:nvPr/>
        </p:nvPicPr>
        <p:blipFill>
          <a:blip r:embed="rId5" cstate="print"/>
          <a:srcRect l="10359"/>
          <a:stretch>
            <a:fillRect/>
          </a:stretch>
        </p:blipFill>
        <p:spPr bwMode="auto">
          <a:xfrm>
            <a:off x="7691438" y="0"/>
            <a:ext cx="4500562" cy="6858000"/>
          </a:xfrm>
          <a:prstGeom prst="rect">
            <a:avLst/>
          </a:prstGeom>
          <a:noFill/>
        </p:spPr>
      </p:pic>
    </p:spTree>
    <p:extLst>
      <p:ext uri="{BB962C8B-B14F-4D97-AF65-F5344CB8AC3E}">
        <p14:creationId xmlns:p14="http://schemas.microsoft.com/office/powerpoint/2010/main" val="26432729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4F980-9254-458C-B16D-E23235738B4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2D56A17-AA0A-454A-84F6-69C74AC9D950}"/>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E9863DC2-47EA-4192-8D27-6A1A7F6EF6CA}"/>
              </a:ext>
            </a:extLst>
          </p:cNvPr>
          <p:cNvPicPr>
            <a:picLocks noChangeAspect="1"/>
          </p:cNvPicPr>
          <p:nvPr/>
        </p:nvPicPr>
        <p:blipFill rotWithShape="1">
          <a:blip r:embed="rId2">
            <a:extLst>
              <a:ext uri="{28A0092B-C50C-407E-A947-70E740481C1C}">
                <a14:useLocalDpi xmlns:a14="http://schemas.microsoft.com/office/drawing/2010/main" val="0"/>
              </a:ext>
            </a:extLst>
          </a:blip>
          <a:srcRect b="15301"/>
          <a:stretch/>
        </p:blipFill>
        <p:spPr>
          <a:xfrm>
            <a:off x="0" y="-26334"/>
            <a:ext cx="12192000" cy="6884334"/>
          </a:xfrm>
          <a:prstGeom prst="rect">
            <a:avLst/>
          </a:prstGeom>
        </p:spPr>
      </p:pic>
      <p:pic>
        <p:nvPicPr>
          <p:cNvPr id="9" name="Рисунок 5">
            <a:extLst>
              <a:ext uri="{FF2B5EF4-FFF2-40B4-BE49-F238E27FC236}">
                <a16:creationId xmlns:a16="http://schemas.microsoft.com/office/drawing/2014/main" id="{695AF495-3355-4670-BAFA-3650EF3EF867}"/>
              </a:ext>
            </a:extLst>
          </p:cNvPr>
          <p:cNvPicPr>
            <a:picLocks noChangeAspect="1"/>
          </p:cNvPicPr>
          <p:nvPr/>
        </p:nvPicPr>
        <p:blipFill>
          <a:blip r:embed="rId3" cstate="hqprint">
            <a:lum bright="70000" contrast="-70000"/>
            <a:extLst>
              <a:ext uri="{28A0092B-C50C-407E-A947-70E740481C1C}">
                <a14:useLocalDpi xmlns:a14="http://schemas.microsoft.com/office/drawing/2010/main" val="0"/>
              </a:ext>
            </a:extLst>
          </a:blip>
          <a:stretch>
            <a:fillRect/>
          </a:stretch>
        </p:blipFill>
        <p:spPr>
          <a:xfrm>
            <a:off x="3988544" y="2601119"/>
            <a:ext cx="4492704" cy="1655762"/>
          </a:xfrm>
          <a:prstGeom prst="rect">
            <a:avLst/>
          </a:prstGeom>
        </p:spPr>
      </p:pic>
    </p:spTree>
    <p:extLst>
      <p:ext uri="{BB962C8B-B14F-4D97-AF65-F5344CB8AC3E}">
        <p14:creationId xmlns:p14="http://schemas.microsoft.com/office/powerpoint/2010/main" val="16308314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9A0E1C-A6CD-4646-84BF-43C64CEF95C1}"/>
              </a:ext>
            </a:extLst>
          </p:cNvPr>
          <p:cNvPicPr>
            <a:picLocks noChangeAspect="1"/>
          </p:cNvPicPr>
          <p:nvPr/>
        </p:nvPicPr>
        <p:blipFill rotWithShape="1">
          <a:blip r:embed="rId2">
            <a:extLst>
              <a:ext uri="{28A0092B-C50C-407E-A947-70E740481C1C}">
                <a14:useLocalDpi xmlns:a14="http://schemas.microsoft.com/office/drawing/2010/main" val="0"/>
              </a:ext>
            </a:extLst>
          </a:blip>
          <a:srcRect l="71139" t="5107" b="10519"/>
          <a:stretch/>
        </p:blipFill>
        <p:spPr>
          <a:xfrm>
            <a:off x="0" y="-1"/>
            <a:ext cx="3518704" cy="6858001"/>
          </a:xfrm>
          <a:prstGeom prst="rect">
            <a:avLst/>
          </a:prstGeom>
        </p:spPr>
      </p:pic>
      <p:pic>
        <p:nvPicPr>
          <p:cNvPr id="5" name="Рисунок 5">
            <a:extLst>
              <a:ext uri="{FF2B5EF4-FFF2-40B4-BE49-F238E27FC236}">
                <a16:creationId xmlns:a16="http://schemas.microsoft.com/office/drawing/2014/main" id="{3E789466-3CBF-45E1-8178-B58CEA95DDAC}"/>
              </a:ext>
            </a:extLst>
          </p:cNvPr>
          <p:cNvPicPr>
            <a:picLocks noChangeAspect="1"/>
          </p:cNvPicPr>
          <p:nvPr/>
        </p:nvPicPr>
        <p:blipFill>
          <a:blip r:embed="rId3" cstate="hqprint">
            <a:lum bright="70000" contrast="-70000"/>
            <a:extLst>
              <a:ext uri="{28A0092B-C50C-407E-A947-70E740481C1C}">
                <a14:useLocalDpi xmlns:a14="http://schemas.microsoft.com/office/drawing/2010/main" val="0"/>
              </a:ext>
            </a:extLst>
          </a:blip>
          <a:stretch>
            <a:fillRect/>
          </a:stretch>
        </p:blipFill>
        <p:spPr>
          <a:xfrm>
            <a:off x="491033" y="2730419"/>
            <a:ext cx="2587833" cy="953732"/>
          </a:xfrm>
          <a:prstGeom prst="rect">
            <a:avLst/>
          </a:prstGeom>
        </p:spPr>
      </p:pic>
      <p:sp>
        <p:nvSpPr>
          <p:cNvPr id="6" name="Rectangle: Rounded Corners 5">
            <a:extLst>
              <a:ext uri="{FF2B5EF4-FFF2-40B4-BE49-F238E27FC236}">
                <a16:creationId xmlns:a16="http://schemas.microsoft.com/office/drawing/2014/main" id="{A97BD7D5-B9F3-4114-A993-331D64D14A7E}"/>
              </a:ext>
            </a:extLst>
          </p:cNvPr>
          <p:cNvSpPr/>
          <p:nvPr/>
        </p:nvSpPr>
        <p:spPr>
          <a:xfrm>
            <a:off x="4311569" y="671331"/>
            <a:ext cx="7025833" cy="131951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5B87083-B2A2-48D8-A96C-77125AB0BF24}"/>
              </a:ext>
            </a:extLst>
          </p:cNvPr>
          <p:cNvSpPr txBox="1"/>
          <p:nvPr/>
        </p:nvSpPr>
        <p:spPr>
          <a:xfrm>
            <a:off x="4777450" y="730923"/>
            <a:ext cx="6094070" cy="1200329"/>
          </a:xfrm>
          <a:prstGeom prst="rect">
            <a:avLst/>
          </a:prstGeom>
          <a:noFill/>
        </p:spPr>
        <p:txBody>
          <a:bodyPr wrap="square">
            <a:spAutoFit/>
          </a:bodyPr>
          <a:lstStyle/>
          <a:p>
            <a:pPr lvl="0" algn="ctr" rtl="0"/>
            <a:r>
              <a:rPr lang="ru-RU" sz="1800" dirty="0" err="1">
                <a:effectLst/>
              </a:rPr>
              <a:t>Ўзбекистон</a:t>
            </a:r>
            <a:r>
              <a:rPr lang="ru-RU" sz="1800" dirty="0">
                <a:effectLst/>
              </a:rPr>
              <a:t> </a:t>
            </a:r>
            <a:r>
              <a:rPr lang="ru-RU" sz="1800" dirty="0" err="1">
                <a:effectLst/>
              </a:rPr>
              <a:t>Республикаси</a:t>
            </a:r>
            <a:r>
              <a:rPr lang="ru-RU" sz="1800" dirty="0">
                <a:effectLst/>
              </a:rPr>
              <a:t> </a:t>
            </a:r>
            <a:r>
              <a:rPr lang="ru-RU" sz="1800" dirty="0" err="1">
                <a:effectLst/>
              </a:rPr>
              <a:t>Меҳнат</a:t>
            </a:r>
            <a:r>
              <a:rPr lang="ru-RU" sz="1800" dirty="0">
                <a:effectLst/>
              </a:rPr>
              <a:t> </a:t>
            </a:r>
            <a:r>
              <a:rPr lang="ru-RU" sz="1800" dirty="0" err="1">
                <a:effectLst/>
              </a:rPr>
              <a:t>кодекси</a:t>
            </a:r>
            <a:r>
              <a:rPr lang="ru-RU" sz="1800" dirty="0">
                <a:effectLst/>
              </a:rPr>
              <a:t>: 164-модда. </a:t>
            </a:r>
            <a:br>
              <a:rPr lang="en-US" sz="1800" dirty="0">
                <a:effectLst/>
              </a:rPr>
            </a:br>
            <a:r>
              <a:rPr lang="ru-RU" sz="1800" dirty="0" err="1">
                <a:effectLst/>
              </a:rPr>
              <a:t>Меҳнат</a:t>
            </a:r>
            <a:r>
              <a:rPr lang="ru-RU" sz="1800" dirty="0">
                <a:effectLst/>
              </a:rPr>
              <a:t> </a:t>
            </a:r>
            <a:r>
              <a:rPr lang="ru-RU" sz="1800" dirty="0" err="1">
                <a:effectLst/>
              </a:rPr>
              <a:t>шартномасини</a:t>
            </a:r>
            <a:r>
              <a:rPr lang="ru-RU" sz="1800" dirty="0">
                <a:effectLst/>
              </a:rPr>
              <a:t> </a:t>
            </a:r>
            <a:r>
              <a:rPr lang="ru-RU" sz="1800" dirty="0" err="1">
                <a:effectLst/>
              </a:rPr>
              <a:t>иш</a:t>
            </a:r>
            <a:r>
              <a:rPr lang="ru-RU" sz="1800" dirty="0">
                <a:effectLst/>
              </a:rPr>
              <a:t> </a:t>
            </a:r>
            <a:r>
              <a:rPr lang="ru-RU" sz="1800" dirty="0" err="1">
                <a:effectLst/>
              </a:rPr>
              <a:t>берувчининг</a:t>
            </a:r>
            <a:r>
              <a:rPr lang="ru-RU" sz="1800" dirty="0">
                <a:effectLst/>
              </a:rPr>
              <a:t> </a:t>
            </a:r>
            <a:r>
              <a:rPr lang="ru-RU" sz="1800" dirty="0" err="1">
                <a:effectLst/>
              </a:rPr>
              <a:t>ташаббусига</a:t>
            </a:r>
            <a:r>
              <a:rPr lang="ru-RU" sz="1800" dirty="0">
                <a:effectLst/>
              </a:rPr>
              <a:t> </a:t>
            </a:r>
            <a:r>
              <a:rPr lang="ru-RU" sz="1800" dirty="0" err="1">
                <a:effectLst/>
              </a:rPr>
              <a:t>кўра</a:t>
            </a:r>
            <a:r>
              <a:rPr lang="ru-RU" sz="1800" dirty="0">
                <a:effectLst/>
              </a:rPr>
              <a:t> </a:t>
            </a:r>
            <a:r>
              <a:rPr lang="ru-RU" sz="1800" dirty="0" err="1">
                <a:effectLst/>
              </a:rPr>
              <a:t>бекор</a:t>
            </a:r>
            <a:r>
              <a:rPr lang="ru-RU" sz="1800" dirty="0">
                <a:effectLst/>
              </a:rPr>
              <a:t> </a:t>
            </a:r>
            <a:r>
              <a:rPr lang="ru-RU" sz="1800" dirty="0" err="1">
                <a:effectLst/>
              </a:rPr>
              <a:t>қилишни</a:t>
            </a:r>
            <a:r>
              <a:rPr lang="ru-RU" sz="1800" dirty="0">
                <a:effectLst/>
              </a:rPr>
              <a:t> </a:t>
            </a:r>
            <a:r>
              <a:rPr lang="ru-RU" sz="1800" dirty="0" err="1">
                <a:effectLst/>
              </a:rPr>
              <a:t>касаба</a:t>
            </a:r>
            <a:r>
              <a:rPr lang="ru-RU" sz="1800" dirty="0">
                <a:effectLst/>
              </a:rPr>
              <a:t> </a:t>
            </a:r>
            <a:r>
              <a:rPr lang="ru-RU" sz="1800" dirty="0" err="1">
                <a:effectLst/>
              </a:rPr>
              <a:t>уюшмаси</a:t>
            </a:r>
            <a:r>
              <a:rPr lang="ru-RU" sz="1800" dirty="0">
                <a:effectLst/>
              </a:rPr>
              <a:t> </a:t>
            </a:r>
            <a:r>
              <a:rPr lang="ru-RU" sz="1800" dirty="0" err="1">
                <a:effectLst/>
              </a:rPr>
              <a:t>қўмитаси</a:t>
            </a:r>
            <a:r>
              <a:rPr lang="ru-RU" sz="1800" dirty="0">
                <a:effectLst/>
              </a:rPr>
              <a:t> </a:t>
            </a:r>
            <a:endParaRPr lang="en-US" sz="1800" dirty="0">
              <a:effectLst/>
            </a:endParaRPr>
          </a:p>
          <a:p>
            <a:pPr lvl="0" algn="ctr" rtl="0"/>
            <a:r>
              <a:rPr lang="ru-RU" sz="1800" dirty="0" err="1">
                <a:effectLst/>
              </a:rPr>
              <a:t>билан</a:t>
            </a:r>
            <a:r>
              <a:rPr lang="ru-RU" sz="1800" dirty="0">
                <a:effectLst/>
              </a:rPr>
              <a:t> </a:t>
            </a:r>
            <a:r>
              <a:rPr lang="ru-RU" sz="1800" dirty="0" err="1">
                <a:effectLst/>
              </a:rPr>
              <a:t>келишиб</a:t>
            </a:r>
            <a:r>
              <a:rPr lang="ru-RU" sz="1800" dirty="0">
                <a:effectLst/>
              </a:rPr>
              <a:t> </a:t>
            </a:r>
            <a:r>
              <a:rPr lang="ru-RU" sz="1800" dirty="0" err="1">
                <a:effectLst/>
              </a:rPr>
              <a:t>олиш</a:t>
            </a:r>
            <a:endParaRPr lang="ru-RU" sz="1800" dirty="0">
              <a:effectLst/>
            </a:endParaRPr>
          </a:p>
        </p:txBody>
      </p:sp>
      <p:sp>
        <p:nvSpPr>
          <p:cNvPr id="10" name="Rectangle: Rounded Corners 9">
            <a:extLst>
              <a:ext uri="{FF2B5EF4-FFF2-40B4-BE49-F238E27FC236}">
                <a16:creationId xmlns:a16="http://schemas.microsoft.com/office/drawing/2014/main" id="{AB31EB6A-6488-4D23-9E73-0AFCDE9E5D2C}"/>
              </a:ext>
            </a:extLst>
          </p:cNvPr>
          <p:cNvSpPr/>
          <p:nvPr/>
        </p:nvSpPr>
        <p:spPr>
          <a:xfrm>
            <a:off x="4311569" y="2997843"/>
            <a:ext cx="7025832" cy="319919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F87FBD04-6770-4C46-8C2E-2059A263ED22}"/>
              </a:ext>
            </a:extLst>
          </p:cNvPr>
          <p:cNvSpPr txBox="1"/>
          <p:nvPr/>
        </p:nvSpPr>
        <p:spPr>
          <a:xfrm>
            <a:off x="4556084" y="2485045"/>
            <a:ext cx="6536802" cy="3908762"/>
          </a:xfrm>
          <a:prstGeom prst="rect">
            <a:avLst/>
          </a:prstGeom>
          <a:noFill/>
        </p:spPr>
        <p:txBody>
          <a:bodyPr wrap="square">
            <a:spAutoFit/>
          </a:bodyPr>
          <a:lstStyle/>
          <a:p>
            <a:pPr algn="ctr">
              <a:buNone/>
            </a:pPr>
            <a:r>
              <a:rPr lang="en-US" dirty="0"/>
              <a:t>	</a:t>
            </a:r>
          </a:p>
          <a:p>
            <a:pPr algn="ctr">
              <a:buNone/>
            </a:pPr>
            <a:r>
              <a:rPr lang="en-US" sz="2000" dirty="0">
                <a:latin typeface="Times New Roman" pitchFamily="18" charset="0"/>
                <a:cs typeface="Times New Roman" pitchFamily="18" charset="0"/>
              </a:rPr>
              <a:t>		</a:t>
            </a:r>
          </a:p>
          <a:p>
            <a:pPr algn="ctr">
              <a:buNone/>
            </a:pPr>
            <a:r>
              <a:rPr lang="uz-Cyrl-UZ" sz="2400" dirty="0"/>
              <a:t>Агар жамоа келишувида ёки жамоа шартномасида меҳнат шартномасини иш берувчининг ташаббусига кўра бекор қилиш учун касаба уюшмаси қўмитасининг олдиндан розилигини олиш назарда тутилган бўлса, меҳнат шартномасини бундай розиликсиз бекор қилишга йўл қўйилмайди</a:t>
            </a:r>
            <a:endParaRPr lang="en-US" sz="2400" dirty="0"/>
          </a:p>
          <a:p>
            <a:pPr algn="ctr">
              <a:buNone/>
            </a:pPr>
            <a:r>
              <a:rPr lang="uz-Cyrl-UZ" sz="2400" dirty="0"/>
              <a:t>(164-модда 1-қисм)</a:t>
            </a:r>
            <a:endParaRPr lang="ru-RU" sz="2400" dirty="0"/>
          </a:p>
          <a:p>
            <a:pPr algn="ctr"/>
            <a:endParaRPr lang="ru-RU" dirty="0"/>
          </a:p>
        </p:txBody>
      </p:sp>
      <p:sp>
        <p:nvSpPr>
          <p:cNvPr id="15" name="Arrow: Right 14">
            <a:extLst>
              <a:ext uri="{FF2B5EF4-FFF2-40B4-BE49-F238E27FC236}">
                <a16:creationId xmlns:a16="http://schemas.microsoft.com/office/drawing/2014/main" id="{151A7016-F088-4BE2-B6DB-C8C7594865EB}"/>
              </a:ext>
            </a:extLst>
          </p:cNvPr>
          <p:cNvSpPr/>
          <p:nvPr/>
        </p:nvSpPr>
        <p:spPr>
          <a:xfrm rot="5400000">
            <a:off x="7491178" y="2217155"/>
            <a:ext cx="666614" cy="554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59314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9A0E1C-A6CD-4646-84BF-43C64CEF95C1}"/>
              </a:ext>
            </a:extLst>
          </p:cNvPr>
          <p:cNvPicPr>
            <a:picLocks noChangeAspect="1"/>
          </p:cNvPicPr>
          <p:nvPr/>
        </p:nvPicPr>
        <p:blipFill rotWithShape="1">
          <a:blip r:embed="rId2">
            <a:extLst>
              <a:ext uri="{28A0092B-C50C-407E-A947-70E740481C1C}">
                <a14:useLocalDpi xmlns:a14="http://schemas.microsoft.com/office/drawing/2010/main" val="0"/>
              </a:ext>
            </a:extLst>
          </a:blip>
          <a:srcRect l="71139" t="5107" b="10519"/>
          <a:stretch/>
        </p:blipFill>
        <p:spPr>
          <a:xfrm>
            <a:off x="0" y="-1"/>
            <a:ext cx="3518704" cy="6858001"/>
          </a:xfrm>
          <a:prstGeom prst="rect">
            <a:avLst/>
          </a:prstGeom>
        </p:spPr>
      </p:pic>
      <p:pic>
        <p:nvPicPr>
          <p:cNvPr id="5" name="Рисунок 5">
            <a:extLst>
              <a:ext uri="{FF2B5EF4-FFF2-40B4-BE49-F238E27FC236}">
                <a16:creationId xmlns:a16="http://schemas.microsoft.com/office/drawing/2014/main" id="{3E789466-3CBF-45E1-8178-B58CEA95DDAC}"/>
              </a:ext>
            </a:extLst>
          </p:cNvPr>
          <p:cNvPicPr>
            <a:picLocks noChangeAspect="1"/>
          </p:cNvPicPr>
          <p:nvPr/>
        </p:nvPicPr>
        <p:blipFill>
          <a:blip r:embed="rId3" cstate="hqprint">
            <a:lum bright="70000" contrast="-70000"/>
            <a:extLst>
              <a:ext uri="{28A0092B-C50C-407E-A947-70E740481C1C}">
                <a14:useLocalDpi xmlns:a14="http://schemas.microsoft.com/office/drawing/2010/main" val="0"/>
              </a:ext>
            </a:extLst>
          </a:blip>
          <a:stretch>
            <a:fillRect/>
          </a:stretch>
        </p:blipFill>
        <p:spPr>
          <a:xfrm>
            <a:off x="491033" y="2730419"/>
            <a:ext cx="2587833" cy="953732"/>
          </a:xfrm>
          <a:prstGeom prst="rect">
            <a:avLst/>
          </a:prstGeom>
        </p:spPr>
      </p:pic>
      <p:sp>
        <p:nvSpPr>
          <p:cNvPr id="6" name="Rectangle: Rounded Corners 5">
            <a:extLst>
              <a:ext uri="{FF2B5EF4-FFF2-40B4-BE49-F238E27FC236}">
                <a16:creationId xmlns:a16="http://schemas.microsoft.com/office/drawing/2014/main" id="{A97BD7D5-B9F3-4114-A993-331D64D14A7E}"/>
              </a:ext>
            </a:extLst>
          </p:cNvPr>
          <p:cNvSpPr/>
          <p:nvPr/>
        </p:nvSpPr>
        <p:spPr>
          <a:xfrm>
            <a:off x="4311569" y="671331"/>
            <a:ext cx="7025833" cy="131951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5B87083-B2A2-48D8-A96C-77125AB0BF24}"/>
              </a:ext>
            </a:extLst>
          </p:cNvPr>
          <p:cNvSpPr txBox="1"/>
          <p:nvPr/>
        </p:nvSpPr>
        <p:spPr>
          <a:xfrm>
            <a:off x="4777450" y="730923"/>
            <a:ext cx="6094070" cy="1200329"/>
          </a:xfrm>
          <a:prstGeom prst="rect">
            <a:avLst/>
          </a:prstGeom>
          <a:noFill/>
        </p:spPr>
        <p:txBody>
          <a:bodyPr wrap="square">
            <a:spAutoFit/>
          </a:bodyPr>
          <a:lstStyle/>
          <a:p>
            <a:pPr lvl="0" algn="ctr" rtl="0"/>
            <a:r>
              <a:rPr lang="ru-RU" sz="1800" dirty="0" err="1">
                <a:effectLst/>
              </a:rPr>
              <a:t>Меҳнат</a:t>
            </a:r>
            <a:r>
              <a:rPr lang="ru-RU" sz="1800" dirty="0">
                <a:effectLst/>
              </a:rPr>
              <a:t> </a:t>
            </a:r>
            <a:r>
              <a:rPr lang="ru-RU" sz="1800" dirty="0" err="1">
                <a:effectLst/>
              </a:rPr>
              <a:t>шартномаси</a:t>
            </a:r>
            <a:r>
              <a:rPr lang="ru-RU" sz="1800" dirty="0">
                <a:effectLst/>
              </a:rPr>
              <a:t> </a:t>
            </a:r>
            <a:r>
              <a:rPr lang="ru-RU" sz="1800" dirty="0" err="1">
                <a:effectLst/>
              </a:rPr>
              <a:t>иш</a:t>
            </a:r>
            <a:r>
              <a:rPr lang="ru-RU" sz="1800" dirty="0">
                <a:effectLst/>
              </a:rPr>
              <a:t> </a:t>
            </a:r>
            <a:r>
              <a:rPr lang="ru-RU" sz="1800" dirty="0" err="1">
                <a:effectLst/>
              </a:rPr>
              <a:t>берувчининг</a:t>
            </a:r>
            <a:r>
              <a:rPr lang="ru-RU" sz="1800" dirty="0">
                <a:effectLst/>
              </a:rPr>
              <a:t> </a:t>
            </a:r>
            <a:r>
              <a:rPr lang="ru-RU" sz="1800" dirty="0" err="1">
                <a:effectLst/>
              </a:rPr>
              <a:t>ташаббусига</a:t>
            </a:r>
            <a:r>
              <a:rPr lang="ru-RU" sz="1800" dirty="0">
                <a:effectLst/>
              </a:rPr>
              <a:t> </a:t>
            </a:r>
            <a:r>
              <a:rPr lang="ru-RU" sz="1800" dirty="0" err="1">
                <a:effectLst/>
              </a:rPr>
              <a:t>кўра</a:t>
            </a:r>
            <a:r>
              <a:rPr lang="ru-RU" sz="1800" dirty="0">
                <a:effectLst/>
              </a:rPr>
              <a:t> </a:t>
            </a:r>
            <a:r>
              <a:rPr lang="ru-RU" sz="1800" dirty="0" err="1">
                <a:effectLst/>
              </a:rPr>
              <a:t>қуйидаги</a:t>
            </a:r>
            <a:r>
              <a:rPr lang="ru-RU" sz="1800" dirty="0">
                <a:effectLst/>
              </a:rPr>
              <a:t> </a:t>
            </a:r>
            <a:r>
              <a:rPr lang="ru-RU" sz="1800" dirty="0" err="1">
                <a:effectLst/>
              </a:rPr>
              <a:t>ҳолларда</a:t>
            </a:r>
            <a:r>
              <a:rPr lang="ru-RU" sz="1800" dirty="0">
                <a:effectLst/>
              </a:rPr>
              <a:t> </a:t>
            </a:r>
            <a:r>
              <a:rPr lang="ru-RU" sz="1800" dirty="0" err="1">
                <a:effectLst/>
              </a:rPr>
              <a:t>бекор</a:t>
            </a:r>
            <a:r>
              <a:rPr lang="ru-RU" sz="1800" dirty="0">
                <a:effectLst/>
              </a:rPr>
              <a:t> </a:t>
            </a:r>
            <a:r>
              <a:rPr lang="ru-RU" sz="1800" dirty="0" err="1">
                <a:effectLst/>
              </a:rPr>
              <a:t>қилинганда</a:t>
            </a:r>
            <a:r>
              <a:rPr lang="ru-RU" sz="1800" dirty="0">
                <a:effectLst/>
              </a:rPr>
              <a:t> </a:t>
            </a:r>
            <a:r>
              <a:rPr lang="ru-RU" sz="1800" dirty="0" err="1">
                <a:effectLst/>
              </a:rPr>
              <a:t>касаба</a:t>
            </a:r>
            <a:r>
              <a:rPr lang="ru-RU" sz="1800" dirty="0">
                <a:effectLst/>
              </a:rPr>
              <a:t> </a:t>
            </a:r>
            <a:r>
              <a:rPr lang="ru-RU" sz="1800" dirty="0" err="1">
                <a:effectLst/>
              </a:rPr>
              <a:t>уюшмаси</a:t>
            </a:r>
            <a:r>
              <a:rPr lang="ru-RU" sz="1800" dirty="0">
                <a:effectLst/>
              </a:rPr>
              <a:t> </a:t>
            </a:r>
            <a:r>
              <a:rPr lang="ru-RU" sz="1800" dirty="0" err="1">
                <a:effectLst/>
              </a:rPr>
              <a:t>қўмитасининг</a:t>
            </a:r>
            <a:r>
              <a:rPr lang="ru-RU" sz="1800" dirty="0">
                <a:effectLst/>
              </a:rPr>
              <a:t> </a:t>
            </a:r>
            <a:r>
              <a:rPr lang="ru-RU" sz="1800" dirty="0" err="1">
                <a:effectLst/>
              </a:rPr>
              <a:t>розилиги</a:t>
            </a:r>
            <a:r>
              <a:rPr lang="ru-RU" sz="1800" dirty="0">
                <a:effectLst/>
              </a:rPr>
              <a:t> </a:t>
            </a:r>
            <a:r>
              <a:rPr lang="ru-RU" sz="1800" dirty="0" err="1">
                <a:effectLst/>
              </a:rPr>
              <a:t>талаб</a:t>
            </a:r>
            <a:r>
              <a:rPr lang="ru-RU" sz="1800" dirty="0">
                <a:effectLst/>
              </a:rPr>
              <a:t> </a:t>
            </a:r>
            <a:r>
              <a:rPr lang="ru-RU" sz="1800" dirty="0" err="1">
                <a:effectLst/>
              </a:rPr>
              <a:t>этилмайдиган</a:t>
            </a:r>
            <a:r>
              <a:rPr lang="ru-RU" sz="1800" dirty="0">
                <a:effectLst/>
              </a:rPr>
              <a:t> </a:t>
            </a:r>
            <a:r>
              <a:rPr lang="ru-RU" sz="1800" dirty="0" err="1">
                <a:effectLst/>
              </a:rPr>
              <a:t>ҳолатлар</a:t>
            </a:r>
            <a:endParaRPr lang="en-US" sz="1800" dirty="0">
              <a:effectLst/>
            </a:endParaRPr>
          </a:p>
          <a:p>
            <a:pPr lvl="0" algn="ctr" rtl="0"/>
            <a:r>
              <a:rPr lang="ru-RU" sz="1800" dirty="0">
                <a:effectLst/>
              </a:rPr>
              <a:t> (164-модда 2-қисм):</a:t>
            </a:r>
          </a:p>
        </p:txBody>
      </p:sp>
      <p:sp>
        <p:nvSpPr>
          <p:cNvPr id="10" name="Rectangle: Rounded Corners 9">
            <a:extLst>
              <a:ext uri="{FF2B5EF4-FFF2-40B4-BE49-F238E27FC236}">
                <a16:creationId xmlns:a16="http://schemas.microsoft.com/office/drawing/2014/main" id="{AB31EB6A-6488-4D23-9E73-0AFCDE9E5D2C}"/>
              </a:ext>
            </a:extLst>
          </p:cNvPr>
          <p:cNvSpPr/>
          <p:nvPr/>
        </p:nvSpPr>
        <p:spPr>
          <a:xfrm>
            <a:off x="4311569" y="2827651"/>
            <a:ext cx="2297575" cy="35661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F87FBD04-6770-4C46-8C2E-2059A263ED22}"/>
              </a:ext>
            </a:extLst>
          </p:cNvPr>
          <p:cNvSpPr txBox="1"/>
          <p:nvPr/>
        </p:nvSpPr>
        <p:spPr>
          <a:xfrm>
            <a:off x="4334719" y="2964124"/>
            <a:ext cx="2274426" cy="3293209"/>
          </a:xfrm>
          <a:prstGeom prst="rect">
            <a:avLst/>
          </a:prstGeom>
          <a:noFill/>
        </p:spPr>
        <p:txBody>
          <a:bodyPr wrap="square">
            <a:spAutoFit/>
          </a:bodyPr>
          <a:lstStyle/>
          <a:p>
            <a:pPr lvl="0" algn="ctr"/>
            <a:r>
              <a:rPr lang="uz-Cyrl-UZ" sz="1600" dirty="0">
                <a:latin typeface="+mj-lt"/>
              </a:rPr>
              <a:t>ташкилот (унинг алоҳида бўлинмаси) ўз муассисларининг (иштирокчиларининг) ёки таъсис ҳужжатлари билан бунга ваколат берилган юридик шахс органининг қарорига биноан тугатилганлиги ёхуд якка тартибдаги тадбиркор томонидан фаолият тугатилганлиги муносабати билан</a:t>
            </a:r>
            <a:endParaRPr lang="ru-RU" sz="1600" dirty="0">
              <a:latin typeface="+mj-lt"/>
            </a:endParaRPr>
          </a:p>
        </p:txBody>
      </p:sp>
      <p:sp>
        <p:nvSpPr>
          <p:cNvPr id="15" name="Arrow: Right 14">
            <a:extLst>
              <a:ext uri="{FF2B5EF4-FFF2-40B4-BE49-F238E27FC236}">
                <a16:creationId xmlns:a16="http://schemas.microsoft.com/office/drawing/2014/main" id="{151A7016-F088-4BE2-B6DB-C8C7594865EB}"/>
              </a:ext>
            </a:extLst>
          </p:cNvPr>
          <p:cNvSpPr/>
          <p:nvPr/>
        </p:nvSpPr>
        <p:spPr>
          <a:xfrm rot="5400000">
            <a:off x="7491178" y="2194005"/>
            <a:ext cx="666614" cy="554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C0E445C-4DDD-4A80-825A-267E544681CA}"/>
              </a:ext>
            </a:extLst>
          </p:cNvPr>
          <p:cNvSpPr/>
          <p:nvPr/>
        </p:nvSpPr>
        <p:spPr>
          <a:xfrm>
            <a:off x="6853659" y="2833008"/>
            <a:ext cx="2297575" cy="35661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EB60FF9-481E-4749-8CA8-BA07788B8931}"/>
              </a:ext>
            </a:extLst>
          </p:cNvPr>
          <p:cNvSpPr/>
          <p:nvPr/>
        </p:nvSpPr>
        <p:spPr>
          <a:xfrm>
            <a:off x="9403392" y="2827651"/>
            <a:ext cx="2297575" cy="35661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31F5FD6B-B7D4-4898-B0A3-0A18487444A3}"/>
              </a:ext>
            </a:extLst>
          </p:cNvPr>
          <p:cNvSpPr txBox="1"/>
          <p:nvPr/>
        </p:nvSpPr>
        <p:spPr>
          <a:xfrm>
            <a:off x="6876808" y="3553428"/>
            <a:ext cx="2274426" cy="2308324"/>
          </a:xfrm>
          <a:prstGeom prst="rect">
            <a:avLst/>
          </a:prstGeom>
          <a:noFill/>
        </p:spPr>
        <p:txBody>
          <a:bodyPr wrap="square">
            <a:spAutoFit/>
          </a:bodyPr>
          <a:lstStyle/>
          <a:p>
            <a:pPr lvl="0" algn="ctr"/>
            <a:r>
              <a:rPr lang="uz-Cyrl-UZ" sz="1600" dirty="0">
                <a:latin typeface="+mj-lt"/>
              </a:rPr>
              <a:t>МКнинг 161-моддаси </a:t>
            </a:r>
            <a:r>
              <a:rPr lang="uz-Cyrl-UZ" sz="1600" b="1" u="none" dirty="0">
                <a:latin typeface="+mj-lt"/>
              </a:rPr>
              <a:t>иккинчи қисмида</a:t>
            </a:r>
            <a:r>
              <a:rPr lang="uz-Cyrl-UZ" sz="1600" u="none" dirty="0">
                <a:latin typeface="+mj-lt"/>
              </a:rPr>
              <a:t> </a:t>
            </a:r>
            <a:r>
              <a:rPr lang="uz-Cyrl-UZ" sz="1600" dirty="0">
                <a:latin typeface="+mj-lt"/>
              </a:rPr>
              <a:t>назарда тутилган исталган асослардан бирига кўра ташкилот раҳбари, алоҳида таркибий бўлинма раҳбари билан;</a:t>
            </a:r>
            <a:endParaRPr lang="ru-RU" sz="1600" dirty="0">
              <a:latin typeface="+mj-lt"/>
            </a:endParaRPr>
          </a:p>
        </p:txBody>
      </p:sp>
      <p:sp>
        <p:nvSpPr>
          <p:cNvPr id="14" name="TextBox 13">
            <a:extLst>
              <a:ext uri="{FF2B5EF4-FFF2-40B4-BE49-F238E27FC236}">
                <a16:creationId xmlns:a16="http://schemas.microsoft.com/office/drawing/2014/main" id="{760F984D-BF4F-4337-8B49-47666660F70D}"/>
              </a:ext>
            </a:extLst>
          </p:cNvPr>
          <p:cNvSpPr txBox="1"/>
          <p:nvPr/>
        </p:nvSpPr>
        <p:spPr>
          <a:xfrm>
            <a:off x="9395748" y="3221920"/>
            <a:ext cx="2274426" cy="3046988"/>
          </a:xfrm>
          <a:prstGeom prst="rect">
            <a:avLst/>
          </a:prstGeom>
          <a:noFill/>
        </p:spPr>
        <p:txBody>
          <a:bodyPr wrap="square">
            <a:spAutoFit/>
          </a:bodyPr>
          <a:lstStyle/>
          <a:p>
            <a:pPr lvl="0" algn="ctr"/>
            <a:r>
              <a:rPr lang="uz-Cyrl-UZ" sz="1600" dirty="0">
                <a:latin typeface="+mn-lt"/>
              </a:rPr>
              <a:t>ташкилот мулкдори ўзгарганлиги муносабати билан МКнинг 489-моддаси биринчи қисмининг </a:t>
            </a:r>
            <a:r>
              <a:rPr lang="uz-Cyrl-UZ" sz="1600" b="1" u="none" dirty="0">
                <a:latin typeface="+mn-lt"/>
              </a:rPr>
              <a:t>1-бандига</a:t>
            </a:r>
            <a:r>
              <a:rPr lang="uz-Cyrl-UZ" sz="1600" u="none" dirty="0">
                <a:latin typeface="+mn-lt"/>
              </a:rPr>
              <a:t> </a:t>
            </a:r>
            <a:r>
              <a:rPr lang="uz-Cyrl-UZ" sz="1600" dirty="0">
                <a:latin typeface="+mn-lt"/>
              </a:rPr>
              <a:t>мувофиқ ташкилот раҳбари, унинг ўринбосарлари, бош бухгалтер ва ташкилотнинг алоҳида бўлинмаси раҳбари билан.</a:t>
            </a:r>
            <a:endParaRPr lang="ru-RU" sz="1600" dirty="0">
              <a:latin typeface="+mn-lt"/>
            </a:endParaRPr>
          </a:p>
        </p:txBody>
      </p:sp>
    </p:spTree>
    <p:extLst>
      <p:ext uri="{BB962C8B-B14F-4D97-AF65-F5344CB8AC3E}">
        <p14:creationId xmlns:p14="http://schemas.microsoft.com/office/powerpoint/2010/main" val="14367838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9A0E1C-A6CD-4646-84BF-43C64CEF95C1}"/>
              </a:ext>
            </a:extLst>
          </p:cNvPr>
          <p:cNvPicPr>
            <a:picLocks noChangeAspect="1"/>
          </p:cNvPicPr>
          <p:nvPr/>
        </p:nvPicPr>
        <p:blipFill rotWithShape="1">
          <a:blip r:embed="rId2">
            <a:extLst>
              <a:ext uri="{28A0092B-C50C-407E-A947-70E740481C1C}">
                <a14:useLocalDpi xmlns:a14="http://schemas.microsoft.com/office/drawing/2010/main" val="0"/>
              </a:ext>
            </a:extLst>
          </a:blip>
          <a:srcRect l="71139" t="5107" b="10519"/>
          <a:stretch/>
        </p:blipFill>
        <p:spPr>
          <a:xfrm>
            <a:off x="0" y="-1"/>
            <a:ext cx="3518704" cy="6858001"/>
          </a:xfrm>
          <a:prstGeom prst="rect">
            <a:avLst/>
          </a:prstGeom>
        </p:spPr>
      </p:pic>
      <p:pic>
        <p:nvPicPr>
          <p:cNvPr id="5" name="Рисунок 5">
            <a:extLst>
              <a:ext uri="{FF2B5EF4-FFF2-40B4-BE49-F238E27FC236}">
                <a16:creationId xmlns:a16="http://schemas.microsoft.com/office/drawing/2014/main" id="{3E789466-3CBF-45E1-8178-B58CEA95DDAC}"/>
              </a:ext>
            </a:extLst>
          </p:cNvPr>
          <p:cNvPicPr>
            <a:picLocks noChangeAspect="1"/>
          </p:cNvPicPr>
          <p:nvPr/>
        </p:nvPicPr>
        <p:blipFill>
          <a:blip r:embed="rId3" cstate="hqprint">
            <a:lum bright="70000" contrast="-70000"/>
            <a:extLst>
              <a:ext uri="{28A0092B-C50C-407E-A947-70E740481C1C}">
                <a14:useLocalDpi xmlns:a14="http://schemas.microsoft.com/office/drawing/2010/main" val="0"/>
              </a:ext>
            </a:extLst>
          </a:blip>
          <a:stretch>
            <a:fillRect/>
          </a:stretch>
        </p:blipFill>
        <p:spPr>
          <a:xfrm>
            <a:off x="491033" y="2730419"/>
            <a:ext cx="2587833" cy="953732"/>
          </a:xfrm>
          <a:prstGeom prst="rect">
            <a:avLst/>
          </a:prstGeom>
        </p:spPr>
      </p:pic>
      <p:sp>
        <p:nvSpPr>
          <p:cNvPr id="6" name="Rectangle: Rounded Corners 5">
            <a:extLst>
              <a:ext uri="{FF2B5EF4-FFF2-40B4-BE49-F238E27FC236}">
                <a16:creationId xmlns:a16="http://schemas.microsoft.com/office/drawing/2014/main" id="{A97BD7D5-B9F3-4114-A993-331D64D14A7E}"/>
              </a:ext>
            </a:extLst>
          </p:cNvPr>
          <p:cNvSpPr/>
          <p:nvPr/>
        </p:nvSpPr>
        <p:spPr>
          <a:xfrm>
            <a:off x="4311568" y="671331"/>
            <a:ext cx="7025833" cy="131951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5B87083-B2A2-48D8-A96C-77125AB0BF24}"/>
              </a:ext>
            </a:extLst>
          </p:cNvPr>
          <p:cNvSpPr txBox="1"/>
          <p:nvPr/>
        </p:nvSpPr>
        <p:spPr>
          <a:xfrm>
            <a:off x="4777449" y="823256"/>
            <a:ext cx="6094070" cy="1015663"/>
          </a:xfrm>
          <a:prstGeom prst="rect">
            <a:avLst/>
          </a:prstGeom>
          <a:noFill/>
        </p:spPr>
        <p:txBody>
          <a:bodyPr wrap="square">
            <a:spAutoFit/>
          </a:bodyPr>
          <a:lstStyle/>
          <a:p>
            <a:pPr lvl="0" algn="ctr"/>
            <a:r>
              <a:rPr lang="uz-Cyrl-UZ" sz="2000" spc="0" dirty="0"/>
              <a:t>Иш берувчининг ёзма тақдимномаси келиб тушгандан сўнг, ушбу тақдимнома </a:t>
            </a:r>
            <a:r>
              <a:rPr lang="uz-Cyrl-UZ" sz="2000" b="1" spc="0" dirty="0"/>
              <a:t>10 кунлик </a:t>
            </a:r>
            <a:r>
              <a:rPr lang="uz-Cyrl-UZ" sz="2000" spc="0" dirty="0"/>
              <a:t>муддатда кўриб чиқилади</a:t>
            </a:r>
            <a:endParaRPr lang="ru-RU" sz="2000" spc="0" dirty="0"/>
          </a:p>
        </p:txBody>
      </p:sp>
      <p:sp>
        <p:nvSpPr>
          <p:cNvPr id="16" name="Rectangle: Rounded Corners 15">
            <a:extLst>
              <a:ext uri="{FF2B5EF4-FFF2-40B4-BE49-F238E27FC236}">
                <a16:creationId xmlns:a16="http://schemas.microsoft.com/office/drawing/2014/main" id="{5A312630-C6AF-49C0-AAEB-25544002CD8F}"/>
              </a:ext>
            </a:extLst>
          </p:cNvPr>
          <p:cNvSpPr/>
          <p:nvPr/>
        </p:nvSpPr>
        <p:spPr>
          <a:xfrm>
            <a:off x="4311565" y="2289459"/>
            <a:ext cx="7025833" cy="210132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7323516-29FC-4AD6-BC20-C056C7732973}"/>
              </a:ext>
            </a:extLst>
          </p:cNvPr>
          <p:cNvSpPr txBox="1"/>
          <p:nvPr/>
        </p:nvSpPr>
        <p:spPr>
          <a:xfrm>
            <a:off x="4499171" y="2405713"/>
            <a:ext cx="6650619" cy="1938992"/>
          </a:xfrm>
          <a:prstGeom prst="rect">
            <a:avLst/>
          </a:prstGeom>
          <a:noFill/>
        </p:spPr>
        <p:txBody>
          <a:bodyPr wrap="square">
            <a:spAutoFit/>
          </a:bodyPr>
          <a:lstStyle/>
          <a:p>
            <a:pPr lvl="0" algn="ctr"/>
            <a:r>
              <a:rPr lang="uz-Cyrl-UZ" sz="2000" b="1" dirty="0"/>
              <a:t>10 кунлик муддат</a:t>
            </a:r>
            <a:r>
              <a:rPr lang="uz-Cyrl-UZ" sz="2000" dirty="0"/>
              <a:t>  тугаганидан кейин касаба уюшмаси қўмитаси қабул қилинган қарор ҳақида иш берувчини </a:t>
            </a:r>
            <a:r>
              <a:rPr lang="uz-Cyrl-UZ" sz="2000" b="1" dirty="0"/>
              <a:t>хабар қилмаса</a:t>
            </a:r>
            <a:r>
              <a:rPr lang="uz-Cyrl-UZ" sz="2000" dirty="0"/>
              <a:t>, иш берувчи ходим билан тузилган меҳнат шартномасини ушбу Кодексда белгиланган тартибда касаба уюшмаси қўмитасининг </a:t>
            </a:r>
            <a:r>
              <a:rPr lang="uz-Cyrl-UZ" sz="2000" b="1" dirty="0"/>
              <a:t>розилигисиз </a:t>
            </a:r>
            <a:r>
              <a:rPr lang="uz-Cyrl-UZ" sz="2000" dirty="0"/>
              <a:t>бекор қилишга ҳақли.</a:t>
            </a:r>
            <a:endParaRPr lang="ru-RU" sz="2000" dirty="0"/>
          </a:p>
        </p:txBody>
      </p:sp>
      <p:sp>
        <p:nvSpPr>
          <p:cNvPr id="18" name="Rectangle: Rounded Corners 17">
            <a:extLst>
              <a:ext uri="{FF2B5EF4-FFF2-40B4-BE49-F238E27FC236}">
                <a16:creationId xmlns:a16="http://schemas.microsoft.com/office/drawing/2014/main" id="{1D18AC4C-DDF9-4F41-B782-78AAC258A99F}"/>
              </a:ext>
            </a:extLst>
          </p:cNvPr>
          <p:cNvSpPr/>
          <p:nvPr/>
        </p:nvSpPr>
        <p:spPr>
          <a:xfrm>
            <a:off x="4311563" y="4689395"/>
            <a:ext cx="7025833" cy="1954473"/>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0B53E73-53CE-456F-A268-6ACA9A020CD9}"/>
              </a:ext>
            </a:extLst>
          </p:cNvPr>
          <p:cNvSpPr txBox="1"/>
          <p:nvPr/>
        </p:nvSpPr>
        <p:spPr>
          <a:xfrm>
            <a:off x="4499171" y="4851023"/>
            <a:ext cx="6650619" cy="1631216"/>
          </a:xfrm>
          <a:prstGeom prst="rect">
            <a:avLst/>
          </a:prstGeom>
          <a:noFill/>
        </p:spPr>
        <p:txBody>
          <a:bodyPr wrap="square">
            <a:spAutoFit/>
          </a:bodyPr>
          <a:lstStyle/>
          <a:p>
            <a:pPr lvl="0" algn="ctr"/>
            <a:r>
              <a:rPr lang="uz-Cyrl-UZ" sz="2000" dirty="0"/>
              <a:t>Иш берувчи касаба уюшмаси қўмитаси томонидан ходим билан </a:t>
            </a:r>
            <a:r>
              <a:rPr lang="uz-Cyrl-UZ" sz="2000" dirty="0">
                <a:effectLst>
                  <a:outerShdw blurRad="38100" dist="38100" dir="2700000" algn="tl">
                    <a:srgbClr val="000000">
                      <a:alpha val="43137"/>
                    </a:srgbClr>
                  </a:outerShdw>
                </a:effectLst>
              </a:rPr>
              <a:t>меҳнат</a:t>
            </a:r>
            <a:r>
              <a:rPr lang="uz-Cyrl-UZ" sz="2000" dirty="0"/>
              <a:t> шартномасини бекор қилишга розилик бериш тўғрисидаги қарори қабул қилинган кундан эътиборан </a:t>
            </a:r>
            <a:r>
              <a:rPr lang="uz-Cyrl-UZ" sz="2000" b="1" dirty="0"/>
              <a:t>бир ойдан</a:t>
            </a:r>
            <a:r>
              <a:rPr lang="uz-Cyrl-UZ" sz="2000" dirty="0"/>
              <a:t> кечиктирмай меҳнат шартномасини бекор қилишга ҳақлидир  </a:t>
            </a:r>
            <a:endParaRPr lang="ru-RU" sz="2000" dirty="0"/>
          </a:p>
        </p:txBody>
      </p:sp>
    </p:spTree>
    <p:extLst>
      <p:ext uri="{BB962C8B-B14F-4D97-AF65-F5344CB8AC3E}">
        <p14:creationId xmlns:p14="http://schemas.microsoft.com/office/powerpoint/2010/main" val="38507893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9A0E1C-A6CD-4646-84BF-43C64CEF95C1}"/>
              </a:ext>
            </a:extLst>
          </p:cNvPr>
          <p:cNvPicPr>
            <a:picLocks noChangeAspect="1"/>
          </p:cNvPicPr>
          <p:nvPr/>
        </p:nvPicPr>
        <p:blipFill rotWithShape="1">
          <a:blip r:embed="rId2">
            <a:extLst>
              <a:ext uri="{28A0092B-C50C-407E-A947-70E740481C1C}">
                <a14:useLocalDpi xmlns:a14="http://schemas.microsoft.com/office/drawing/2010/main" val="0"/>
              </a:ext>
            </a:extLst>
          </a:blip>
          <a:srcRect l="71139" t="5107" b="10519"/>
          <a:stretch/>
        </p:blipFill>
        <p:spPr>
          <a:xfrm>
            <a:off x="0" y="-1"/>
            <a:ext cx="3518704" cy="6858001"/>
          </a:xfrm>
          <a:prstGeom prst="rect">
            <a:avLst/>
          </a:prstGeom>
        </p:spPr>
      </p:pic>
      <p:pic>
        <p:nvPicPr>
          <p:cNvPr id="5" name="Рисунок 5">
            <a:extLst>
              <a:ext uri="{FF2B5EF4-FFF2-40B4-BE49-F238E27FC236}">
                <a16:creationId xmlns:a16="http://schemas.microsoft.com/office/drawing/2014/main" id="{3E789466-3CBF-45E1-8178-B58CEA95DDAC}"/>
              </a:ext>
            </a:extLst>
          </p:cNvPr>
          <p:cNvPicPr>
            <a:picLocks noChangeAspect="1"/>
          </p:cNvPicPr>
          <p:nvPr/>
        </p:nvPicPr>
        <p:blipFill>
          <a:blip r:embed="rId3" cstate="hqprint">
            <a:lum bright="70000" contrast="-70000"/>
            <a:extLst>
              <a:ext uri="{28A0092B-C50C-407E-A947-70E740481C1C}">
                <a14:useLocalDpi xmlns:a14="http://schemas.microsoft.com/office/drawing/2010/main" val="0"/>
              </a:ext>
            </a:extLst>
          </a:blip>
          <a:stretch>
            <a:fillRect/>
          </a:stretch>
        </p:blipFill>
        <p:spPr>
          <a:xfrm>
            <a:off x="491033" y="2730419"/>
            <a:ext cx="2587833" cy="953732"/>
          </a:xfrm>
          <a:prstGeom prst="rect">
            <a:avLst/>
          </a:prstGeom>
        </p:spPr>
      </p:pic>
      <p:pic>
        <p:nvPicPr>
          <p:cNvPr id="10" name="Picture 3" descr="C:\Users\Иброхим\Desktop\scan\IMG_20240325_0005.jpg">
            <a:extLst>
              <a:ext uri="{FF2B5EF4-FFF2-40B4-BE49-F238E27FC236}">
                <a16:creationId xmlns:a16="http://schemas.microsoft.com/office/drawing/2014/main" id="{0A52336F-87DA-4E7D-B9AF-9A01218E1130}"/>
              </a:ext>
            </a:extLst>
          </p:cNvPr>
          <p:cNvPicPr>
            <a:picLocks noChangeAspect="1" noChangeArrowheads="1"/>
          </p:cNvPicPr>
          <p:nvPr/>
        </p:nvPicPr>
        <p:blipFill>
          <a:blip r:embed="rId4" cstate="print"/>
          <a:srcRect/>
          <a:stretch>
            <a:fillRect/>
          </a:stretch>
        </p:blipFill>
        <p:spPr bwMode="auto">
          <a:xfrm>
            <a:off x="5185458" y="-1"/>
            <a:ext cx="5510207" cy="6858000"/>
          </a:xfrm>
          <a:prstGeom prst="rect">
            <a:avLst/>
          </a:prstGeom>
          <a:noFill/>
        </p:spPr>
      </p:pic>
    </p:spTree>
    <p:extLst>
      <p:ext uri="{BB962C8B-B14F-4D97-AF65-F5344CB8AC3E}">
        <p14:creationId xmlns:p14="http://schemas.microsoft.com/office/powerpoint/2010/main" val="28326513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9A0E1C-A6CD-4646-84BF-43C64CEF95C1}"/>
              </a:ext>
            </a:extLst>
          </p:cNvPr>
          <p:cNvPicPr>
            <a:picLocks noChangeAspect="1"/>
          </p:cNvPicPr>
          <p:nvPr/>
        </p:nvPicPr>
        <p:blipFill rotWithShape="1">
          <a:blip r:embed="rId2">
            <a:extLst>
              <a:ext uri="{28A0092B-C50C-407E-A947-70E740481C1C}">
                <a14:useLocalDpi xmlns:a14="http://schemas.microsoft.com/office/drawing/2010/main" val="0"/>
              </a:ext>
            </a:extLst>
          </a:blip>
          <a:srcRect l="71139" t="5107" b="10519"/>
          <a:stretch/>
        </p:blipFill>
        <p:spPr>
          <a:xfrm>
            <a:off x="0" y="-1"/>
            <a:ext cx="3518704" cy="6858001"/>
          </a:xfrm>
          <a:prstGeom prst="rect">
            <a:avLst/>
          </a:prstGeom>
        </p:spPr>
      </p:pic>
      <p:pic>
        <p:nvPicPr>
          <p:cNvPr id="5" name="Рисунок 5">
            <a:extLst>
              <a:ext uri="{FF2B5EF4-FFF2-40B4-BE49-F238E27FC236}">
                <a16:creationId xmlns:a16="http://schemas.microsoft.com/office/drawing/2014/main" id="{3E789466-3CBF-45E1-8178-B58CEA95DDAC}"/>
              </a:ext>
            </a:extLst>
          </p:cNvPr>
          <p:cNvPicPr>
            <a:picLocks noChangeAspect="1"/>
          </p:cNvPicPr>
          <p:nvPr/>
        </p:nvPicPr>
        <p:blipFill>
          <a:blip r:embed="rId3" cstate="hqprint">
            <a:lum bright="70000" contrast="-70000"/>
            <a:extLst>
              <a:ext uri="{28A0092B-C50C-407E-A947-70E740481C1C}">
                <a14:useLocalDpi xmlns:a14="http://schemas.microsoft.com/office/drawing/2010/main" val="0"/>
              </a:ext>
            </a:extLst>
          </a:blip>
          <a:stretch>
            <a:fillRect/>
          </a:stretch>
        </p:blipFill>
        <p:spPr>
          <a:xfrm>
            <a:off x="491033" y="2730419"/>
            <a:ext cx="2587833" cy="953732"/>
          </a:xfrm>
          <a:prstGeom prst="rect">
            <a:avLst/>
          </a:prstGeom>
        </p:spPr>
      </p:pic>
      <p:sp>
        <p:nvSpPr>
          <p:cNvPr id="6" name="Rectangle: Rounded Corners 5">
            <a:extLst>
              <a:ext uri="{FF2B5EF4-FFF2-40B4-BE49-F238E27FC236}">
                <a16:creationId xmlns:a16="http://schemas.microsoft.com/office/drawing/2014/main" id="{A97BD7D5-B9F3-4114-A993-331D64D14A7E}"/>
              </a:ext>
            </a:extLst>
          </p:cNvPr>
          <p:cNvSpPr/>
          <p:nvPr/>
        </p:nvSpPr>
        <p:spPr>
          <a:xfrm>
            <a:off x="4311568" y="1169039"/>
            <a:ext cx="7025833" cy="131951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5B87083-B2A2-48D8-A96C-77125AB0BF24}"/>
              </a:ext>
            </a:extLst>
          </p:cNvPr>
          <p:cNvSpPr txBox="1"/>
          <p:nvPr/>
        </p:nvSpPr>
        <p:spPr>
          <a:xfrm>
            <a:off x="4777449" y="1320964"/>
            <a:ext cx="6094070" cy="1015663"/>
          </a:xfrm>
          <a:prstGeom prst="rect">
            <a:avLst/>
          </a:prstGeom>
          <a:noFill/>
        </p:spPr>
        <p:txBody>
          <a:bodyPr wrap="square">
            <a:spAutoFit/>
          </a:bodyPr>
          <a:lstStyle/>
          <a:p>
            <a:pPr lvl="0" algn="ctr"/>
            <a:r>
              <a:rPr lang="uz-Cyrl-UZ" sz="2000" b="1" dirty="0">
                <a:latin typeface="+mj-lt"/>
              </a:rPr>
              <a:t>Меҳнат шартномасини бекор қилиш ҳуқуқига эга бўлган шахснинг ёзма тақдимномаси кўриб чиқиш</a:t>
            </a:r>
            <a:endParaRPr lang="ru-RU" sz="2000" dirty="0">
              <a:latin typeface="+mj-lt"/>
            </a:endParaRPr>
          </a:p>
          <a:p>
            <a:pPr lvl="0" algn="ctr"/>
            <a:r>
              <a:rPr lang="uz-Cyrl-UZ" sz="2000" b="1" dirty="0">
                <a:latin typeface="+mj-lt"/>
              </a:rPr>
              <a:t>ТАРТИБИ</a:t>
            </a:r>
            <a:endParaRPr lang="ru-RU" sz="2000" dirty="0">
              <a:latin typeface="+mj-lt"/>
            </a:endParaRPr>
          </a:p>
        </p:txBody>
      </p:sp>
      <p:sp>
        <p:nvSpPr>
          <p:cNvPr id="16" name="Rectangle: Rounded Corners 15">
            <a:extLst>
              <a:ext uri="{FF2B5EF4-FFF2-40B4-BE49-F238E27FC236}">
                <a16:creationId xmlns:a16="http://schemas.microsoft.com/office/drawing/2014/main" id="{5A312630-C6AF-49C0-AAEB-25544002CD8F}"/>
              </a:ext>
            </a:extLst>
          </p:cNvPr>
          <p:cNvSpPr/>
          <p:nvPr/>
        </p:nvSpPr>
        <p:spPr>
          <a:xfrm>
            <a:off x="4311565" y="3493222"/>
            <a:ext cx="7025833" cy="210132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7323516-29FC-4AD6-BC20-C056C7732973}"/>
              </a:ext>
            </a:extLst>
          </p:cNvPr>
          <p:cNvSpPr txBox="1"/>
          <p:nvPr/>
        </p:nvSpPr>
        <p:spPr>
          <a:xfrm>
            <a:off x="4499171" y="3609476"/>
            <a:ext cx="6650619" cy="1938992"/>
          </a:xfrm>
          <a:prstGeom prst="rect">
            <a:avLst/>
          </a:prstGeom>
          <a:noFill/>
        </p:spPr>
        <p:txBody>
          <a:bodyPr wrap="square">
            <a:spAutoFit/>
          </a:bodyPr>
          <a:lstStyle/>
          <a:p>
            <a:pPr lvl="0" algn="ctr"/>
            <a:r>
              <a:rPr lang="uz-Cyrl-UZ" sz="2000" dirty="0"/>
              <a:t>“Ўзбекистон касаба уюшмалари Федерацияси” Ижроия қўмитасининг 2023 йил 23 майдаги “Касаба уюшма қўмитаси, органида меҳнат шартномасини иш берувчининг ташаббусига кўра бекор қилиш тўғрисидаги тақдимномасини кўриб чиқиш Тартиби” ҳақида (янги таҳрири) </a:t>
            </a:r>
            <a:r>
              <a:rPr lang="uz-Cyrl-UZ" sz="2000" b="1" dirty="0"/>
              <a:t>9-5 сонли</a:t>
            </a:r>
            <a:r>
              <a:rPr lang="uz-Cyrl-UZ" sz="2000" dirty="0"/>
              <a:t> қарори. </a:t>
            </a:r>
            <a:endParaRPr lang="ru-RU" sz="2000" dirty="0"/>
          </a:p>
        </p:txBody>
      </p:sp>
      <p:sp>
        <p:nvSpPr>
          <p:cNvPr id="10" name="Arrow: Right 9">
            <a:extLst>
              <a:ext uri="{FF2B5EF4-FFF2-40B4-BE49-F238E27FC236}">
                <a16:creationId xmlns:a16="http://schemas.microsoft.com/office/drawing/2014/main" id="{8E8E3ED9-5C84-41B2-8661-55CF0FF09C57}"/>
              </a:ext>
            </a:extLst>
          </p:cNvPr>
          <p:cNvSpPr/>
          <p:nvPr/>
        </p:nvSpPr>
        <p:spPr>
          <a:xfrm rot="5400000">
            <a:off x="7491178" y="2691713"/>
            <a:ext cx="666614" cy="554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888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9A0E1C-A6CD-4646-84BF-43C64CEF95C1}"/>
              </a:ext>
            </a:extLst>
          </p:cNvPr>
          <p:cNvPicPr>
            <a:picLocks noChangeAspect="1"/>
          </p:cNvPicPr>
          <p:nvPr/>
        </p:nvPicPr>
        <p:blipFill rotWithShape="1">
          <a:blip r:embed="rId2">
            <a:extLst>
              <a:ext uri="{28A0092B-C50C-407E-A947-70E740481C1C}">
                <a14:useLocalDpi xmlns:a14="http://schemas.microsoft.com/office/drawing/2010/main" val="0"/>
              </a:ext>
            </a:extLst>
          </a:blip>
          <a:srcRect l="71139" t="5107" b="10519"/>
          <a:stretch/>
        </p:blipFill>
        <p:spPr>
          <a:xfrm>
            <a:off x="0" y="-1"/>
            <a:ext cx="3518704" cy="6858001"/>
          </a:xfrm>
          <a:prstGeom prst="rect">
            <a:avLst/>
          </a:prstGeom>
        </p:spPr>
      </p:pic>
      <p:pic>
        <p:nvPicPr>
          <p:cNvPr id="5" name="Рисунок 5">
            <a:extLst>
              <a:ext uri="{FF2B5EF4-FFF2-40B4-BE49-F238E27FC236}">
                <a16:creationId xmlns:a16="http://schemas.microsoft.com/office/drawing/2014/main" id="{3E789466-3CBF-45E1-8178-B58CEA95DDAC}"/>
              </a:ext>
            </a:extLst>
          </p:cNvPr>
          <p:cNvPicPr>
            <a:picLocks noChangeAspect="1"/>
          </p:cNvPicPr>
          <p:nvPr/>
        </p:nvPicPr>
        <p:blipFill>
          <a:blip r:embed="rId3" cstate="hqprint">
            <a:lum bright="70000" contrast="-70000"/>
            <a:extLst>
              <a:ext uri="{28A0092B-C50C-407E-A947-70E740481C1C}">
                <a14:useLocalDpi xmlns:a14="http://schemas.microsoft.com/office/drawing/2010/main" val="0"/>
              </a:ext>
            </a:extLst>
          </a:blip>
          <a:stretch>
            <a:fillRect/>
          </a:stretch>
        </p:blipFill>
        <p:spPr>
          <a:xfrm>
            <a:off x="491033" y="2730419"/>
            <a:ext cx="2587833" cy="953732"/>
          </a:xfrm>
          <a:prstGeom prst="rect">
            <a:avLst/>
          </a:prstGeom>
        </p:spPr>
      </p:pic>
      <p:sp>
        <p:nvSpPr>
          <p:cNvPr id="6" name="Rectangle: Rounded Corners 5">
            <a:extLst>
              <a:ext uri="{FF2B5EF4-FFF2-40B4-BE49-F238E27FC236}">
                <a16:creationId xmlns:a16="http://schemas.microsoft.com/office/drawing/2014/main" id="{A97BD7D5-B9F3-4114-A993-331D64D14A7E}"/>
              </a:ext>
            </a:extLst>
          </p:cNvPr>
          <p:cNvSpPr/>
          <p:nvPr/>
        </p:nvSpPr>
        <p:spPr>
          <a:xfrm>
            <a:off x="4825608" y="324090"/>
            <a:ext cx="7025833" cy="995423"/>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5B87083-B2A2-48D8-A96C-77125AB0BF24}"/>
              </a:ext>
            </a:extLst>
          </p:cNvPr>
          <p:cNvSpPr txBox="1"/>
          <p:nvPr/>
        </p:nvSpPr>
        <p:spPr>
          <a:xfrm>
            <a:off x="5125101" y="467858"/>
            <a:ext cx="6426845" cy="707886"/>
          </a:xfrm>
          <a:prstGeom prst="rect">
            <a:avLst/>
          </a:prstGeom>
          <a:noFill/>
        </p:spPr>
        <p:txBody>
          <a:bodyPr wrap="square">
            <a:spAutoFit/>
          </a:bodyPr>
          <a:lstStyle/>
          <a:p>
            <a:pPr lvl="0" algn="ctr"/>
            <a:r>
              <a:rPr lang="uz-Cyrl-UZ" sz="2000" spc="0" dirty="0"/>
              <a:t>Тақдимнома ва унга илова қилинган ҳужжатлар билан танишиб чиқиш.</a:t>
            </a:r>
          </a:p>
        </p:txBody>
      </p:sp>
      <p:sp>
        <p:nvSpPr>
          <p:cNvPr id="10" name="Rectangle: Rounded Corners 9">
            <a:extLst>
              <a:ext uri="{FF2B5EF4-FFF2-40B4-BE49-F238E27FC236}">
                <a16:creationId xmlns:a16="http://schemas.microsoft.com/office/drawing/2014/main" id="{EA66E76C-F745-4969-99D9-2EF2F2D580FD}"/>
              </a:ext>
            </a:extLst>
          </p:cNvPr>
          <p:cNvSpPr/>
          <p:nvPr/>
        </p:nvSpPr>
        <p:spPr>
          <a:xfrm>
            <a:off x="4825608" y="1645533"/>
            <a:ext cx="7025833" cy="995423"/>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2156FE8-4C2E-4F7F-95C5-156DE7E2F091}"/>
              </a:ext>
            </a:extLst>
          </p:cNvPr>
          <p:cNvSpPr txBox="1"/>
          <p:nvPr/>
        </p:nvSpPr>
        <p:spPr>
          <a:xfrm>
            <a:off x="5125101" y="1789301"/>
            <a:ext cx="6426845" cy="707886"/>
          </a:xfrm>
          <a:prstGeom prst="rect">
            <a:avLst/>
          </a:prstGeom>
          <a:noFill/>
        </p:spPr>
        <p:txBody>
          <a:bodyPr wrap="square">
            <a:spAutoFit/>
          </a:bodyPr>
          <a:lstStyle/>
          <a:p>
            <a:pPr lvl="0" algn="ctr"/>
            <a:r>
              <a:rPr lang="uz-Cyrl-UZ" sz="2000" spc="0" dirty="0"/>
              <a:t>Тақдимномани кўриб чиқиш мақсадида касаба уюшма қўмита мажлисини чақириш.</a:t>
            </a:r>
          </a:p>
        </p:txBody>
      </p:sp>
      <p:sp>
        <p:nvSpPr>
          <p:cNvPr id="14" name="Rectangle: Rounded Corners 13">
            <a:extLst>
              <a:ext uri="{FF2B5EF4-FFF2-40B4-BE49-F238E27FC236}">
                <a16:creationId xmlns:a16="http://schemas.microsoft.com/office/drawing/2014/main" id="{465D24BF-A449-4A75-93F7-7B28EE4D8699}"/>
              </a:ext>
            </a:extLst>
          </p:cNvPr>
          <p:cNvSpPr/>
          <p:nvPr/>
        </p:nvSpPr>
        <p:spPr>
          <a:xfrm>
            <a:off x="4795635" y="2966976"/>
            <a:ext cx="7025833" cy="995423"/>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1FBFAC9-0450-44C1-80BF-91AD93CD65E6}"/>
              </a:ext>
            </a:extLst>
          </p:cNvPr>
          <p:cNvSpPr txBox="1"/>
          <p:nvPr/>
        </p:nvSpPr>
        <p:spPr>
          <a:xfrm>
            <a:off x="5095128" y="3110744"/>
            <a:ext cx="6426845" cy="707886"/>
          </a:xfrm>
          <a:prstGeom prst="rect">
            <a:avLst/>
          </a:prstGeom>
          <a:noFill/>
        </p:spPr>
        <p:txBody>
          <a:bodyPr wrap="square">
            <a:spAutoFit/>
          </a:bodyPr>
          <a:lstStyle/>
          <a:p>
            <a:pPr lvl="0" algn="ctr"/>
            <a:r>
              <a:rPr lang="uz-Cyrl-UZ" sz="2000" spc="0" dirty="0"/>
              <a:t>Масаласи кўрилаётган ходим хамда иш берувчига хабарнома жўнатиш.</a:t>
            </a:r>
          </a:p>
        </p:txBody>
      </p:sp>
      <p:sp>
        <p:nvSpPr>
          <p:cNvPr id="20" name="Rectangle: Rounded Corners 19">
            <a:extLst>
              <a:ext uri="{FF2B5EF4-FFF2-40B4-BE49-F238E27FC236}">
                <a16:creationId xmlns:a16="http://schemas.microsoft.com/office/drawing/2014/main" id="{4FF49AFD-91E6-4468-8DB2-9D65037611B6}"/>
              </a:ext>
            </a:extLst>
          </p:cNvPr>
          <p:cNvSpPr/>
          <p:nvPr/>
        </p:nvSpPr>
        <p:spPr>
          <a:xfrm>
            <a:off x="4795635" y="4288419"/>
            <a:ext cx="7025833" cy="995423"/>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B318FD5-763F-4CFE-8AD7-3661C2EB418B}"/>
              </a:ext>
            </a:extLst>
          </p:cNvPr>
          <p:cNvSpPr txBox="1"/>
          <p:nvPr/>
        </p:nvSpPr>
        <p:spPr>
          <a:xfrm>
            <a:off x="5095128" y="4432187"/>
            <a:ext cx="6426845" cy="707886"/>
          </a:xfrm>
          <a:prstGeom prst="rect">
            <a:avLst/>
          </a:prstGeom>
          <a:noFill/>
        </p:spPr>
        <p:txBody>
          <a:bodyPr wrap="square">
            <a:spAutoFit/>
          </a:bodyPr>
          <a:lstStyle/>
          <a:p>
            <a:pPr lvl="0" algn="ctr"/>
            <a:r>
              <a:rPr lang="uz-Cyrl-UZ" sz="2000" spc="0" dirty="0"/>
              <a:t>Тақдимномани кўриб чиқиш ҳамда Баён расмийлаштириш.</a:t>
            </a:r>
          </a:p>
        </p:txBody>
      </p:sp>
      <p:sp>
        <p:nvSpPr>
          <p:cNvPr id="22" name="Rectangle: Rounded Corners 21">
            <a:extLst>
              <a:ext uri="{FF2B5EF4-FFF2-40B4-BE49-F238E27FC236}">
                <a16:creationId xmlns:a16="http://schemas.microsoft.com/office/drawing/2014/main" id="{3D6C7F40-B3AA-4187-9905-5DBB8A6EA6C9}"/>
              </a:ext>
            </a:extLst>
          </p:cNvPr>
          <p:cNvSpPr/>
          <p:nvPr/>
        </p:nvSpPr>
        <p:spPr>
          <a:xfrm>
            <a:off x="4825608" y="5515337"/>
            <a:ext cx="7025833" cy="995423"/>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7FBB77E-71DF-46BB-8A2F-5F2EEEACCB5D}"/>
              </a:ext>
            </a:extLst>
          </p:cNvPr>
          <p:cNvSpPr txBox="1"/>
          <p:nvPr/>
        </p:nvSpPr>
        <p:spPr>
          <a:xfrm>
            <a:off x="5125101" y="5659105"/>
            <a:ext cx="6426845" cy="707886"/>
          </a:xfrm>
          <a:prstGeom prst="rect">
            <a:avLst/>
          </a:prstGeom>
          <a:noFill/>
        </p:spPr>
        <p:txBody>
          <a:bodyPr wrap="square">
            <a:spAutoFit/>
          </a:bodyPr>
          <a:lstStyle/>
          <a:p>
            <a:pPr lvl="0" algn="ctr"/>
            <a:r>
              <a:rPr lang="uz-Cyrl-UZ" sz="2000" spc="0" dirty="0"/>
              <a:t>Қабул қилинган қарор ҳақида  ходимга ва иш берувчига Хабарнома жўнатиш.</a:t>
            </a:r>
          </a:p>
        </p:txBody>
      </p:sp>
      <p:sp>
        <p:nvSpPr>
          <p:cNvPr id="2" name="Rectangle 1">
            <a:extLst>
              <a:ext uri="{FF2B5EF4-FFF2-40B4-BE49-F238E27FC236}">
                <a16:creationId xmlns:a16="http://schemas.microsoft.com/office/drawing/2014/main" id="{18DFF08B-B4E3-4FCB-8301-999F24A48A43}"/>
              </a:ext>
            </a:extLst>
          </p:cNvPr>
          <p:cNvSpPr/>
          <p:nvPr/>
        </p:nvSpPr>
        <p:spPr>
          <a:xfrm>
            <a:off x="4035868" y="267803"/>
            <a:ext cx="614272" cy="1107996"/>
          </a:xfrm>
          <a:prstGeom prst="rect">
            <a:avLst/>
          </a:prstGeom>
          <a:noFill/>
        </p:spPr>
        <p:txBody>
          <a:bodyPr wrap="none" lIns="91440" tIns="45720" rIns="91440" bIns="45720">
            <a:spAutoFit/>
          </a:bodyPr>
          <a:lstStyle/>
          <a:p>
            <a:pPr algn="ctr"/>
            <a:r>
              <a:rPr lang="en-US"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a:t>
            </a:r>
          </a:p>
        </p:txBody>
      </p:sp>
      <p:sp>
        <p:nvSpPr>
          <p:cNvPr id="24" name="Rectangle 23">
            <a:extLst>
              <a:ext uri="{FF2B5EF4-FFF2-40B4-BE49-F238E27FC236}">
                <a16:creationId xmlns:a16="http://schemas.microsoft.com/office/drawing/2014/main" id="{7EBA3AAC-2785-470F-9CF6-E0E8FD5226E1}"/>
              </a:ext>
            </a:extLst>
          </p:cNvPr>
          <p:cNvSpPr/>
          <p:nvPr/>
        </p:nvSpPr>
        <p:spPr>
          <a:xfrm>
            <a:off x="4061590" y="1589246"/>
            <a:ext cx="614272" cy="1107996"/>
          </a:xfrm>
          <a:prstGeom prst="rect">
            <a:avLst/>
          </a:prstGeom>
          <a:noFill/>
        </p:spPr>
        <p:txBody>
          <a:bodyPr wrap="none" lIns="91440" tIns="45720" rIns="91440" bIns="45720">
            <a:spAutoFit/>
          </a:bodyPr>
          <a:lstStyle/>
          <a:p>
            <a:pPr algn="ctr"/>
            <a:r>
              <a:rPr lang="en-US"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a:t>
            </a:r>
          </a:p>
        </p:txBody>
      </p:sp>
      <p:sp>
        <p:nvSpPr>
          <p:cNvPr id="25" name="Rectangle 24">
            <a:extLst>
              <a:ext uri="{FF2B5EF4-FFF2-40B4-BE49-F238E27FC236}">
                <a16:creationId xmlns:a16="http://schemas.microsoft.com/office/drawing/2014/main" id="{95633CE7-7497-40FF-BCB0-DB4ECFAC5716}"/>
              </a:ext>
            </a:extLst>
          </p:cNvPr>
          <p:cNvSpPr/>
          <p:nvPr/>
        </p:nvSpPr>
        <p:spPr>
          <a:xfrm>
            <a:off x="4065212" y="2854403"/>
            <a:ext cx="614272" cy="1107996"/>
          </a:xfrm>
          <a:prstGeom prst="rect">
            <a:avLst/>
          </a:prstGeom>
          <a:noFill/>
        </p:spPr>
        <p:txBody>
          <a:bodyPr wrap="none" lIns="91440" tIns="45720" rIns="91440" bIns="45720">
            <a:spAutoFit/>
          </a:bodyPr>
          <a:lstStyle/>
          <a:p>
            <a:pPr algn="ctr"/>
            <a:r>
              <a:rPr lang="en-US"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a:t>
            </a:r>
          </a:p>
        </p:txBody>
      </p:sp>
      <p:sp>
        <p:nvSpPr>
          <p:cNvPr id="26" name="Rectangle 25">
            <a:extLst>
              <a:ext uri="{FF2B5EF4-FFF2-40B4-BE49-F238E27FC236}">
                <a16:creationId xmlns:a16="http://schemas.microsoft.com/office/drawing/2014/main" id="{AB9CE015-B3AE-4743-A9D2-6A1B723E72EB}"/>
              </a:ext>
            </a:extLst>
          </p:cNvPr>
          <p:cNvSpPr/>
          <p:nvPr/>
        </p:nvSpPr>
        <p:spPr>
          <a:xfrm>
            <a:off x="4061590" y="4232132"/>
            <a:ext cx="614272" cy="1107996"/>
          </a:xfrm>
          <a:prstGeom prst="rect">
            <a:avLst/>
          </a:prstGeom>
          <a:noFill/>
        </p:spPr>
        <p:txBody>
          <a:bodyPr wrap="none" lIns="91440" tIns="45720" rIns="91440" bIns="45720">
            <a:spAutoFit/>
          </a:bodyPr>
          <a:lstStyle/>
          <a:p>
            <a:pPr algn="ctr"/>
            <a:r>
              <a:rPr lang="en-US"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4</a:t>
            </a:r>
          </a:p>
        </p:txBody>
      </p:sp>
      <p:sp>
        <p:nvSpPr>
          <p:cNvPr id="27" name="Rectangle 26">
            <a:extLst>
              <a:ext uri="{FF2B5EF4-FFF2-40B4-BE49-F238E27FC236}">
                <a16:creationId xmlns:a16="http://schemas.microsoft.com/office/drawing/2014/main" id="{E1DD05A1-B6B6-4A92-BFBA-55979ACCF65A}"/>
              </a:ext>
            </a:extLst>
          </p:cNvPr>
          <p:cNvSpPr/>
          <p:nvPr/>
        </p:nvSpPr>
        <p:spPr>
          <a:xfrm>
            <a:off x="4061590" y="5459050"/>
            <a:ext cx="614272" cy="1107996"/>
          </a:xfrm>
          <a:prstGeom prst="rect">
            <a:avLst/>
          </a:prstGeom>
          <a:noFill/>
        </p:spPr>
        <p:txBody>
          <a:bodyPr wrap="none" lIns="91440" tIns="45720" rIns="91440" bIns="45720">
            <a:spAutoFit/>
          </a:bodyPr>
          <a:lstStyle/>
          <a:p>
            <a:pPr algn="ctr"/>
            <a:r>
              <a:rPr lang="en-US"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5</a:t>
            </a:r>
          </a:p>
        </p:txBody>
      </p:sp>
    </p:spTree>
    <p:extLst>
      <p:ext uri="{BB962C8B-B14F-4D97-AF65-F5344CB8AC3E}">
        <p14:creationId xmlns:p14="http://schemas.microsoft.com/office/powerpoint/2010/main" val="4952129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9A0E1C-A6CD-4646-84BF-43C64CEF95C1}"/>
              </a:ext>
            </a:extLst>
          </p:cNvPr>
          <p:cNvPicPr>
            <a:picLocks noChangeAspect="1"/>
          </p:cNvPicPr>
          <p:nvPr/>
        </p:nvPicPr>
        <p:blipFill rotWithShape="1">
          <a:blip r:embed="rId2">
            <a:extLst>
              <a:ext uri="{28A0092B-C50C-407E-A947-70E740481C1C}">
                <a14:useLocalDpi xmlns:a14="http://schemas.microsoft.com/office/drawing/2010/main" val="0"/>
              </a:ext>
            </a:extLst>
          </a:blip>
          <a:srcRect l="71139" t="5107" b="10519"/>
          <a:stretch/>
        </p:blipFill>
        <p:spPr>
          <a:xfrm>
            <a:off x="0" y="-1"/>
            <a:ext cx="3518704" cy="6858001"/>
          </a:xfrm>
          <a:prstGeom prst="rect">
            <a:avLst/>
          </a:prstGeom>
        </p:spPr>
      </p:pic>
      <p:pic>
        <p:nvPicPr>
          <p:cNvPr id="5" name="Рисунок 5">
            <a:extLst>
              <a:ext uri="{FF2B5EF4-FFF2-40B4-BE49-F238E27FC236}">
                <a16:creationId xmlns:a16="http://schemas.microsoft.com/office/drawing/2014/main" id="{3E789466-3CBF-45E1-8178-B58CEA95DDAC}"/>
              </a:ext>
            </a:extLst>
          </p:cNvPr>
          <p:cNvPicPr>
            <a:picLocks noChangeAspect="1"/>
          </p:cNvPicPr>
          <p:nvPr/>
        </p:nvPicPr>
        <p:blipFill>
          <a:blip r:embed="rId3" cstate="hqprint">
            <a:lum bright="70000" contrast="-70000"/>
            <a:extLst>
              <a:ext uri="{28A0092B-C50C-407E-A947-70E740481C1C}">
                <a14:useLocalDpi xmlns:a14="http://schemas.microsoft.com/office/drawing/2010/main" val="0"/>
              </a:ext>
            </a:extLst>
          </a:blip>
          <a:stretch>
            <a:fillRect/>
          </a:stretch>
        </p:blipFill>
        <p:spPr>
          <a:xfrm>
            <a:off x="491033" y="2730419"/>
            <a:ext cx="2587833" cy="953732"/>
          </a:xfrm>
          <a:prstGeom prst="rect">
            <a:avLst/>
          </a:prstGeom>
        </p:spPr>
      </p:pic>
      <p:pic>
        <p:nvPicPr>
          <p:cNvPr id="6" name="Picture 2" descr="C:\Users\Иброхим\Desktop\scan\IMG_20240325_0006.jpg">
            <a:extLst>
              <a:ext uri="{FF2B5EF4-FFF2-40B4-BE49-F238E27FC236}">
                <a16:creationId xmlns:a16="http://schemas.microsoft.com/office/drawing/2014/main" id="{818247A1-6B88-41D5-BF4D-A3274182F22A}"/>
              </a:ext>
            </a:extLst>
          </p:cNvPr>
          <p:cNvPicPr>
            <a:picLocks noChangeAspect="1" noChangeArrowheads="1"/>
          </p:cNvPicPr>
          <p:nvPr/>
        </p:nvPicPr>
        <p:blipFill>
          <a:blip r:embed="rId4" cstate="print"/>
          <a:srcRect l="2842"/>
          <a:stretch>
            <a:fillRect/>
          </a:stretch>
        </p:blipFill>
        <p:spPr bwMode="auto">
          <a:xfrm>
            <a:off x="4894736" y="0"/>
            <a:ext cx="5649940" cy="6858000"/>
          </a:xfrm>
          <a:prstGeom prst="rect">
            <a:avLst/>
          </a:prstGeom>
          <a:noFill/>
        </p:spPr>
      </p:pic>
    </p:spTree>
    <p:extLst>
      <p:ext uri="{BB962C8B-B14F-4D97-AF65-F5344CB8AC3E}">
        <p14:creationId xmlns:p14="http://schemas.microsoft.com/office/powerpoint/2010/main" val="1852159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9A0E1C-A6CD-4646-84BF-43C64CEF95C1}"/>
              </a:ext>
            </a:extLst>
          </p:cNvPr>
          <p:cNvPicPr>
            <a:picLocks noChangeAspect="1"/>
          </p:cNvPicPr>
          <p:nvPr/>
        </p:nvPicPr>
        <p:blipFill rotWithShape="1">
          <a:blip r:embed="rId2">
            <a:extLst>
              <a:ext uri="{28A0092B-C50C-407E-A947-70E740481C1C}">
                <a14:useLocalDpi xmlns:a14="http://schemas.microsoft.com/office/drawing/2010/main" val="0"/>
              </a:ext>
            </a:extLst>
          </a:blip>
          <a:srcRect l="71139" t="5107" b="10519"/>
          <a:stretch/>
        </p:blipFill>
        <p:spPr>
          <a:xfrm>
            <a:off x="0" y="-1"/>
            <a:ext cx="3518704" cy="6858001"/>
          </a:xfrm>
          <a:prstGeom prst="rect">
            <a:avLst/>
          </a:prstGeom>
        </p:spPr>
      </p:pic>
      <p:pic>
        <p:nvPicPr>
          <p:cNvPr id="5" name="Рисунок 5">
            <a:extLst>
              <a:ext uri="{FF2B5EF4-FFF2-40B4-BE49-F238E27FC236}">
                <a16:creationId xmlns:a16="http://schemas.microsoft.com/office/drawing/2014/main" id="{3E789466-3CBF-45E1-8178-B58CEA95DDAC}"/>
              </a:ext>
            </a:extLst>
          </p:cNvPr>
          <p:cNvPicPr>
            <a:picLocks noChangeAspect="1"/>
          </p:cNvPicPr>
          <p:nvPr/>
        </p:nvPicPr>
        <p:blipFill>
          <a:blip r:embed="rId3" cstate="hqprint">
            <a:lum bright="70000" contrast="-70000"/>
            <a:extLst>
              <a:ext uri="{28A0092B-C50C-407E-A947-70E740481C1C}">
                <a14:useLocalDpi xmlns:a14="http://schemas.microsoft.com/office/drawing/2010/main" val="0"/>
              </a:ext>
            </a:extLst>
          </a:blip>
          <a:stretch>
            <a:fillRect/>
          </a:stretch>
        </p:blipFill>
        <p:spPr>
          <a:xfrm>
            <a:off x="491033" y="2730419"/>
            <a:ext cx="2587833" cy="953732"/>
          </a:xfrm>
          <a:prstGeom prst="rect">
            <a:avLst/>
          </a:prstGeom>
        </p:spPr>
      </p:pic>
      <p:pic>
        <p:nvPicPr>
          <p:cNvPr id="7" name="Picture 2" descr="C:\Users\Иброхим\Desktop\scan\IMG_20240325_0007.jpg">
            <a:extLst>
              <a:ext uri="{FF2B5EF4-FFF2-40B4-BE49-F238E27FC236}">
                <a16:creationId xmlns:a16="http://schemas.microsoft.com/office/drawing/2014/main" id="{9CDBA76E-15C3-4885-B529-763FE0391109}"/>
              </a:ext>
            </a:extLst>
          </p:cNvPr>
          <p:cNvPicPr>
            <a:picLocks noChangeAspect="1" noChangeArrowheads="1"/>
          </p:cNvPicPr>
          <p:nvPr/>
        </p:nvPicPr>
        <p:blipFill>
          <a:blip r:embed="rId4" cstate="print"/>
          <a:srcRect b="23262"/>
          <a:stretch>
            <a:fillRect/>
          </a:stretch>
        </p:blipFill>
        <p:spPr bwMode="auto">
          <a:xfrm>
            <a:off x="5047823" y="-1"/>
            <a:ext cx="5357817" cy="6858000"/>
          </a:xfrm>
          <a:prstGeom prst="rect">
            <a:avLst/>
          </a:prstGeom>
          <a:noFill/>
        </p:spPr>
      </p:pic>
    </p:spTree>
    <p:extLst>
      <p:ext uri="{BB962C8B-B14F-4D97-AF65-F5344CB8AC3E}">
        <p14:creationId xmlns:p14="http://schemas.microsoft.com/office/powerpoint/2010/main" val="27154022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366</Words>
  <Application>Microsoft Office PowerPoint</Application>
  <PresentationFormat>Widescreen</PresentationFormat>
  <Paragraphs>29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Behro'zbek Rahmonov</dc:creator>
  <cp:lastModifiedBy>Behro'zbek Rahmonov</cp:lastModifiedBy>
  <cp:revision>5</cp:revision>
  <dcterms:created xsi:type="dcterms:W3CDTF">2024-04-02T18:09:32Z</dcterms:created>
  <dcterms:modified xsi:type="dcterms:W3CDTF">2024-04-02T18:53:23Z</dcterms:modified>
</cp:coreProperties>
</file>