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0" r:id="rId17"/>
    <p:sldId id="270" r:id="rId18"/>
    <p:sldId id="271" r:id="rId19"/>
    <p:sldId id="272" r:id="rId20"/>
    <p:sldId id="275" r:id="rId21"/>
    <p:sldId id="273" r:id="rId22"/>
    <p:sldId id="276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2DC6-1E8F-45C0-B7CF-E995F0932885}" type="datetimeFigureOut">
              <a:rPr lang="fa-IR" smtClean="0"/>
              <a:t>1446/09/03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D085-6866-445D-85E0-A3C9FC70311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6115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2DC6-1E8F-45C0-B7CF-E995F0932885}" type="datetimeFigureOut">
              <a:rPr lang="fa-IR" smtClean="0"/>
              <a:t>1446/09/03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D085-6866-445D-85E0-A3C9FC70311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740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2DC6-1E8F-45C0-B7CF-E995F0932885}" type="datetimeFigureOut">
              <a:rPr lang="fa-IR" smtClean="0"/>
              <a:t>1446/09/03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D085-6866-445D-85E0-A3C9FC70311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886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2DC6-1E8F-45C0-B7CF-E995F0932885}" type="datetimeFigureOut">
              <a:rPr lang="fa-IR" smtClean="0"/>
              <a:t>1446/09/03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D085-6866-445D-85E0-A3C9FC70311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5622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2DC6-1E8F-45C0-B7CF-E995F0932885}" type="datetimeFigureOut">
              <a:rPr lang="fa-IR" smtClean="0"/>
              <a:t>1446/09/03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D085-6866-445D-85E0-A3C9FC70311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5812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2DC6-1E8F-45C0-B7CF-E995F0932885}" type="datetimeFigureOut">
              <a:rPr lang="fa-IR" smtClean="0"/>
              <a:t>1446/09/03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D085-6866-445D-85E0-A3C9FC70311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53844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2DC6-1E8F-45C0-B7CF-E995F0932885}" type="datetimeFigureOut">
              <a:rPr lang="fa-IR" smtClean="0"/>
              <a:t>1446/09/03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D085-6866-445D-85E0-A3C9FC70311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32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2DC6-1E8F-45C0-B7CF-E995F0932885}" type="datetimeFigureOut">
              <a:rPr lang="fa-IR" smtClean="0"/>
              <a:t>1446/09/03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D085-6866-445D-85E0-A3C9FC70311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5148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2DC6-1E8F-45C0-B7CF-E995F0932885}" type="datetimeFigureOut">
              <a:rPr lang="fa-IR" smtClean="0"/>
              <a:t>1446/09/03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D085-6866-445D-85E0-A3C9FC70311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169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2DC6-1E8F-45C0-B7CF-E995F0932885}" type="datetimeFigureOut">
              <a:rPr lang="fa-IR" smtClean="0"/>
              <a:t>1446/09/03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D085-6866-445D-85E0-A3C9FC70311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55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2DC6-1E8F-45C0-B7CF-E995F0932885}" type="datetimeFigureOut">
              <a:rPr lang="fa-IR" smtClean="0"/>
              <a:t>1446/09/03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D085-6866-445D-85E0-A3C9FC70311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7823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32DC6-1E8F-45C0-B7CF-E995F0932885}" type="datetimeFigureOut">
              <a:rPr lang="fa-IR" smtClean="0"/>
              <a:t>1446/09/03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0D085-6866-445D-85E0-A3C9FC70311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8456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به نام او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81038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262" y="755823"/>
            <a:ext cx="10515600" cy="1325563"/>
          </a:xfrm>
        </p:spPr>
        <p:txBody>
          <a:bodyPr/>
          <a:lstStyle/>
          <a:p>
            <a:r>
              <a:rPr lang="fa-IR" dirty="0" smtClean="0"/>
              <a:t>پذیرش تستها بصورت صحیح و دقیق با درخواست پزشک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821" y="2972781"/>
            <a:ext cx="10515600" cy="4351338"/>
          </a:xfrm>
        </p:spPr>
        <p:txBody>
          <a:bodyPr/>
          <a:lstStyle/>
          <a:p>
            <a:pPr algn="r" rtl="1"/>
            <a:r>
              <a:rPr lang="fa-IR" dirty="0" smtClean="0"/>
              <a:t>به صورت ساده باید گفت که نمیتوان تستهای مشابه را بدون تایید پزشک و رضایت بیمار برای او تجویز و پذیرش کرد</a:t>
            </a:r>
          </a:p>
          <a:p>
            <a:pPr algn="r" rtl="1"/>
            <a:r>
              <a:rPr lang="fa-IR" dirty="0" smtClean="0"/>
              <a:t>در صورت عدم وجود تست مربوطه اطلاع رسانی دقیق به بیمار و پزشک توصیه میشود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23154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عدم پذیرش تستهای تکراری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گاهی در سیستم چندین نام ممکن است برای تستی خاص تعریف شده باشد که پذیرش همه آنها لازم نیست</a:t>
            </a:r>
          </a:p>
          <a:p>
            <a:pPr algn="r" rtl="1"/>
            <a:r>
              <a:rPr lang="fa-IR" dirty="0" smtClean="0"/>
              <a:t>گاهی یک تست بصورت پنل بوده و چندید مورد تست دیگر را پوشش میدهد</a:t>
            </a:r>
          </a:p>
        </p:txBody>
      </p:sp>
    </p:spTree>
    <p:extLst>
      <p:ext uri="{BB962C8B-B14F-4D97-AF65-F5344CB8AC3E}">
        <p14:creationId xmlns:p14="http://schemas.microsoft.com/office/powerpoint/2010/main" val="109732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عدم پذیرش تستهای اشتباه(کمک گرفتن از سابقه بیمار)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تستهای وابسته به جنس (</a:t>
            </a:r>
            <a:r>
              <a:rPr lang="en-US" dirty="0" err="1" smtClean="0"/>
              <a:t>psa,beta</a:t>
            </a:r>
            <a:r>
              <a:rPr lang="en-US" dirty="0" smtClean="0"/>
              <a:t>…..</a:t>
            </a:r>
            <a:r>
              <a:rPr lang="fa-IR" dirty="0" smtClean="0"/>
              <a:t>)</a:t>
            </a:r>
          </a:p>
          <a:p>
            <a:pPr algn="r" rtl="1"/>
            <a:r>
              <a:rPr lang="fa-IR" dirty="0" smtClean="0"/>
              <a:t>تست </a:t>
            </a:r>
            <a:r>
              <a:rPr lang="en-US" dirty="0" smtClean="0"/>
              <a:t>PCT</a:t>
            </a:r>
            <a:r>
              <a:rPr lang="fa-IR" dirty="0" smtClean="0"/>
              <a:t> به عنوان یک مارکر سپسیس و همنام خود در تست پیش از مقاربت</a:t>
            </a:r>
          </a:p>
          <a:p>
            <a:pPr algn="r" rtl="1"/>
            <a:r>
              <a:rPr lang="fa-IR" dirty="0" smtClean="0"/>
              <a:t>تستهای ساده آنتی ژنی که گاها </a:t>
            </a:r>
            <a:r>
              <a:rPr lang="en-US" dirty="0" smtClean="0"/>
              <a:t>PCR</a:t>
            </a:r>
            <a:r>
              <a:rPr lang="fa-IR" dirty="0" smtClean="0"/>
              <a:t> درخواست میشود</a:t>
            </a:r>
          </a:p>
          <a:p>
            <a:pPr marL="0" indent="0" algn="r" rtl="1">
              <a:buNone/>
            </a:pPr>
            <a:endParaRPr lang="fa-IR" dirty="0" smtClean="0"/>
          </a:p>
          <a:p>
            <a:pPr algn="r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9095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عدم سوکردن بیمار به سمت اضافه کردن تست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تست کاملتر انجام بدید</a:t>
            </a:r>
          </a:p>
          <a:p>
            <a:pPr algn="r" rtl="1"/>
            <a:r>
              <a:rPr lang="fa-IR" dirty="0" smtClean="0"/>
              <a:t>این تست بهتر هستش</a:t>
            </a:r>
          </a:p>
          <a:p>
            <a:pPr algn="r" rtl="1"/>
            <a:r>
              <a:rPr lang="fa-IR" dirty="0" smtClean="0"/>
              <a:t>این تست سریعتر آماده میشود</a:t>
            </a:r>
          </a:p>
          <a:p>
            <a:pPr algn="r" rtl="1"/>
            <a:r>
              <a:rPr lang="fa-IR" dirty="0" smtClean="0"/>
              <a:t>و....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56587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883" y="2243801"/>
            <a:ext cx="10515600" cy="1325563"/>
          </a:xfrm>
        </p:spPr>
        <p:txBody>
          <a:bodyPr/>
          <a:lstStyle/>
          <a:p>
            <a:pPr algn="r" rtl="1"/>
            <a:r>
              <a:rPr lang="fa-IR" dirty="0" smtClean="0"/>
              <a:t>عدم استفاده از امکانات بیمه ای برای شخصی دیگر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9692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گرفتن اطلاعات دقیق و مورد نیاز( فقط مخصوص تست مربوطه)</a:t>
            </a:r>
          </a:p>
          <a:p>
            <a:pPr algn="r" rtl="1"/>
            <a:r>
              <a:rPr lang="fa-IR" dirty="0" smtClean="0"/>
              <a:t>حفظ اطلاعات محرمانه بیمار در موارد ثبت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64845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قوانین اخلاقی حین نمونه گیری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تایید مشخصات بیمار با برگه پذیرش</a:t>
            </a:r>
          </a:p>
          <a:p>
            <a:pPr algn="r" rtl="1"/>
            <a:r>
              <a:rPr lang="fa-IR" dirty="0" smtClean="0"/>
              <a:t>خصوصی بودن اتاق نمونه گیری</a:t>
            </a:r>
          </a:p>
          <a:p>
            <a:pPr algn="r" rtl="1"/>
            <a:r>
              <a:rPr lang="fa-IR" dirty="0" smtClean="0"/>
              <a:t>نمونه گیر با بیمار هم جنس باشد</a:t>
            </a:r>
          </a:p>
          <a:p>
            <a:pPr algn="r" rtl="1"/>
            <a:r>
              <a:rPr lang="fa-IR" dirty="0" smtClean="0"/>
              <a:t>استفاده نکردن یا به حداقل رساندن روشهای نمونه گیری تهاجمی</a:t>
            </a:r>
          </a:p>
          <a:p>
            <a:pPr algn="r" rtl="1"/>
            <a:r>
              <a:rPr lang="fa-IR" dirty="0" smtClean="0"/>
              <a:t>استفاده واقعی از وسایل یکبار مصرف برای یکبار!!!</a:t>
            </a:r>
          </a:p>
          <a:p>
            <a:pPr algn="r" rtl="1"/>
            <a:r>
              <a:rPr lang="fa-IR" dirty="0" smtClean="0"/>
              <a:t>استفاده از سرنگ و سرسوزن مناسب</a:t>
            </a:r>
          </a:p>
          <a:p>
            <a:pPr algn="r" rtl="1"/>
            <a:r>
              <a:rPr lang="fa-IR" dirty="0" smtClean="0"/>
              <a:t>نمونه گیری به اندازه و فقط برای تستهای خود بیمار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87845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رعایت اصول و معیارهای حین آنالیز(اخلاق در تکنیک)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استفاده از مواد و کیتهای استاندارد و تایید شده</a:t>
            </a:r>
          </a:p>
          <a:p>
            <a:pPr algn="r" rtl="1"/>
            <a:r>
              <a:rPr lang="fa-IR" dirty="0" smtClean="0"/>
              <a:t>انجام بی کم و کاست آزمایشات</a:t>
            </a:r>
          </a:p>
          <a:p>
            <a:pPr algn="r" rtl="1"/>
            <a:r>
              <a:rPr lang="fa-IR" dirty="0" smtClean="0"/>
              <a:t>گزارش بدون سوگیری و بر پایه دادهای دستگاهی</a:t>
            </a:r>
          </a:p>
          <a:p>
            <a:pPr algn="r" rtl="1"/>
            <a:r>
              <a:rPr lang="fa-IR" dirty="0" smtClean="0"/>
              <a:t>انجام درست و بموقع کنترل کیفی های مربوطه</a:t>
            </a:r>
          </a:p>
          <a:p>
            <a:pPr algn="r" rtl="1"/>
            <a:r>
              <a:rPr lang="fa-IR" dirty="0" smtClean="0"/>
              <a:t>سرویس کالیبراسیون و نگهداری صحیح و اصولی دستگاهها</a:t>
            </a:r>
          </a:p>
          <a:p>
            <a:pPr algn="r" rtl="1"/>
            <a:r>
              <a:rPr lang="fa-IR" dirty="0" smtClean="0"/>
              <a:t>تکرار تستها در موارد لازم</a:t>
            </a:r>
          </a:p>
          <a:p>
            <a:pPr algn="r" rtl="1"/>
            <a:r>
              <a:rPr lang="fa-IR" dirty="0" smtClean="0"/>
              <a:t>رقت بندی صحیح نمونها</a:t>
            </a:r>
          </a:p>
          <a:p>
            <a:pPr algn="r" rtl="1"/>
            <a:r>
              <a:rPr lang="fa-IR" dirty="0" smtClean="0"/>
              <a:t>استفاده از جوابدهی و لیست کار اتومیشن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0301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138" y="942958"/>
            <a:ext cx="10515600" cy="1325563"/>
          </a:xfrm>
        </p:spPr>
        <p:txBody>
          <a:bodyPr/>
          <a:lstStyle/>
          <a:p>
            <a:pPr algn="r" rtl="1"/>
            <a:r>
              <a:rPr lang="fa-IR" dirty="0" smtClean="0"/>
              <a:t>استفاده از مواد و کیتهای استاندارد و تایید شده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327" y="2656897"/>
            <a:ext cx="10515600" cy="4351338"/>
          </a:xfrm>
        </p:spPr>
        <p:txBody>
          <a:bodyPr/>
          <a:lstStyle/>
          <a:p>
            <a:pPr algn="r" rtl="1"/>
            <a:r>
              <a:rPr lang="fa-IR" dirty="0" smtClean="0"/>
              <a:t>عدم استفاده از کیتهای تاریخ مصرف گذشته</a:t>
            </a:r>
          </a:p>
          <a:p>
            <a:pPr algn="r" rtl="1"/>
            <a:r>
              <a:rPr lang="fa-IR" dirty="0" smtClean="0"/>
              <a:t>عدم </a:t>
            </a:r>
            <a:r>
              <a:rPr lang="fa-IR" dirty="0" smtClean="0"/>
              <a:t>استفاده از</a:t>
            </a:r>
            <a:r>
              <a:rPr lang="fa-IR" dirty="0" smtClean="0"/>
              <a:t> </a:t>
            </a:r>
            <a:r>
              <a:rPr lang="fa-IR" dirty="0" smtClean="0"/>
              <a:t>کیت ارزان و ناشناخته</a:t>
            </a:r>
          </a:p>
          <a:p>
            <a:pPr algn="r" rtl="1"/>
            <a:r>
              <a:rPr lang="fa-IR" dirty="0" smtClean="0"/>
              <a:t>عدم خرید از افراد غیر متخصص و غیر مرتبط</a:t>
            </a:r>
          </a:p>
          <a:p>
            <a:pPr algn="r" rtl="1"/>
            <a:r>
              <a:rPr lang="fa-IR" dirty="0" smtClean="0"/>
              <a:t>عدم دستکاری محلولها یا روشها</a:t>
            </a:r>
          </a:p>
          <a:p>
            <a:pPr algn="r" rtl="1"/>
            <a:r>
              <a:rPr lang="fa-IR" i="1" dirty="0" smtClean="0"/>
              <a:t>رعایت تکنیک انجام تست با روش درخواستی پزشک**</a:t>
            </a:r>
          </a:p>
          <a:p>
            <a:pPr algn="r" rtl="1"/>
            <a:r>
              <a:rPr lang="fa-IR" i="1" dirty="0" smtClean="0"/>
              <a:t>رعایت رقت های مورد نیاز برای پزشک و گزارش صحیح عددی(کمتر یا بیشتر..)**</a:t>
            </a:r>
          </a:p>
          <a:p>
            <a:pPr algn="r" rtl="1"/>
            <a:r>
              <a:rPr lang="fa-IR" i="1" dirty="0" smtClean="0"/>
              <a:t>عدم استفاده از روشهای معتبر اما غیر تایید وزارت بهداشت**</a:t>
            </a:r>
            <a:endParaRPr lang="fa-IR" i="1" dirty="0"/>
          </a:p>
        </p:txBody>
      </p:sp>
      <p:sp>
        <p:nvSpPr>
          <p:cNvPr id="4" name="Rectangle 3"/>
          <p:cNvSpPr/>
          <p:nvPr/>
        </p:nvSpPr>
        <p:spPr>
          <a:xfrm>
            <a:off x="7065217" y="185251"/>
            <a:ext cx="437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/>
              <a:t>رعایت اصول و معیارهای حین آنالیز(اخلاق در تکنیک)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51576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512" y="1121584"/>
            <a:ext cx="10515600" cy="1325563"/>
          </a:xfrm>
        </p:spPr>
        <p:txBody>
          <a:bodyPr/>
          <a:lstStyle/>
          <a:p>
            <a:pPr algn="r" rtl="1"/>
            <a:r>
              <a:rPr lang="fa-IR" dirty="0" smtClean="0"/>
              <a:t>انجام بی کم و کاست آزمایشات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952" y="2764963"/>
            <a:ext cx="10515600" cy="4351338"/>
          </a:xfrm>
        </p:spPr>
        <p:txBody>
          <a:bodyPr/>
          <a:lstStyle/>
          <a:p>
            <a:pPr algn="r" rtl="1"/>
            <a:r>
              <a:rPr lang="fa-IR" dirty="0" smtClean="0"/>
              <a:t>عدم استفاده از نتیجه تستی برای جوابدهیه تستی دیگر</a:t>
            </a:r>
          </a:p>
          <a:p>
            <a:pPr marL="0" indent="0" algn="r" rtl="1">
              <a:buNone/>
            </a:pPr>
            <a:r>
              <a:rPr lang="fa-IR" dirty="0" smtClean="0"/>
              <a:t> </a:t>
            </a:r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6990402" y="110436"/>
            <a:ext cx="437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/>
              <a:t>رعایت اصول و معیارهای حین آنالیز(اخلاق در تکنیک)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0392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760" y="1479031"/>
            <a:ext cx="10515600" cy="1325563"/>
          </a:xfrm>
        </p:spPr>
        <p:txBody>
          <a:bodyPr/>
          <a:lstStyle/>
          <a:p>
            <a:pPr algn="ctr"/>
            <a:r>
              <a:rPr lang="fa-IR" b="1" dirty="0"/>
              <a:t>اصول </a:t>
            </a:r>
            <a:r>
              <a:rPr lang="fa-IR" b="1" dirty="0" smtClean="0"/>
              <a:t>و </a:t>
            </a:r>
            <a:r>
              <a:rPr lang="fa-IR" b="1" dirty="0"/>
              <a:t>اخلاق </a:t>
            </a:r>
            <a:r>
              <a:rPr lang="fa-IR" b="1" dirty="0" smtClean="0"/>
              <a:t>حرفه اي </a:t>
            </a:r>
            <a:r>
              <a:rPr lang="fa-IR" b="1" dirty="0"/>
              <a:t>در </a:t>
            </a:r>
            <a:r>
              <a:rPr lang="fa-IR" b="1" dirty="0" smtClean="0"/>
              <a:t>محیط هاي</a:t>
            </a:r>
            <a:r>
              <a:rPr lang="fa-IR" b="1" dirty="0"/>
              <a:t/>
            </a:r>
            <a:br>
              <a:rPr lang="fa-IR" b="1" dirty="0"/>
            </a:br>
            <a:r>
              <a:rPr lang="fa-IR" b="1" dirty="0" smtClean="0"/>
              <a:t>آزمایشگاهی(تکنیکهای آزمایشگاهی)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02777"/>
            <a:ext cx="10515600" cy="574185"/>
          </a:xfrm>
        </p:spPr>
        <p:txBody>
          <a:bodyPr/>
          <a:lstStyle/>
          <a:p>
            <a:pPr algn="r" rtl="1"/>
            <a:r>
              <a:rPr lang="fa-IR" dirty="0" smtClean="0"/>
              <a:t>دکتر محمد حسن نژاد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228448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" y="1537220"/>
            <a:ext cx="10515600" cy="1325563"/>
          </a:xfrm>
        </p:spPr>
        <p:txBody>
          <a:bodyPr/>
          <a:lstStyle/>
          <a:p>
            <a:pPr algn="r" rtl="1"/>
            <a:r>
              <a:rPr lang="fa-IR" dirty="0" smtClean="0"/>
              <a:t>گزارش بدون سوگیری و بر پایه دادهای دستگاهی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640" y="3072534"/>
            <a:ext cx="10515600" cy="4351338"/>
          </a:xfrm>
        </p:spPr>
        <p:txBody>
          <a:bodyPr/>
          <a:lstStyle/>
          <a:p>
            <a:pPr algn="r" rtl="1"/>
            <a:r>
              <a:rPr lang="fa-IR" dirty="0" smtClean="0"/>
              <a:t>جواب دوستان و آشنایان</a:t>
            </a:r>
          </a:p>
          <a:p>
            <a:pPr algn="r" rtl="1"/>
            <a:r>
              <a:rPr lang="fa-IR" dirty="0" smtClean="0"/>
              <a:t>جواب برای تایید از سایر مراکز</a:t>
            </a:r>
          </a:p>
          <a:p>
            <a:pPr algn="r" rtl="1"/>
            <a:r>
              <a:rPr lang="fa-IR" dirty="0" smtClean="0"/>
              <a:t>جواب جهت ترساندن و رعایت بیشتر رژیم یا.....</a:t>
            </a:r>
          </a:p>
          <a:p>
            <a:pPr algn="r" rtl="1"/>
            <a:r>
              <a:rPr lang="fa-IR" dirty="0" smtClean="0"/>
              <a:t>جواب بر پایه اطلاعات شخصی و یا ایرادهای دستگاهی</a:t>
            </a:r>
          </a:p>
          <a:p>
            <a:pPr algn="r" rtl="1"/>
            <a:r>
              <a:rPr lang="fa-IR" dirty="0" smtClean="0"/>
              <a:t>هر گونه شیطنت دیگر</a:t>
            </a:r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7073530" y="359818"/>
            <a:ext cx="437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/>
              <a:t>رعایت اصول و معیارهای حین آنالیز(اخلاق در تکنیک)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92067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02979"/>
            <a:ext cx="10515600" cy="1325563"/>
          </a:xfrm>
        </p:spPr>
        <p:txBody>
          <a:bodyPr/>
          <a:lstStyle/>
          <a:p>
            <a:pPr algn="r" rtl="1"/>
            <a:r>
              <a:rPr lang="fa-IR" dirty="0" smtClean="0"/>
              <a:t>انجام درست و بموقع کنترل کیفی های مربوطه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70556"/>
            <a:ext cx="10515600" cy="4351338"/>
          </a:xfrm>
        </p:spPr>
        <p:txBody>
          <a:bodyPr/>
          <a:lstStyle/>
          <a:p>
            <a:pPr algn="r" rtl="1"/>
            <a:r>
              <a:rPr lang="fa-IR" dirty="0" smtClean="0"/>
              <a:t>مبحثی بسیار گسترده و تخصصی</a:t>
            </a:r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6982090" y="260065"/>
            <a:ext cx="437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/>
              <a:t>رعایت اصول و معیارهای حین آنالیز(اخلاق در تکنیک)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71224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3270"/>
            <a:ext cx="10515600" cy="132556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سرویس کالیبراسیون و نگهداری صحیح و اصولی دستگاهها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13850"/>
            <a:ext cx="10515600" cy="4351338"/>
          </a:xfrm>
        </p:spPr>
        <p:txBody>
          <a:bodyPr/>
          <a:lstStyle/>
          <a:p>
            <a:pPr algn="r" rtl="1"/>
            <a:r>
              <a:rPr lang="fa-IR" dirty="0" smtClean="0"/>
              <a:t>کالیبراسیون بر اساس پیشنهاد کیت باشد</a:t>
            </a:r>
          </a:p>
          <a:p>
            <a:pPr algn="r" rtl="1"/>
            <a:r>
              <a:rPr lang="fa-IR" dirty="0" smtClean="0"/>
              <a:t>عدم استفاده از </a:t>
            </a:r>
            <a:r>
              <a:rPr lang="en-US" dirty="0" smtClean="0"/>
              <a:t>Slop</a:t>
            </a:r>
            <a:r>
              <a:rPr lang="fa-IR" dirty="0" smtClean="0"/>
              <a:t> یا </a:t>
            </a:r>
            <a:r>
              <a:rPr lang="en-US" dirty="0" smtClean="0"/>
              <a:t>offset</a:t>
            </a:r>
            <a:r>
              <a:rPr lang="fa-IR" dirty="0" smtClean="0"/>
              <a:t> برای تنظیم دستگاه</a:t>
            </a:r>
          </a:p>
          <a:p>
            <a:pPr algn="r" rtl="1"/>
            <a:r>
              <a:rPr lang="fa-IR" dirty="0" smtClean="0"/>
              <a:t>عدم استفاده از کنترل برای کالیبراسیون</a:t>
            </a:r>
          </a:p>
          <a:p>
            <a:pPr algn="r" rtl="1"/>
            <a:r>
              <a:rPr lang="fa-IR" dirty="0" smtClean="0"/>
              <a:t>رعایت شرایط نگهداری و استفاده مناسب از دترجنتها</a:t>
            </a:r>
          </a:p>
          <a:p>
            <a:pPr algn="r" rtl="1"/>
            <a:r>
              <a:rPr lang="fa-IR" dirty="0" smtClean="0"/>
              <a:t>کنترل کیفی قطعات دستگاه(شرکت مربوطه)</a:t>
            </a:r>
          </a:p>
          <a:p>
            <a:pPr algn="r" rtl="1"/>
            <a:r>
              <a:rPr lang="fa-IR" dirty="0" smtClean="0"/>
              <a:t>تعویض بموقع قطعات دارای نیمه عمر(لامپ، الکترود،تیوب ها....)</a:t>
            </a:r>
          </a:p>
          <a:p>
            <a:pPr algn="r" rtl="1"/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6982090" y="153587"/>
            <a:ext cx="437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/>
              <a:t>رعایت اصول و معیارهای حین آنالیز(اخلاق در تکنیک)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760471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تکرار تستها در موارد لازم</a:t>
            </a:r>
          </a:p>
          <a:p>
            <a:pPr algn="r" rtl="1"/>
            <a:r>
              <a:rPr lang="fa-IR" dirty="0" smtClean="0"/>
              <a:t>رقت بندی صحیح نمونها</a:t>
            </a:r>
          </a:p>
          <a:p>
            <a:pPr algn="r" rtl="1"/>
            <a:r>
              <a:rPr lang="fa-IR" dirty="0" smtClean="0"/>
              <a:t>استفاده از جوابدهی و لیست کار اتومیشن</a:t>
            </a:r>
          </a:p>
          <a:p>
            <a:pPr algn="r" rtl="1"/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6982090" y="365125"/>
            <a:ext cx="437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/>
              <a:t>رعایت اصول و معیارهای حین آنالیز(اخلاق در تکنیک)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275711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رعایت اصول و معیارها آزمایشگاهی بعد از آنالیز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تسلیم جواب به شخص بیمار</a:t>
            </a:r>
          </a:p>
          <a:p>
            <a:pPr algn="r" rtl="1"/>
            <a:r>
              <a:rPr lang="fa-IR" dirty="0" smtClean="0"/>
              <a:t>تایید اطلاعات با کارت شناسایی</a:t>
            </a:r>
          </a:p>
          <a:p>
            <a:pPr algn="r" rtl="1"/>
            <a:r>
              <a:rPr lang="fa-IR" dirty="0" smtClean="0"/>
              <a:t>عدم تفسیر جواب برای بیمار</a:t>
            </a:r>
          </a:p>
          <a:p>
            <a:pPr algn="r" rtl="1"/>
            <a:r>
              <a:rPr lang="fa-IR" dirty="0" smtClean="0"/>
              <a:t>عدم دلسوزی و همزاد پنداری</a:t>
            </a:r>
          </a:p>
          <a:p>
            <a:pPr algn="r" rtl="1"/>
            <a:r>
              <a:rPr lang="fa-IR" dirty="0" smtClean="0"/>
              <a:t>توضیح کامل و شفاف در مورد اقدامات لازمه بعدی(مراجعه به پزشک خاص یا....)</a:t>
            </a:r>
          </a:p>
          <a:p>
            <a:pPr algn="r" rtl="1"/>
            <a:r>
              <a:rPr lang="fa-IR" dirty="0" smtClean="0"/>
              <a:t>ارائه جواب کامل </a:t>
            </a:r>
          </a:p>
          <a:p>
            <a:pPr algn="r" rtl="1"/>
            <a:r>
              <a:rPr lang="fa-IR" dirty="0" smtClean="0"/>
              <a:t>عدم ارائه دستورالعمل تغذیه دارو ......</a:t>
            </a:r>
          </a:p>
          <a:p>
            <a:pPr algn="r" rtl="1"/>
            <a:r>
              <a:rPr lang="fa-IR" smtClean="0"/>
              <a:t>عدم تغییر اطلاعات هویتی به منظوراستفاده از بیمه و ...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67604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2071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/>
              <a:t>اخلاق در آزمایشگاه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8381"/>
            <a:ext cx="10515600" cy="4351338"/>
          </a:xfrm>
        </p:spPr>
        <p:txBody>
          <a:bodyPr/>
          <a:lstStyle/>
          <a:p>
            <a:pPr algn="r" rtl="1"/>
            <a:r>
              <a:rPr lang="fa-IR" dirty="0" smtClean="0"/>
              <a:t>آزمایشگا ها، بعنوان مهمترین واحدهای آموزشی عملی در اکثر رشته های دانشگاهی، نقش بسیار مهمی در فراگیری تجربه و مهارتهای لازم دانشجویان دارند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14149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اخلاق در آزمایشگاه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9821"/>
            <a:ext cx="10515600" cy="4351338"/>
          </a:xfrm>
        </p:spPr>
        <p:txBody>
          <a:bodyPr>
            <a:normAutofit/>
          </a:bodyPr>
          <a:lstStyle/>
          <a:p>
            <a:pPr algn="r" rtl="1"/>
            <a:r>
              <a:rPr lang="fa-IR" dirty="0"/>
              <a:t>با توجه به افزایش </a:t>
            </a:r>
            <a:r>
              <a:rPr lang="fa-IR" dirty="0" smtClean="0"/>
              <a:t> </a:t>
            </a:r>
            <a:r>
              <a:rPr lang="fa-IR" dirty="0"/>
              <a:t>تعداد و تنوع </a:t>
            </a:r>
            <a:r>
              <a:rPr lang="fa-IR" dirty="0" smtClean="0"/>
              <a:t>آزمایشات </a:t>
            </a:r>
            <a:r>
              <a:rPr lang="fa-IR" dirty="0"/>
              <a:t>آزمایشگاهی </a:t>
            </a:r>
            <a:r>
              <a:rPr lang="fa-IR" dirty="0" smtClean="0"/>
              <a:t>اهمیت صحت </a:t>
            </a:r>
            <a:r>
              <a:rPr lang="fa-IR" dirty="0"/>
              <a:t>و </a:t>
            </a:r>
            <a:r>
              <a:rPr lang="fa-IR" dirty="0" smtClean="0"/>
              <a:t>دقت داد های استخراجی</a:t>
            </a:r>
            <a:r>
              <a:rPr lang="fa-IR" dirty="0"/>
              <a:t>، ایمنی، </a:t>
            </a:r>
            <a:r>
              <a:rPr lang="fa-IR" dirty="0" smtClean="0"/>
              <a:t>استفاد </a:t>
            </a:r>
            <a:r>
              <a:rPr lang="fa-IR" dirty="0"/>
              <a:t>ی صحیح از تجهیزات، تعاملات بر مبنای اخلاق، حفظ کرامت انسانی، تلاش برای </a:t>
            </a:r>
            <a:r>
              <a:rPr lang="fa-IR" dirty="0" smtClean="0"/>
              <a:t>ارتقاء منزلت حرفه و رعایت </a:t>
            </a:r>
            <a:r>
              <a:rPr lang="fa-IR" dirty="0"/>
              <a:t>حقوق نسل آیند از مهمترین چهارچوبهای علمی و اخلاقی هنگام کار در این محیطها </a:t>
            </a:r>
            <a:r>
              <a:rPr lang="fa-IR" dirty="0" smtClean="0"/>
              <a:t>است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 رعایت اصول رفتارهای اخلاقی </a:t>
            </a:r>
            <a:r>
              <a:rPr lang="fa-IR" dirty="0"/>
              <a:t>در </a:t>
            </a:r>
            <a:r>
              <a:rPr lang="fa-IR" dirty="0" smtClean="0"/>
              <a:t>محیطه های آزمایشگاهی</a:t>
            </a:r>
            <a:r>
              <a:rPr lang="fa-IR" dirty="0"/>
              <a:t>، </a:t>
            </a:r>
            <a:r>
              <a:rPr lang="fa-IR" dirty="0" smtClean="0"/>
              <a:t>به خودی خود </a:t>
            </a:r>
            <a:r>
              <a:rPr lang="fa-IR" dirty="0"/>
              <a:t>امکانپذیر نبود و نیازمند آموزش، اشاعه و ترویج </a:t>
            </a:r>
            <a:r>
              <a:rPr lang="fa-IR" dirty="0" smtClean="0"/>
              <a:t>است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91986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اخلاق در آزمایشگاه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640" y="2224636"/>
            <a:ext cx="10515600" cy="4351338"/>
          </a:xfrm>
        </p:spPr>
        <p:txBody>
          <a:bodyPr/>
          <a:lstStyle/>
          <a:p>
            <a:pPr algn="r" rtl="1"/>
            <a:r>
              <a:rPr lang="fa-IR" dirty="0"/>
              <a:t>انسان </a:t>
            </a:r>
            <a:r>
              <a:rPr lang="fa-IR" dirty="0" smtClean="0"/>
              <a:t>به طور </a:t>
            </a:r>
            <a:r>
              <a:rPr lang="fa-IR" dirty="0"/>
              <a:t>طبیعی میل به </a:t>
            </a:r>
            <a:r>
              <a:rPr lang="fa-IR" dirty="0" smtClean="0"/>
              <a:t>منفعت طلبی </a:t>
            </a:r>
            <a:r>
              <a:rPr lang="fa-IR" dirty="0"/>
              <a:t>دارد و </a:t>
            </a:r>
            <a:r>
              <a:rPr lang="fa-IR" dirty="0" smtClean="0"/>
              <a:t>این میل خود عاملی </a:t>
            </a:r>
            <a:r>
              <a:rPr lang="fa-IR" dirty="0"/>
              <a:t>مهم در جلوگیری از برپایی </a:t>
            </a:r>
            <a:r>
              <a:rPr lang="fa-IR" dirty="0" smtClean="0"/>
              <a:t>یک جامعه ی آرمانی است</a:t>
            </a:r>
          </a:p>
          <a:p>
            <a:pPr algn="r" rtl="1"/>
            <a:r>
              <a:rPr lang="fa-IR" dirty="0" smtClean="0"/>
              <a:t> بسیاری از تنش های </a:t>
            </a:r>
            <a:r>
              <a:rPr lang="fa-IR" dirty="0"/>
              <a:t>اجتماعی از </a:t>
            </a:r>
            <a:r>
              <a:rPr lang="fa-IR" dirty="0" smtClean="0"/>
              <a:t>این میل  </a:t>
            </a:r>
            <a:r>
              <a:rPr lang="fa-IR" dirty="0"/>
              <a:t>طبیعت انسان ناشی میشود و ازاینرو </a:t>
            </a:r>
            <a:r>
              <a:rPr lang="fa-IR" dirty="0" smtClean="0"/>
              <a:t>علاوه بر </a:t>
            </a:r>
            <a:r>
              <a:rPr lang="fa-IR" dirty="0"/>
              <a:t>قانون، به یک نیروی درونی به نام اخلاق نیاز </a:t>
            </a:r>
            <a:r>
              <a:rPr lang="fa-IR" dirty="0" smtClean="0"/>
              <a:t>است </a:t>
            </a:r>
            <a:r>
              <a:rPr lang="fa-IR" dirty="0"/>
              <a:t>تا </a:t>
            </a:r>
            <a:r>
              <a:rPr lang="fa-IR" dirty="0" smtClean="0"/>
              <a:t>رفتار </a:t>
            </a:r>
            <a:r>
              <a:rPr lang="fa-IR" dirty="0"/>
              <a:t>و </a:t>
            </a:r>
            <a:r>
              <a:rPr lang="fa-IR" dirty="0" smtClean="0"/>
              <a:t>منش فرد </a:t>
            </a:r>
            <a:r>
              <a:rPr lang="fa-IR" dirty="0"/>
              <a:t>در </a:t>
            </a:r>
            <a:r>
              <a:rPr lang="fa-IR" dirty="0" smtClean="0"/>
              <a:t>تعاملات </a:t>
            </a:r>
            <a:r>
              <a:rPr lang="fa-IR" dirty="0"/>
              <a:t>اجتماعی را به کنترل خود درآورد</a:t>
            </a:r>
          </a:p>
        </p:txBody>
      </p:sp>
    </p:spTree>
    <p:extLst>
      <p:ext uri="{BB962C8B-B14F-4D97-AF65-F5344CB8AC3E}">
        <p14:creationId xmlns:p14="http://schemas.microsoft.com/office/powerpoint/2010/main" val="3895497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ویژگیهای اخلاق حرفهای در مفهوم امروزی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07763"/>
            <a:ext cx="10515600" cy="4351338"/>
          </a:xfrm>
        </p:spPr>
        <p:txBody>
          <a:bodyPr/>
          <a:lstStyle/>
          <a:p>
            <a:pPr algn="r" rtl="1"/>
            <a:r>
              <a:rPr lang="fa-IR" dirty="0" smtClean="0"/>
              <a:t> </a:t>
            </a:r>
            <a:r>
              <a:rPr lang="fa-IR" dirty="0"/>
              <a:t>دارای هویت علم و </a:t>
            </a:r>
            <a:r>
              <a:rPr lang="fa-IR" dirty="0" smtClean="0"/>
              <a:t>دانش</a:t>
            </a:r>
            <a:endParaRPr lang="fa-IR" dirty="0" smtClean="0"/>
          </a:p>
          <a:p>
            <a:pPr algn="r" rtl="1"/>
            <a:r>
              <a:rPr lang="fa-IR" dirty="0" smtClean="0"/>
              <a:t>داشتن </a:t>
            </a:r>
            <a:r>
              <a:rPr lang="fa-IR" dirty="0"/>
              <a:t>نقشی </a:t>
            </a:r>
            <a:r>
              <a:rPr lang="fa-IR" dirty="0" smtClean="0"/>
              <a:t>کاربردی</a:t>
            </a:r>
            <a:endParaRPr lang="fa-IR" dirty="0"/>
          </a:p>
          <a:p>
            <a:pPr algn="r" rtl="1"/>
            <a:r>
              <a:rPr lang="fa-IR" dirty="0"/>
              <a:t>ارائه </a:t>
            </a:r>
            <a:r>
              <a:rPr lang="fa-IR" dirty="0" smtClean="0"/>
              <a:t>گذشته ای حرفهای</a:t>
            </a:r>
          </a:p>
          <a:p>
            <a:pPr algn="r" rtl="1"/>
            <a:r>
              <a:rPr lang="fa-IR" dirty="0" smtClean="0"/>
              <a:t> </a:t>
            </a:r>
            <a:r>
              <a:rPr lang="fa-IR" dirty="0"/>
              <a:t>بومی و وابسته بودن به </a:t>
            </a:r>
            <a:r>
              <a:rPr lang="fa-IR" dirty="0" smtClean="0"/>
              <a:t>فرهنگ</a:t>
            </a:r>
          </a:p>
          <a:p>
            <a:pPr algn="r" rtl="1"/>
            <a:r>
              <a:rPr lang="fa-IR" dirty="0" smtClean="0"/>
              <a:t> وابستگی به یک </a:t>
            </a:r>
            <a:r>
              <a:rPr lang="fa-IR" dirty="0"/>
              <a:t>نظام </a:t>
            </a:r>
            <a:r>
              <a:rPr lang="fa-IR" dirty="0" smtClean="0"/>
              <a:t>اخلاقی</a:t>
            </a:r>
          </a:p>
          <a:p>
            <a:pPr algn="r" rtl="1"/>
            <a:r>
              <a:rPr lang="fa-IR" dirty="0" smtClean="0"/>
              <a:t>دارای روشی </a:t>
            </a:r>
            <a:r>
              <a:rPr lang="fa-IR" dirty="0"/>
              <a:t>روشن </a:t>
            </a:r>
            <a:r>
              <a:rPr lang="fa-IR" dirty="0" smtClean="0"/>
              <a:t>و انگیزشی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74888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4130" y="1589002"/>
            <a:ext cx="1438318" cy="7801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0277" y="1589002"/>
            <a:ext cx="1381822" cy="7801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7908" y="2853927"/>
            <a:ext cx="1568211" cy="9189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1162" y="2853927"/>
            <a:ext cx="1407172" cy="9189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96364" y="4051018"/>
            <a:ext cx="1172168" cy="914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41795" y="4965418"/>
            <a:ext cx="1520863" cy="73653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09702" y="4051018"/>
            <a:ext cx="1595982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79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1954"/>
            <a:ext cx="10515600" cy="1325563"/>
          </a:xfrm>
        </p:spPr>
        <p:txBody>
          <a:bodyPr/>
          <a:lstStyle/>
          <a:p>
            <a:pPr algn="ctr"/>
            <a:r>
              <a:rPr lang="fa-IR" dirty="0" smtClean="0"/>
              <a:t>اخلاق در آزمایشگاه همانند کنترل کیفی در سه بخش قابل آنالیز و بررسی میباشد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05785"/>
            <a:ext cx="10515600" cy="4351338"/>
          </a:xfrm>
        </p:spPr>
        <p:txBody>
          <a:bodyPr/>
          <a:lstStyle/>
          <a:p>
            <a:pPr algn="r" rtl="1"/>
            <a:r>
              <a:rPr lang="fa-IR" dirty="0" smtClean="0"/>
              <a:t>پیش از آنالیز</a:t>
            </a:r>
          </a:p>
          <a:p>
            <a:pPr algn="r" rtl="1"/>
            <a:r>
              <a:rPr lang="fa-IR" dirty="0" smtClean="0"/>
              <a:t>حین آنالیز</a:t>
            </a:r>
          </a:p>
          <a:p>
            <a:pPr algn="r" rtl="1"/>
            <a:r>
              <a:rPr lang="fa-IR" dirty="0" smtClean="0"/>
              <a:t>پس از آنالیز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8508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رعایت اصول و معیارهای پذیرش بیمار(قبل آنالیز)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پذیرش تستها بصورت صحیح و دقیق با درخواست پزشک</a:t>
            </a:r>
          </a:p>
          <a:p>
            <a:pPr algn="r" rtl="1"/>
            <a:r>
              <a:rPr lang="fa-IR" dirty="0" smtClean="0"/>
              <a:t>عدم پذیرش تستهای تکراری</a:t>
            </a:r>
          </a:p>
          <a:p>
            <a:pPr algn="r" rtl="1"/>
            <a:r>
              <a:rPr lang="fa-IR" dirty="0" smtClean="0"/>
              <a:t>عدم پذیرش تستهای اشتباه(کمک گرفتن از سابقه بیمار)</a:t>
            </a:r>
          </a:p>
          <a:p>
            <a:pPr algn="r" rtl="1"/>
            <a:r>
              <a:rPr lang="fa-IR" dirty="0" smtClean="0"/>
              <a:t>عدم </a:t>
            </a:r>
            <a:r>
              <a:rPr lang="fa-IR" dirty="0" smtClean="0"/>
              <a:t>سو کردن </a:t>
            </a:r>
            <a:r>
              <a:rPr lang="fa-IR" dirty="0" smtClean="0"/>
              <a:t>بیمار به سمت اضافه کردن </a:t>
            </a:r>
            <a:r>
              <a:rPr lang="fa-IR" dirty="0" smtClean="0"/>
              <a:t>یا تغییرتست</a:t>
            </a:r>
          </a:p>
          <a:p>
            <a:pPr algn="r" rtl="1"/>
            <a:r>
              <a:rPr lang="fa-IR" dirty="0" smtClean="0"/>
              <a:t>رعایت زمانبندی صحیح تستها و جوابدهی</a:t>
            </a:r>
            <a:endParaRPr lang="fa-IR" dirty="0" smtClean="0"/>
          </a:p>
          <a:p>
            <a:pPr algn="r" rtl="1"/>
            <a:r>
              <a:rPr lang="fa-IR" dirty="0" smtClean="0"/>
              <a:t>عدم استفاده از امکانات بیمه ای برای شخصی دیگر</a:t>
            </a:r>
          </a:p>
          <a:p>
            <a:pPr algn="r" rtl="1"/>
            <a:r>
              <a:rPr lang="fa-IR" dirty="0" smtClean="0"/>
              <a:t>گرفتن اطلاعات دقیق و مورد نیاز( فقط مخصوص تست مربوطه)</a:t>
            </a:r>
          </a:p>
          <a:p>
            <a:pPr algn="r" rtl="1"/>
            <a:r>
              <a:rPr lang="fa-IR" dirty="0" smtClean="0"/>
              <a:t>حفظ اطلاعات محرمانه بیمار در موارد ثبت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97751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947</Words>
  <Application>Microsoft Office PowerPoint</Application>
  <PresentationFormat>Widescreen</PresentationFormat>
  <Paragraphs>116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Office Theme</vt:lpstr>
      <vt:lpstr>به نام او</vt:lpstr>
      <vt:lpstr>اصول و اخلاق حرفه اي در محیط هاي آزمایشگاهی(تکنیکهای آزمایشگاهی)</vt:lpstr>
      <vt:lpstr>اخلاق در آزمایشگاه</vt:lpstr>
      <vt:lpstr>اخلاق در آزمایشگاه</vt:lpstr>
      <vt:lpstr>اخلاق در آزمایشگاه</vt:lpstr>
      <vt:lpstr>ویژگیهای اخلاق حرفهای در مفهوم امروزی </vt:lpstr>
      <vt:lpstr>PowerPoint Presentation</vt:lpstr>
      <vt:lpstr>اخلاق در آزمایشگاه همانند کنترل کیفی در سه بخش قابل آنالیز و بررسی میباشد</vt:lpstr>
      <vt:lpstr>رعایت اصول و معیارهای پذیرش بیمار(قبل آنالیز)</vt:lpstr>
      <vt:lpstr>پذیرش تستها بصورت صحیح و دقیق با درخواست پزشک </vt:lpstr>
      <vt:lpstr>عدم پذیرش تستهای تکراری </vt:lpstr>
      <vt:lpstr>عدم پذیرش تستهای اشتباه(کمک گرفتن از سابقه بیمار) </vt:lpstr>
      <vt:lpstr>عدم سوکردن بیمار به سمت اضافه کردن تست </vt:lpstr>
      <vt:lpstr>عدم استفاده از امکانات بیمه ای برای شخصی دیگر </vt:lpstr>
      <vt:lpstr>PowerPoint Presentation</vt:lpstr>
      <vt:lpstr>قوانین اخلاقی حین نمونه گیری</vt:lpstr>
      <vt:lpstr>رعایت اصول و معیارهای حین آنالیز(اخلاق در تکنیک)</vt:lpstr>
      <vt:lpstr>استفاده از مواد و کیتهای استاندارد و تایید شده </vt:lpstr>
      <vt:lpstr>انجام بی کم و کاست آزمایشات </vt:lpstr>
      <vt:lpstr>گزارش بدون سوگیری و بر پایه دادهای دستگاهی </vt:lpstr>
      <vt:lpstr>انجام درست و بموقع کنترل کیفی های مربوطه </vt:lpstr>
      <vt:lpstr>سرویس کالیبراسیون و نگهداری صحیح و اصولی دستگاهها </vt:lpstr>
      <vt:lpstr>PowerPoint Presentation</vt:lpstr>
      <vt:lpstr>رعایت اصول و معیارها آزمایشگاهی بعد از آنالیز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او</dc:title>
  <dc:creator>super</dc:creator>
  <cp:lastModifiedBy>super</cp:lastModifiedBy>
  <cp:revision>39</cp:revision>
  <dcterms:created xsi:type="dcterms:W3CDTF">2025-03-02T06:57:08Z</dcterms:created>
  <dcterms:modified xsi:type="dcterms:W3CDTF">2025-03-02T11:45:15Z</dcterms:modified>
</cp:coreProperties>
</file>