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34"/>
  </p:notesMasterIdLst>
  <p:sldIdLst>
    <p:sldId id="261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6" r:id="rId33"/>
  </p:sldIdLst>
  <p:sldSz cx="9144000" cy="5143500" type="screen16x9"/>
  <p:notesSz cx="6858000" cy="9144000"/>
  <p:embeddedFontLst>
    <p:embeddedFont>
      <p:font typeface="Montserrat Black" panose="020F0502020204030204" pitchFamily="34" charset="0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9f69b6c1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9f69b6c1b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418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993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20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28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770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42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983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667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22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42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ec96abe77f_0_2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1ec96abe77f_0_2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897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602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05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155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082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548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296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902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733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978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95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ec96abe77f_0_2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ec96abe77f_0_2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314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073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0450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ec96abe77f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ec96abe77f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447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5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6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958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9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84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6a3363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6a33638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60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7250" y="1293600"/>
            <a:ext cx="7429500" cy="150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201" y="511934"/>
            <a:ext cx="1255405" cy="6669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58200" y="2896125"/>
            <a:ext cx="4914000" cy="9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2"/>
          </p:nvPr>
        </p:nvSpPr>
        <p:spPr>
          <a:xfrm>
            <a:off x="859575" y="3972625"/>
            <a:ext cx="3026700" cy="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">
  <p:cSld name="TITLE_AND_BODY_5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3" y="4565601"/>
            <a:ext cx="1143000" cy="33379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Verdana"/>
              <a:buNone/>
              <a:defRPr b="1"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Verdana"/>
              <a:buNone/>
              <a:defRPr b="1"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Verdana"/>
              <a:buNone/>
              <a:defRPr b="1"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Verdana"/>
              <a:buNone/>
              <a:defRPr b="1"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Verdana"/>
              <a:buNone/>
              <a:defRPr b="1"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Verdana"/>
              <a:buNone/>
              <a:defRPr b="1"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Verdana"/>
              <a:buNone/>
              <a:defRPr b="1"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Verdana"/>
              <a:buNone/>
              <a:defRPr b="1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857250" y="1822625"/>
            <a:ext cx="7429500" cy="20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1"/>
            </a:lvl1pPr>
            <a:lvl2pPr lvl="1" rtl="0">
              <a:buNone/>
              <a:defRPr b="1"/>
            </a:lvl2pPr>
            <a:lvl3pPr lvl="2" rtl="0">
              <a:buNone/>
              <a:defRPr b="1"/>
            </a:lvl3pPr>
            <a:lvl4pPr lvl="3" rtl="0">
              <a:buNone/>
              <a:defRPr b="1"/>
            </a:lvl4pPr>
            <a:lvl5pPr lvl="4" rtl="0">
              <a:buNone/>
              <a:defRPr b="1"/>
            </a:lvl5pPr>
            <a:lvl6pPr lvl="5" rtl="0">
              <a:buNone/>
              <a:defRPr b="1"/>
            </a:lvl6pPr>
            <a:lvl7pPr lvl="6" rtl="0">
              <a:buNone/>
              <a:defRPr b="1"/>
            </a:lvl7pPr>
            <a:lvl8pPr lvl="7" rtl="0">
              <a:buNone/>
              <a:defRPr b="1"/>
            </a:lvl8pPr>
            <a:lvl9pPr lvl="8" rtl="0">
              <a:buNone/>
              <a:defRPr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1">
  <p:cSld name="MAIN_POINT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90250" y="764575"/>
            <a:ext cx="6539100" cy="3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3" y="4565601"/>
            <a:ext cx="1143000" cy="33379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511100" y="4563150"/>
            <a:ext cx="5583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1"/>
            </a:lvl1pPr>
            <a:lvl2pPr lvl="1" rtl="0">
              <a:buNone/>
              <a:defRPr b="1"/>
            </a:lvl2pPr>
            <a:lvl3pPr lvl="2" rtl="0">
              <a:buNone/>
              <a:defRPr b="1"/>
            </a:lvl3pPr>
            <a:lvl4pPr lvl="3" rtl="0">
              <a:buNone/>
              <a:defRPr b="1"/>
            </a:lvl4pPr>
            <a:lvl5pPr lvl="4" rtl="0">
              <a:buNone/>
              <a:defRPr b="1"/>
            </a:lvl5pPr>
            <a:lvl6pPr lvl="5" rtl="0">
              <a:buNone/>
              <a:defRPr b="1"/>
            </a:lvl6pPr>
            <a:lvl7pPr lvl="6" rtl="0">
              <a:buNone/>
              <a:defRPr b="1"/>
            </a:lvl7pPr>
            <a:lvl8pPr lvl="7" rtl="0">
              <a:buNone/>
              <a:defRPr b="1"/>
            </a:lvl8pPr>
            <a:lvl9pPr lvl="8" rtl="0">
              <a:buNone/>
              <a:defRPr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10">
  <p:cSld name="MAIN_POINT_1_2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3" y="4565601"/>
            <a:ext cx="1143000" cy="33379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>
            <a:spLocks noGrp="1"/>
          </p:cNvSpPr>
          <p:nvPr>
            <p:ph type="sldNum" idx="12"/>
          </p:nvPr>
        </p:nvSpPr>
        <p:spPr>
          <a:xfrm>
            <a:off x="8511100" y="4563150"/>
            <a:ext cx="5583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1"/>
            </a:lvl1pPr>
            <a:lvl2pPr lvl="1" rtl="0">
              <a:buNone/>
              <a:defRPr b="1"/>
            </a:lvl2pPr>
            <a:lvl3pPr lvl="2" rtl="0">
              <a:buNone/>
              <a:defRPr b="1"/>
            </a:lvl3pPr>
            <a:lvl4pPr lvl="3" rtl="0">
              <a:buNone/>
              <a:defRPr b="1"/>
            </a:lvl4pPr>
            <a:lvl5pPr lvl="4" rtl="0">
              <a:buNone/>
              <a:defRPr b="1"/>
            </a:lvl5pPr>
            <a:lvl6pPr lvl="5" rtl="0">
              <a:buNone/>
              <a:defRPr b="1"/>
            </a:lvl6pPr>
            <a:lvl7pPr lvl="6" rtl="0">
              <a:buNone/>
              <a:defRPr b="1"/>
            </a:lvl7pPr>
            <a:lvl8pPr lvl="7" rtl="0">
              <a:buNone/>
              <a:defRPr b="1"/>
            </a:lvl8pPr>
            <a:lvl9pPr lvl="8" rtl="0">
              <a:buNone/>
              <a:defRPr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857250" y="764575"/>
            <a:ext cx="30291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title" idx="2"/>
          </p:nvPr>
        </p:nvSpPr>
        <p:spPr>
          <a:xfrm>
            <a:off x="5257800" y="764575"/>
            <a:ext cx="30291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890375" y="1842875"/>
            <a:ext cx="3029100" cy="20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3"/>
          </p:nvPr>
        </p:nvSpPr>
        <p:spPr>
          <a:xfrm>
            <a:off x="5257800" y="1842875"/>
            <a:ext cx="3029100" cy="20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cxnSp>
        <p:nvCxnSpPr>
          <p:cNvPr id="170" name="Google Shape;170;p30"/>
          <p:cNvCxnSpPr/>
          <p:nvPr/>
        </p:nvCxnSpPr>
        <p:spPr>
          <a:xfrm>
            <a:off x="4545075" y="755800"/>
            <a:ext cx="0" cy="30957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3" y="4565601"/>
            <a:ext cx="1143000" cy="33379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1"/>
          <p:cNvSpPr txBox="1">
            <a:spLocks noGrp="1"/>
          </p:cNvSpPr>
          <p:nvPr>
            <p:ph type="sldNum" idx="12"/>
          </p:nvPr>
        </p:nvSpPr>
        <p:spPr>
          <a:xfrm>
            <a:off x="8531250" y="4563150"/>
            <a:ext cx="5118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51"/>
          <p:cNvSpPr txBox="1">
            <a:spLocks noGrp="1"/>
          </p:cNvSpPr>
          <p:nvPr>
            <p:ph type="ctrTitle"/>
          </p:nvPr>
        </p:nvSpPr>
        <p:spPr>
          <a:xfrm>
            <a:off x="4629925" y="764575"/>
            <a:ext cx="36567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51"/>
          <p:cNvSpPr/>
          <p:nvPr/>
        </p:nvSpPr>
        <p:spPr>
          <a:xfrm>
            <a:off x="741400" y="757125"/>
            <a:ext cx="3593100" cy="359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2" name="Google Shape;352;p51"/>
          <p:cNvSpPr>
            <a:spLocks noGrp="1"/>
          </p:cNvSpPr>
          <p:nvPr>
            <p:ph type="pic" idx="2"/>
          </p:nvPr>
        </p:nvSpPr>
        <p:spPr>
          <a:xfrm>
            <a:off x="763300" y="779025"/>
            <a:ext cx="3549300" cy="3549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3" name="Google Shape;353;p51"/>
          <p:cNvSpPr>
            <a:spLocks noGrp="1"/>
          </p:cNvSpPr>
          <p:nvPr>
            <p:ph type="pic" idx="3"/>
          </p:nvPr>
        </p:nvSpPr>
        <p:spPr>
          <a:xfrm>
            <a:off x="910600" y="926325"/>
            <a:ext cx="3254700" cy="3254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4" name="Google Shape;354;p51"/>
          <p:cNvSpPr>
            <a:spLocks noGrp="1"/>
          </p:cNvSpPr>
          <p:nvPr>
            <p:ph type="pic" idx="4"/>
          </p:nvPr>
        </p:nvSpPr>
        <p:spPr>
          <a:xfrm>
            <a:off x="1094050" y="1109775"/>
            <a:ext cx="2887800" cy="2887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3">
  <p:cSld name="MAIN_POINT_2_1">
    <p:bg>
      <p:bgPr>
        <a:solidFill>
          <a:schemeClr val="dk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/>
          <p:nvPr/>
        </p:nvSpPr>
        <p:spPr>
          <a:xfrm rot="10275051">
            <a:off x="5452893" y="1595149"/>
            <a:ext cx="3203669" cy="2133721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8" name="Google Shape;368;p53"/>
          <p:cNvSpPr/>
          <p:nvPr/>
        </p:nvSpPr>
        <p:spPr>
          <a:xfrm rot="5400000">
            <a:off x="5454327" y="836413"/>
            <a:ext cx="2545136" cy="3166791"/>
          </a:xfrm>
          <a:prstGeom prst="flowChartManualOperation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9" name="Google Shape;36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3" y="4565601"/>
            <a:ext cx="1143000" cy="33379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3"/>
          <p:cNvSpPr>
            <a:spLocks noGrp="1"/>
          </p:cNvSpPr>
          <p:nvPr>
            <p:ph type="pic" idx="2"/>
          </p:nvPr>
        </p:nvSpPr>
        <p:spPr>
          <a:xfrm>
            <a:off x="5216050" y="906150"/>
            <a:ext cx="3295200" cy="3294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71" name="Google Shape;371;p53"/>
          <p:cNvSpPr txBox="1">
            <a:spLocks noGrp="1"/>
          </p:cNvSpPr>
          <p:nvPr>
            <p:ph type="sldNum" idx="12"/>
          </p:nvPr>
        </p:nvSpPr>
        <p:spPr>
          <a:xfrm>
            <a:off x="8511100" y="4563150"/>
            <a:ext cx="5583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1"/>
            </a:lvl1pPr>
            <a:lvl2pPr lvl="1" rtl="0">
              <a:buNone/>
              <a:defRPr b="1"/>
            </a:lvl2pPr>
            <a:lvl3pPr lvl="2" rtl="0">
              <a:buNone/>
              <a:defRPr b="1"/>
            </a:lvl3pPr>
            <a:lvl4pPr lvl="3" rtl="0">
              <a:buNone/>
              <a:defRPr b="1"/>
            </a:lvl4pPr>
            <a:lvl5pPr lvl="4" rtl="0">
              <a:buNone/>
              <a:defRPr b="1"/>
            </a:lvl5pPr>
            <a:lvl6pPr lvl="5" rtl="0">
              <a:buNone/>
              <a:defRPr b="1"/>
            </a:lvl6pPr>
            <a:lvl7pPr lvl="6" rtl="0">
              <a:buNone/>
              <a:defRPr b="1"/>
            </a:lvl7pPr>
            <a:lvl8pPr lvl="7" rtl="0">
              <a:buNone/>
              <a:defRPr b="1"/>
            </a:lvl8pPr>
            <a:lvl9pPr lvl="8" rtl="0">
              <a:buNone/>
              <a:defRPr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2" name="Google Shape;372;p53"/>
          <p:cNvSpPr txBox="1">
            <a:spLocks noGrp="1"/>
          </p:cNvSpPr>
          <p:nvPr>
            <p:ph type="ctrTitle"/>
          </p:nvPr>
        </p:nvSpPr>
        <p:spPr>
          <a:xfrm>
            <a:off x="878679" y="764575"/>
            <a:ext cx="36567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53"/>
          <p:cNvSpPr txBox="1">
            <a:spLocks noGrp="1"/>
          </p:cNvSpPr>
          <p:nvPr>
            <p:ph type="body" idx="1"/>
          </p:nvPr>
        </p:nvSpPr>
        <p:spPr>
          <a:xfrm>
            <a:off x="1808550" y="1822625"/>
            <a:ext cx="2727000" cy="20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53"/>
          <p:cNvSpPr txBox="1">
            <a:spLocks noGrp="1"/>
          </p:cNvSpPr>
          <p:nvPr>
            <p:ph type="ctrTitle" idx="3"/>
          </p:nvPr>
        </p:nvSpPr>
        <p:spPr>
          <a:xfrm>
            <a:off x="1031075" y="1822625"/>
            <a:ext cx="669000" cy="30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 Black"/>
              <a:buNone/>
              <a:defRPr sz="30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 Black"/>
              <a:buNone/>
              <a:defRPr sz="30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 Black"/>
              <a:buNone/>
              <a:defRPr sz="30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 Black"/>
              <a:buNone/>
              <a:defRPr sz="30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 Black"/>
              <a:buNone/>
              <a:defRPr sz="30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 Black"/>
              <a:buNone/>
              <a:defRPr sz="30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 Black"/>
              <a:buNone/>
              <a:defRPr sz="30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 Black"/>
              <a:buNone/>
              <a:defRPr sz="30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 Black"/>
              <a:buNone/>
              <a:defRPr sz="30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7250" y="1822625"/>
            <a:ext cx="7429500" cy="2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■"/>
              <a:defRPr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■"/>
              <a:defRPr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lvl="8" indent="-30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Verdana"/>
              <a:buChar char="■"/>
              <a:defRPr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3246" y="4576750"/>
            <a:ext cx="48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 b="1"/>
            </a:lvl1pPr>
            <a:lvl2pPr lvl="1" algn="ctr" rtl="0">
              <a:buNone/>
              <a:defRPr sz="1000" b="1"/>
            </a:lvl2pPr>
            <a:lvl3pPr lvl="2" algn="ctr" rtl="0">
              <a:buNone/>
              <a:defRPr sz="1000" b="1"/>
            </a:lvl3pPr>
            <a:lvl4pPr lvl="3" algn="ctr" rtl="0">
              <a:buNone/>
              <a:defRPr sz="1000" b="1"/>
            </a:lvl4pPr>
            <a:lvl5pPr lvl="4" algn="ctr" rtl="0">
              <a:buNone/>
              <a:defRPr sz="1000" b="1"/>
            </a:lvl5pPr>
            <a:lvl6pPr lvl="5" algn="ctr" rtl="0">
              <a:buNone/>
              <a:defRPr sz="1000" b="1"/>
            </a:lvl6pPr>
            <a:lvl7pPr lvl="6" algn="ctr" rtl="0">
              <a:buNone/>
              <a:defRPr sz="1000" b="1"/>
            </a:lvl7pPr>
            <a:lvl8pPr lvl="7" algn="ctr" rtl="0">
              <a:buNone/>
              <a:defRPr sz="1000" b="1"/>
            </a:lvl8pPr>
            <a:lvl9pPr lvl="8" algn="ctr" rtl="0">
              <a:buNone/>
              <a:defRPr sz="10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7" r:id="rId3"/>
    <p:sldLayoutId id="2147483676" r:id="rId4"/>
    <p:sldLayoutId id="2147483697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58">
          <p15:clr>
            <a:srgbClr val="E46962"/>
          </p15:clr>
        </p15:guide>
        <p15:guide id="2" orient="horz" pos="482">
          <p15:clr>
            <a:srgbClr val="E46962"/>
          </p15:clr>
        </p15:guide>
        <p15:guide id="3" pos="540">
          <p15:clr>
            <a:srgbClr val="E46962"/>
          </p15:clr>
        </p15:guide>
        <p15:guide id="4" pos="5220">
          <p15:clr>
            <a:srgbClr val="E46962"/>
          </p15:clr>
        </p15:guide>
        <p15:guide id="5" orient="horz" pos="744">
          <p15:clr>
            <a:srgbClr val="E46962"/>
          </p15:clr>
        </p15:guide>
        <p15:guide id="6" orient="horz" pos="1080">
          <p15:clr>
            <a:srgbClr val="E46962"/>
          </p15:clr>
        </p15:guide>
        <p15:guide id="7" orient="horz" pos="1148">
          <p15:clr>
            <a:srgbClr val="E46962"/>
          </p15:clr>
        </p15:guide>
        <p15:guide id="8" orient="horz" pos="815">
          <p15:clr>
            <a:srgbClr val="E46962"/>
          </p15:clr>
        </p15:guide>
        <p15:guide id="9" orient="horz" pos="146">
          <p15:clr>
            <a:srgbClr val="E46962"/>
          </p15:clr>
        </p15:guide>
        <p15:guide id="10" orient="horz" pos="1416">
          <p15:clr>
            <a:srgbClr val="E46962"/>
          </p15:clr>
        </p15:guide>
        <p15:guide id="11" orient="horz" pos="1484">
          <p15:clr>
            <a:srgbClr val="E46962"/>
          </p15:clr>
        </p15:guide>
        <p15:guide id="12" orient="horz" pos="1756">
          <p15:clr>
            <a:srgbClr val="E46962"/>
          </p15:clr>
        </p15:guide>
        <p15:guide id="13" orient="horz" pos="1824">
          <p15:clr>
            <a:srgbClr val="E46962"/>
          </p15:clr>
        </p15:guide>
        <p15:guide id="14" orient="horz" pos="2092">
          <p15:clr>
            <a:srgbClr val="E46962"/>
          </p15:clr>
        </p15:guide>
        <p15:guide id="15" orient="horz" pos="2160">
          <p15:clr>
            <a:srgbClr val="E46962"/>
          </p15:clr>
        </p15:guide>
        <p15:guide id="16" orient="horz" pos="2423">
          <p15:clr>
            <a:srgbClr val="E46962"/>
          </p15:clr>
        </p15:guide>
        <p15:guide id="17" orient="horz" pos="2496">
          <p15:clr>
            <a:srgbClr val="E46962"/>
          </p15:clr>
        </p15:guide>
        <p15:guide id="18" orient="horz" pos="2831">
          <p15:clr>
            <a:srgbClr val="E46962"/>
          </p15:clr>
        </p15:guide>
        <p15:guide id="19" orient="horz" pos="3094">
          <p15:clr>
            <a:srgbClr val="E46962"/>
          </p15:clr>
        </p15:guide>
        <p15:guide id="20" pos="144">
          <p15:clr>
            <a:srgbClr val="E46962"/>
          </p15:clr>
        </p15:guide>
        <p15:guide id="21" pos="467">
          <p15:clr>
            <a:srgbClr val="E46962"/>
          </p15:clr>
        </p15:guide>
        <p15:guide id="22" pos="864">
          <p15:clr>
            <a:srgbClr val="E46962"/>
          </p15:clr>
        </p15:guide>
        <p15:guide id="23" pos="936">
          <p15:clr>
            <a:srgbClr val="E46962"/>
          </p15:clr>
        </p15:guide>
        <p15:guide id="24" pos="1261">
          <p15:clr>
            <a:srgbClr val="E46962"/>
          </p15:clr>
        </p15:guide>
        <p15:guide id="25" pos="1332">
          <p15:clr>
            <a:srgbClr val="E46962"/>
          </p15:clr>
        </p15:guide>
        <p15:guide id="26" pos="1658">
          <p15:clr>
            <a:srgbClr val="E46962"/>
          </p15:clr>
        </p15:guide>
        <p15:guide id="27" pos="1728">
          <p15:clr>
            <a:srgbClr val="E46962"/>
          </p15:clr>
        </p15:guide>
        <p15:guide id="28" pos="2055">
          <p15:clr>
            <a:srgbClr val="E46962"/>
          </p15:clr>
        </p15:guide>
        <p15:guide id="29" pos="2124">
          <p15:clr>
            <a:srgbClr val="E46962"/>
          </p15:clr>
        </p15:guide>
        <p15:guide id="30" pos="2448">
          <p15:clr>
            <a:srgbClr val="E46962"/>
          </p15:clr>
        </p15:guide>
        <p15:guide id="31" pos="2520">
          <p15:clr>
            <a:srgbClr val="E46962"/>
          </p15:clr>
        </p15:guide>
        <p15:guide id="32" pos="2844">
          <p15:clr>
            <a:srgbClr val="E46962"/>
          </p15:clr>
        </p15:guide>
        <p15:guide id="33" pos="2916">
          <p15:clr>
            <a:srgbClr val="E46962"/>
          </p15:clr>
        </p15:guide>
        <p15:guide id="34" pos="3240">
          <p15:clr>
            <a:srgbClr val="E46962"/>
          </p15:clr>
        </p15:guide>
        <p15:guide id="35" pos="3312">
          <p15:clr>
            <a:srgbClr val="E46962"/>
          </p15:clr>
        </p15:guide>
        <p15:guide id="36" pos="3636">
          <p15:clr>
            <a:srgbClr val="E46962"/>
          </p15:clr>
        </p15:guide>
        <p15:guide id="37" pos="3708">
          <p15:clr>
            <a:srgbClr val="E46962"/>
          </p15:clr>
        </p15:guide>
        <p15:guide id="38" pos="4032">
          <p15:clr>
            <a:srgbClr val="E46962"/>
          </p15:clr>
        </p15:guide>
        <p15:guide id="39" pos="4102">
          <p15:clr>
            <a:srgbClr val="E46962"/>
          </p15:clr>
        </p15:guide>
        <p15:guide id="40" pos="4428">
          <p15:clr>
            <a:srgbClr val="E46962"/>
          </p15:clr>
        </p15:guide>
        <p15:guide id="41" pos="4499">
          <p15:clr>
            <a:srgbClr val="E46962"/>
          </p15:clr>
        </p15:guide>
        <p15:guide id="42" pos="4824">
          <p15:clr>
            <a:srgbClr val="E46962"/>
          </p15:clr>
        </p15:guide>
        <p15:guide id="43" pos="4896">
          <p15:clr>
            <a:srgbClr val="E46962"/>
          </p15:clr>
        </p15:guide>
        <p15:guide id="44" pos="5293">
          <p15:clr>
            <a:srgbClr val="E46962"/>
          </p15:clr>
        </p15:guide>
        <p15:guide id="45" pos="5616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2"/>
          <p:cNvSpPr txBox="1">
            <a:spLocks noGrp="1"/>
          </p:cNvSpPr>
          <p:nvPr>
            <p:ph type="ctrTitle"/>
          </p:nvPr>
        </p:nvSpPr>
        <p:spPr>
          <a:xfrm>
            <a:off x="858200" y="1820100"/>
            <a:ext cx="7429500" cy="150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Шлях </a:t>
            </a:r>
            <a:r>
              <a:rPr lang="ru-RU" dirty="0" err="1"/>
              <a:t>від</a:t>
            </a:r>
            <a:r>
              <a:rPr lang="ru-RU" dirty="0"/>
              <a:t> 1 до 60 людей в </a:t>
            </a:r>
            <a:r>
              <a:rPr lang="en-US" dirty="0"/>
              <a:t>SEO </a:t>
            </a:r>
            <a:r>
              <a:rPr lang="ru-RU" dirty="0" err="1"/>
              <a:t>команді</a:t>
            </a:r>
            <a:r>
              <a:rPr lang="ru-RU" dirty="0"/>
              <a:t>. Як не </a:t>
            </a:r>
            <a:r>
              <a:rPr lang="ru-RU" dirty="0" err="1"/>
              <a:t>наламати</a:t>
            </a:r>
            <a:r>
              <a:rPr lang="ru-RU" dirty="0"/>
              <a:t> дров?</a:t>
            </a:r>
            <a:endParaRPr dirty="0"/>
          </a:p>
        </p:txBody>
      </p:sp>
      <p:sp>
        <p:nvSpPr>
          <p:cNvPr id="435" name="Google Shape;435;p62"/>
          <p:cNvSpPr txBox="1">
            <a:spLocks noGrp="1"/>
          </p:cNvSpPr>
          <p:nvPr>
            <p:ph type="body" idx="2"/>
          </p:nvPr>
        </p:nvSpPr>
        <p:spPr>
          <a:xfrm>
            <a:off x="859575" y="3972625"/>
            <a:ext cx="3026700" cy="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dirty="0"/>
              <a:t>Євген Бондар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50+ працівників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75550" y="1467486"/>
            <a:ext cx="7429500" cy="1353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/>
              <a:t>Децентралізація рішень </a:t>
            </a:r>
          </a:p>
          <a:p>
            <a:r>
              <a:rPr lang="uk-UA" dirty="0"/>
              <a:t>Ще більше експертизи і вузької спеціалізації всередині команди </a:t>
            </a:r>
          </a:p>
          <a:p>
            <a:r>
              <a:rPr lang="uk-UA" dirty="0"/>
              <a:t>Більше ресурсу для подолання кризових ситуацій </a:t>
            </a:r>
          </a:p>
          <a:p>
            <a:r>
              <a:rPr lang="uk-UA" dirty="0"/>
              <a:t>Останній крок перед </a:t>
            </a:r>
            <a:r>
              <a:rPr lang="uk-UA" strike="sngStrike" dirty="0"/>
              <a:t>галерою</a:t>
            </a:r>
            <a:r>
              <a:rPr lang="uk-UA" dirty="0"/>
              <a:t> великою компанією</a:t>
            </a:r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57250" y="1112350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dirty="0"/>
              <a:t>Плюси</a:t>
            </a:r>
            <a:endParaRPr dirty="0"/>
          </a:p>
        </p:txBody>
      </p:sp>
      <p:sp>
        <p:nvSpPr>
          <p:cNvPr id="2" name="Google Shape;404;p58">
            <a:extLst>
              <a:ext uri="{FF2B5EF4-FFF2-40B4-BE49-F238E27FC236}">
                <a16:creationId xmlns:a16="http://schemas.microsoft.com/office/drawing/2014/main" id="{77071B48-E3CA-F2A3-3E8C-D7ABD21655B5}"/>
              </a:ext>
            </a:extLst>
          </p:cNvPr>
          <p:cNvSpPr txBox="1">
            <a:spLocks/>
          </p:cNvSpPr>
          <p:nvPr/>
        </p:nvSpPr>
        <p:spPr>
          <a:xfrm>
            <a:off x="857250" y="2773667"/>
            <a:ext cx="74112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>
              <a:spcAft>
                <a:spcPts val="1000"/>
              </a:spcAft>
            </a:pPr>
            <a:r>
              <a:rPr lang="uk-UA" dirty="0"/>
              <a:t>Мінуси</a:t>
            </a:r>
          </a:p>
        </p:txBody>
      </p:sp>
      <p:sp>
        <p:nvSpPr>
          <p:cNvPr id="3" name="Google Shape;402;p58">
            <a:extLst>
              <a:ext uri="{FF2B5EF4-FFF2-40B4-BE49-F238E27FC236}">
                <a16:creationId xmlns:a16="http://schemas.microsoft.com/office/drawing/2014/main" id="{A16027A5-3BBC-0E88-5605-80B3A3A4F67E}"/>
              </a:ext>
            </a:extLst>
          </p:cNvPr>
          <p:cNvSpPr txBox="1">
            <a:spLocks/>
          </p:cNvSpPr>
          <p:nvPr/>
        </p:nvSpPr>
        <p:spPr>
          <a:xfrm>
            <a:off x="838950" y="3061252"/>
            <a:ext cx="7429500" cy="150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uk-UA" dirty="0"/>
              <a:t>Більші витрати на менеджмент на операційну діяльність</a:t>
            </a:r>
          </a:p>
          <a:p>
            <a:r>
              <a:rPr lang="uk-UA" dirty="0"/>
              <a:t>Зниження залученості співробітників і можливі проблеми з мотивацією </a:t>
            </a:r>
          </a:p>
          <a:p>
            <a:r>
              <a:rPr lang="uk-UA" dirty="0"/>
              <a:t>Координація роботи стає ще більш складнішою</a:t>
            </a:r>
          </a:p>
          <a:p>
            <a:r>
              <a:rPr lang="uk-UA" dirty="0"/>
              <a:t>Складніше впроваджувати зміни на більшу кількість людей </a:t>
            </a:r>
          </a:p>
          <a:p>
            <a:r>
              <a:rPr lang="uk-UA" dirty="0"/>
              <a:t>Складності у комунікації </a:t>
            </a:r>
          </a:p>
        </p:txBody>
      </p:sp>
    </p:spTree>
    <p:extLst>
      <p:ext uri="{BB962C8B-B14F-4D97-AF65-F5344CB8AC3E}">
        <p14:creationId xmlns:p14="http://schemas.microsoft.com/office/powerpoint/2010/main" val="319750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Взаємодія в командах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57250" y="1822625"/>
            <a:ext cx="7429500" cy="20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/>
              <a:t>Золоте правило – чим менше людей, тим простіше всім домовитись</a:t>
            </a:r>
          </a:p>
          <a:p>
            <a:endParaRPr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96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Взаємодія в командах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57250" y="1822625"/>
            <a:ext cx="7429500" cy="20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/>
              <a:t>Головне щоб власники не посварились :)</a:t>
            </a:r>
          </a:p>
          <a:p>
            <a:r>
              <a:rPr lang="uk-UA" dirty="0"/>
              <a:t>Якщо це команда - будуйте взаємодію так, як вам зручно для кращого зростання бізнесу</a:t>
            </a:r>
          </a:p>
          <a:p>
            <a:r>
              <a:rPr lang="uk-UA" dirty="0"/>
              <a:t>Не ускладнюйте зайвою бюрократією та процесами, які потім потрібно буде перероблювати</a:t>
            </a:r>
          </a:p>
          <a:p>
            <a:r>
              <a:rPr lang="uk-UA" dirty="0"/>
              <a:t>Окресліть зони відповідальності</a:t>
            </a:r>
          </a:p>
          <a:p>
            <a:r>
              <a:rPr lang="uk-UA" dirty="0" err="1"/>
              <a:t>Таск</a:t>
            </a:r>
            <a:r>
              <a:rPr lang="uk-UA" dirty="0"/>
              <a:t> менеджер (будь-який) вітається</a:t>
            </a:r>
          </a:p>
          <a:p>
            <a:r>
              <a:rPr lang="uk-UA" dirty="0"/>
              <a:t>При відсутності кухні в офісі - регулярні короткі зустрічі для синхронізації зусиль</a:t>
            </a:r>
          </a:p>
          <a:p>
            <a:endParaRPr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/>
              <a:t>1-3 </a:t>
            </a:r>
            <a:r>
              <a:rPr lang="uk-UA" dirty="0"/>
              <a:t>працівники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298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Взаємодія в командах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57250" y="1822625"/>
            <a:ext cx="7429500" cy="20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Тут можуть початись перші складнощі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Керівнику потрібно починати делегувати відповідальність і прийняття деяких рішень на команду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Команді потрібно розуміти що вони роблять і навіщо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А ще</a:t>
            </a:r>
            <a:r>
              <a:rPr lang="uk-UA" dirty="0">
                <a:solidFill>
                  <a:schemeClr val="bg1"/>
                </a:solidFill>
              </a:rPr>
              <a:t>, в майбутньому – розуміти чому хтось отримав </a:t>
            </a:r>
            <a:r>
              <a:rPr lang="uk-UA" dirty="0" err="1">
                <a:solidFill>
                  <a:schemeClr val="bg1"/>
                </a:solidFill>
              </a:rPr>
              <a:t>промоушен</a:t>
            </a:r>
            <a:r>
              <a:rPr lang="uk-UA" dirty="0">
                <a:solidFill>
                  <a:schemeClr val="bg1"/>
                </a:solidFill>
              </a:rPr>
              <a:t>, а не ти </a:t>
            </a:r>
            <a:endParaRPr lang="uk-UA" b="0" i="0" u="none" strike="noStrike" dirty="0">
              <a:solidFill>
                <a:schemeClr val="bg1"/>
              </a:solidFill>
              <a:effectLst/>
            </a:endParaRP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Потрібно налаштовувати комунікацію всередині команди - загальні </a:t>
            </a:r>
            <a:r>
              <a:rPr lang="uk-UA" b="0" i="0" u="none" strike="noStrike" dirty="0" err="1">
                <a:solidFill>
                  <a:schemeClr val="bg1"/>
                </a:solidFill>
                <a:effectLst/>
              </a:rPr>
              <a:t>дейліки</a:t>
            </a:r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uk-UA" b="0" i="0" u="none" strike="noStrike" dirty="0" err="1">
                <a:solidFill>
                  <a:schemeClr val="bg1"/>
                </a:solidFill>
                <a:effectLst/>
              </a:rPr>
              <a:t>беклог</a:t>
            </a:r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 задач, прогрес - хоч якась звітність</a:t>
            </a:r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en-US" dirty="0"/>
              <a:t>3-7 </a:t>
            </a:r>
            <a:r>
              <a:rPr lang="uk-UA" dirty="0"/>
              <a:t>працівників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3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Взаємодія в командах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57250" y="1822625"/>
            <a:ext cx="7429500" cy="2541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buNone/>
            </a:pPr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Як казав раніше, тут стає веселіше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Мають </a:t>
            </a:r>
            <a:r>
              <a:rPr lang="uk-UA" b="0" i="0" u="none" strike="noStrike" dirty="0" err="1">
                <a:solidFill>
                  <a:schemeClr val="bg1"/>
                </a:solidFill>
                <a:effectLst/>
              </a:rPr>
              <a:t>зʼявитись</a:t>
            </a:r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 перші менеджери/тім </a:t>
            </a:r>
            <a:r>
              <a:rPr lang="uk-UA" b="0" i="0" u="none" strike="noStrike" dirty="0" err="1">
                <a:solidFill>
                  <a:schemeClr val="bg1"/>
                </a:solidFill>
                <a:effectLst/>
              </a:rPr>
              <a:t>ліди</a:t>
            </a:r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/тощо під керівником, бо більше 7 людей </a:t>
            </a:r>
            <a:r>
              <a:rPr lang="uk-UA" b="0" i="0" u="none" strike="noStrike" dirty="0" err="1">
                <a:solidFill>
                  <a:schemeClr val="bg1"/>
                </a:solidFill>
                <a:effectLst/>
              </a:rPr>
              <a:t>менеджерити</a:t>
            </a:r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 дуже складно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Ще більша делегація прийняття рішень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Наймати людей в команду вже може ваша команда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Чітке розмежування зон відповідальності, </a:t>
            </a:r>
            <a:r>
              <a:rPr lang="uk-UA" dirty="0">
                <a:solidFill>
                  <a:schemeClr val="bg1"/>
                </a:solidFill>
              </a:rPr>
              <a:t>о</a:t>
            </a:r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собливо у крос-функціональних командах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Налаштування процесів з чіткими 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inputs and outputs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Комунікація не тільки вертикальна, а і горизонтальна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На цьому етапі вже бажано впроваджувати спільне планування</a:t>
            </a:r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en-US" dirty="0"/>
              <a:t>7-15 </a:t>
            </a:r>
            <a:r>
              <a:rPr lang="uk-UA" dirty="0"/>
              <a:t>працівників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101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Взаємодія в командах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57250" y="1822625"/>
            <a:ext cx="7429500" cy="2541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buNone/>
            </a:pPr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Це доволі критичний етап у зростанні, тут важливо враховувати такі нюанси 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На цьому етапі важливо всіх </a:t>
            </a:r>
            <a:r>
              <a:rPr lang="uk-UA" dirty="0">
                <a:solidFill>
                  <a:schemeClr val="bg1"/>
                </a:solidFill>
              </a:rPr>
              <a:t>«</a:t>
            </a:r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подружити», щоб всі рухались в одному напрямку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Одних лише працюючих процесів буде недостатньо – потрібно об’єднувати команди загальними цілями, спільним плануванням, як командним так і стратегічним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Впроваджувати зрозуміли показники ефективності і відслідковувати їх (</a:t>
            </a:r>
            <a:r>
              <a:rPr lang="en-US" dirty="0">
                <a:solidFill>
                  <a:schemeClr val="bg1"/>
                </a:solidFill>
              </a:rPr>
              <a:t>KPI, OKR,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uk-UA" dirty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Впроваджувати </a:t>
            </a:r>
            <a:r>
              <a:rPr lang="uk-UA" dirty="0">
                <a:solidFill>
                  <a:schemeClr val="bg1"/>
                </a:solidFill>
              </a:rPr>
              <a:t>планування більше ніж на місяць/квартал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Команди мають більше </a:t>
            </a:r>
            <a:r>
              <a:rPr lang="uk-UA" dirty="0" err="1">
                <a:solidFill>
                  <a:schemeClr val="bg1"/>
                </a:solidFill>
              </a:rPr>
              <a:t>комунікувати</a:t>
            </a:r>
            <a:r>
              <a:rPr lang="uk-UA" dirty="0">
                <a:solidFill>
                  <a:schemeClr val="bg1"/>
                </a:solidFill>
              </a:rPr>
              <a:t> між собою 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Кері</a:t>
            </a:r>
            <a:r>
              <a:rPr lang="uk-UA" dirty="0">
                <a:solidFill>
                  <a:schemeClr val="bg1"/>
                </a:solidFill>
              </a:rPr>
              <a:t>вники команд мають бути або досвідченними менеджерами, або постійно прокачувати навички взаємодії і проектного управління 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Готувати команду до </a:t>
            </a:r>
            <a:r>
              <a:rPr lang="uk-UA" dirty="0">
                <a:solidFill>
                  <a:schemeClr val="bg1"/>
                </a:solidFill>
              </a:rPr>
              <a:t>появи нових можливих ролей </a:t>
            </a:r>
            <a:endParaRPr lang="uk-UA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en-US" dirty="0"/>
              <a:t>15</a:t>
            </a:r>
            <a:r>
              <a:rPr lang="uk-UA" dirty="0"/>
              <a:t>-30</a:t>
            </a:r>
            <a:r>
              <a:rPr lang="en-US" dirty="0"/>
              <a:t> </a:t>
            </a:r>
            <a:r>
              <a:rPr lang="uk-UA" dirty="0"/>
              <a:t>працівників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590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Взаємодія в командах</a:t>
            </a:r>
            <a:endParaRPr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uk-UA" dirty="0"/>
              <a:t>Якщо ви подумали шо десь тут стане легше – не стане </a:t>
            </a:r>
            <a:r>
              <a:rPr lang="uk-UA" dirty="0">
                <a:sym typeface="Wingdings" pitchFamily="2" charset="2"/>
              </a:rPr>
              <a:t> </a:t>
            </a:r>
            <a:endParaRPr dirty="0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FEFFE660-DFE5-9383-FD1C-11BD7F55A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180" y="1285242"/>
            <a:ext cx="4849136" cy="32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5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Взаємодія в командах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57250" y="1822624"/>
            <a:ext cx="7429500" cy="274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На цьому етапі відбувається перехід від середньої команди до великої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Це несе за собою відповідні нові виклики, і те що працювало раніше працювати перестає 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Будуємо організаційну структуру - формуємо чіткі ролі, посадові інструкцій, визначаємо зони відповідальності для кожного члена команди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Оптимізуємо і стандартизуємо процеси (до безкінечності)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Визначаємо і описуємо правила взаємодії між відділами і командами 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Описуємо критерії якості роботи для кожної ролі, очікування, як міряємо результат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Стандартизація найму – </a:t>
            </a:r>
            <a:r>
              <a:rPr lang="en-US" dirty="0">
                <a:solidFill>
                  <a:schemeClr val="bg1"/>
                </a:solidFill>
              </a:rPr>
              <a:t>scorecards, ICP, </a:t>
            </a:r>
            <a:r>
              <a:rPr lang="uk-UA" dirty="0">
                <a:solidFill>
                  <a:schemeClr val="bg1"/>
                </a:solidFill>
              </a:rPr>
              <a:t>і </a:t>
            </a:r>
            <a:r>
              <a:rPr lang="uk-UA" dirty="0" err="1">
                <a:solidFill>
                  <a:schemeClr val="bg1"/>
                </a:solidFill>
              </a:rPr>
              <a:t>тд</a:t>
            </a:r>
            <a:r>
              <a:rPr lang="uk-UA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Більша спеціалізація ролей </a:t>
            </a:r>
          </a:p>
          <a:p>
            <a:pPr algn="l"/>
            <a:endParaRPr lang="uk-UA" dirty="0">
              <a:solidFill>
                <a:schemeClr val="bg1"/>
              </a:solidFill>
            </a:endParaRPr>
          </a:p>
          <a:p>
            <a:pPr algn="l"/>
            <a:r>
              <a:rPr lang="uk-UA" dirty="0">
                <a:solidFill>
                  <a:schemeClr val="bg1"/>
                </a:solidFill>
              </a:rPr>
              <a:t>Це все допоможе командам розуміти, хто що робить і хто за що відповідає </a:t>
            </a:r>
            <a:endParaRPr lang="uk-UA" b="0" i="0" u="none" strike="noStrike" dirty="0">
              <a:solidFill>
                <a:schemeClr val="bg1"/>
              </a:solidFill>
              <a:effectLst/>
            </a:endParaRPr>
          </a:p>
          <a:p>
            <a:pPr algn="l"/>
            <a:endParaRPr lang="uk-UA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uk-UA" dirty="0"/>
              <a:t>30-50 працівників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915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Взаємодія в командах</a:t>
            </a:r>
            <a:endParaRPr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uk-UA" dirty="0"/>
              <a:t>А то буде так 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5D99D-B7B4-F826-004A-2216932DD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2374900"/>
            <a:ext cx="6375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4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Інструментарій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57250" y="1822624"/>
            <a:ext cx="3293331" cy="274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Руки, ноги, голова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Будь-який </a:t>
            </a:r>
            <a:r>
              <a:rPr lang="uk-UA" dirty="0" err="1">
                <a:solidFill>
                  <a:schemeClr val="bg1"/>
                </a:solidFill>
              </a:rPr>
              <a:t>таск-трекер</a:t>
            </a:r>
            <a:r>
              <a:rPr lang="uk-UA" dirty="0">
                <a:solidFill>
                  <a:schemeClr val="bg1"/>
                </a:solidFill>
              </a:rPr>
              <a:t>, </a:t>
            </a:r>
            <a:r>
              <a:rPr lang="uk-UA" dirty="0" err="1">
                <a:solidFill>
                  <a:schemeClr val="bg1"/>
                </a:solidFill>
              </a:rPr>
              <a:t>екселька</a:t>
            </a:r>
            <a:r>
              <a:rPr lang="uk-UA" dirty="0">
                <a:solidFill>
                  <a:schemeClr val="bg1"/>
                </a:solidFill>
              </a:rPr>
              <a:t>, тощо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В цілому </a:t>
            </a:r>
            <a:r>
              <a:rPr lang="uk-UA" dirty="0">
                <a:solidFill>
                  <a:schemeClr val="bg1"/>
                </a:solidFill>
              </a:rPr>
              <a:t>в такій маленькій команді може ефективно працювати будь-що, якщо ви знаєте що для вас «ефективно» </a:t>
            </a:r>
            <a:r>
              <a:rPr lang="uk-UA" dirty="0">
                <a:solidFill>
                  <a:schemeClr val="bg1"/>
                </a:solidFill>
                <a:sym typeface="Wingdings" pitchFamily="2" charset="2"/>
              </a:rPr>
              <a:t></a:t>
            </a:r>
          </a:p>
          <a:p>
            <a:pPr marL="152400" indent="0" algn="l">
              <a:buNone/>
            </a:pPr>
            <a:endParaRPr lang="uk-UA" b="0" i="0" u="none" strike="noStrike" dirty="0">
              <a:solidFill>
                <a:schemeClr val="bg1"/>
              </a:solidFill>
              <a:effectLst/>
            </a:endParaRPr>
          </a:p>
          <a:p>
            <a:pPr algn="l"/>
            <a:endParaRPr lang="uk-UA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uk-UA" dirty="0"/>
              <a:t>1-3 співробітники</a:t>
            </a:r>
            <a:endParaRPr dirty="0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C097309-241E-CDF1-0C2A-F5E69D458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650" y="2000250"/>
            <a:ext cx="4419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9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1"/>
          <p:cNvSpPr txBox="1">
            <a:spLocks noGrp="1"/>
          </p:cNvSpPr>
          <p:nvPr>
            <p:ph type="sldNum" idx="12"/>
          </p:nvPr>
        </p:nvSpPr>
        <p:spPr>
          <a:xfrm>
            <a:off x="8531250" y="4563150"/>
            <a:ext cx="5118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07" name="Google Shape;507;p71"/>
          <p:cNvSpPr txBox="1">
            <a:spLocks noGrp="1"/>
          </p:cNvSpPr>
          <p:nvPr>
            <p:ph type="ctrTitle"/>
          </p:nvPr>
        </p:nvSpPr>
        <p:spPr>
          <a:xfrm>
            <a:off x="4629925" y="231675"/>
            <a:ext cx="3656700" cy="4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Пару слів про мене</a:t>
            </a:r>
            <a:endParaRPr dirty="0"/>
          </a:p>
        </p:txBody>
      </p:sp>
      <p:sp>
        <p:nvSpPr>
          <p:cNvPr id="508" name="Google Shape;508;p71"/>
          <p:cNvSpPr txBox="1">
            <a:spLocks noGrp="1"/>
          </p:cNvSpPr>
          <p:nvPr>
            <p:ph type="subTitle" idx="4294967295"/>
          </p:nvPr>
        </p:nvSpPr>
        <p:spPr>
          <a:xfrm>
            <a:off x="5257800" y="1598404"/>
            <a:ext cx="3028800" cy="4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1100" dirty="0"/>
              <a:t>Більше 11 років в </a:t>
            </a:r>
            <a:r>
              <a:rPr lang="en-US" sz="1100" dirty="0"/>
              <a:t>SEO</a:t>
            </a:r>
            <a:endParaRPr sz="1100" dirty="0"/>
          </a:p>
        </p:txBody>
      </p:sp>
      <p:sp>
        <p:nvSpPr>
          <p:cNvPr id="509" name="Google Shape;509;p71"/>
          <p:cNvSpPr/>
          <p:nvPr/>
        </p:nvSpPr>
        <p:spPr>
          <a:xfrm>
            <a:off x="4670340" y="1598379"/>
            <a:ext cx="411000" cy="41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1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0" name="Google Shape;510;p71"/>
          <p:cNvSpPr txBox="1">
            <a:spLocks noGrp="1"/>
          </p:cNvSpPr>
          <p:nvPr>
            <p:ph type="subTitle" idx="4294967295"/>
          </p:nvPr>
        </p:nvSpPr>
        <p:spPr>
          <a:xfrm>
            <a:off x="5257800" y="2191451"/>
            <a:ext cx="3028800" cy="4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1100" dirty="0"/>
              <a:t>Пройшов шлях від </a:t>
            </a:r>
            <a:r>
              <a:rPr lang="en-US" sz="1100" dirty="0"/>
              <a:t>Junior SEO </a:t>
            </a:r>
            <a:r>
              <a:rPr lang="uk-UA" sz="1100" dirty="0"/>
              <a:t>до </a:t>
            </a:r>
            <a:r>
              <a:rPr lang="en-US" sz="1100" dirty="0"/>
              <a:t>CEO </a:t>
            </a:r>
            <a:r>
              <a:rPr lang="uk-UA" sz="1100" dirty="0"/>
              <a:t>одного із найбільших </a:t>
            </a:r>
            <a:r>
              <a:rPr lang="en-US" sz="1100" dirty="0"/>
              <a:t>Affiliate </a:t>
            </a:r>
            <a:r>
              <a:rPr lang="uk-UA" sz="1100" dirty="0"/>
              <a:t>проектів у </a:t>
            </a:r>
            <a:r>
              <a:rPr lang="en-US" sz="1100" dirty="0" err="1"/>
              <a:t>Boosta</a:t>
            </a:r>
            <a:endParaRPr sz="1100" dirty="0"/>
          </a:p>
        </p:txBody>
      </p:sp>
      <p:sp>
        <p:nvSpPr>
          <p:cNvPr id="511" name="Google Shape;511;p71"/>
          <p:cNvSpPr/>
          <p:nvPr/>
        </p:nvSpPr>
        <p:spPr>
          <a:xfrm>
            <a:off x="4658739" y="2320677"/>
            <a:ext cx="411000" cy="41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2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2" name="Google Shape;512;p71"/>
          <p:cNvSpPr txBox="1">
            <a:spLocks noGrp="1"/>
          </p:cNvSpPr>
          <p:nvPr>
            <p:ph type="subTitle" idx="4294967295"/>
          </p:nvPr>
        </p:nvSpPr>
        <p:spPr>
          <a:xfrm>
            <a:off x="5257800" y="3042950"/>
            <a:ext cx="3028800" cy="4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1100" dirty="0"/>
              <a:t>Наразі керую командою у 60 спеціалістів</a:t>
            </a:r>
            <a:endParaRPr sz="1100" dirty="0"/>
          </a:p>
        </p:txBody>
      </p:sp>
      <p:sp>
        <p:nvSpPr>
          <p:cNvPr id="513" name="Google Shape;513;p71"/>
          <p:cNvSpPr/>
          <p:nvPr/>
        </p:nvSpPr>
        <p:spPr>
          <a:xfrm>
            <a:off x="4655980" y="3042950"/>
            <a:ext cx="411000" cy="41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3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4" name="Google Shape;514;p71"/>
          <p:cNvSpPr txBox="1">
            <a:spLocks noGrp="1"/>
          </p:cNvSpPr>
          <p:nvPr>
            <p:ph type="subTitle" idx="4294967295"/>
          </p:nvPr>
        </p:nvSpPr>
        <p:spPr>
          <a:xfrm>
            <a:off x="5257800" y="3765223"/>
            <a:ext cx="3028800" cy="4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1100" dirty="0"/>
              <a:t>Все ще вважаю, що </a:t>
            </a:r>
            <a:r>
              <a:rPr lang="en-US" sz="1100" dirty="0"/>
              <a:t>SEO </a:t>
            </a:r>
            <a:r>
              <a:rPr lang="uk-UA" sz="1100" dirty="0"/>
              <a:t>– це посилання і контент</a:t>
            </a:r>
            <a:endParaRPr sz="1100" dirty="0"/>
          </a:p>
        </p:txBody>
      </p:sp>
      <p:sp>
        <p:nvSpPr>
          <p:cNvPr id="515" name="Google Shape;515;p71"/>
          <p:cNvSpPr/>
          <p:nvPr/>
        </p:nvSpPr>
        <p:spPr>
          <a:xfrm>
            <a:off x="4655980" y="3765223"/>
            <a:ext cx="411000" cy="41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4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Picture 12" descr="A person standing in front of a staircase&#10;&#10;Description automatically generated">
            <a:extLst>
              <a:ext uri="{FF2B5EF4-FFF2-40B4-BE49-F238E27FC236}">
                <a16:creationId xmlns:a16="http://schemas.microsoft.com/office/drawing/2014/main" id="{B1E22414-8D00-150F-BCAB-AE208A760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378" y="788523"/>
            <a:ext cx="2521178" cy="35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76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Інструментарій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57250" y="1822624"/>
            <a:ext cx="7411200" cy="274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b="0" i="0" u="none" strike="noStrike" dirty="0" err="1">
                <a:solidFill>
                  <a:schemeClr val="bg1"/>
                </a:solidFill>
                <a:effectLst/>
              </a:rPr>
              <a:t>Таск</a:t>
            </a:r>
            <a:r>
              <a:rPr lang="uk-UA" dirty="0" err="1">
                <a:solidFill>
                  <a:schemeClr val="bg1"/>
                </a:solidFill>
              </a:rPr>
              <a:t>-трекер</a:t>
            </a:r>
            <a:r>
              <a:rPr lang="uk-UA" dirty="0">
                <a:solidFill>
                  <a:schemeClr val="bg1"/>
                </a:solidFill>
              </a:rPr>
              <a:t> – обов’язково</a:t>
            </a:r>
          </a:p>
          <a:p>
            <a:pPr marL="152400" indent="0" algn="l">
              <a:buNone/>
            </a:pPr>
            <a:r>
              <a:rPr lang="uk-UA" dirty="0">
                <a:solidFill>
                  <a:schemeClr val="bg1"/>
                </a:solidFill>
              </a:rPr>
              <a:t>Далі додаємо: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Дуже допомагає </a:t>
            </a:r>
            <a:r>
              <a:rPr lang="uk-UA" b="0" i="0" u="none" strike="noStrike" dirty="0" err="1">
                <a:solidFill>
                  <a:schemeClr val="bg1"/>
                </a:solidFill>
                <a:effectLst/>
              </a:rPr>
              <a:t>дейлі</a:t>
            </a:r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Stand-ups</a:t>
            </a:r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 на цьому етапі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Т</a:t>
            </a:r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ижневі/двотижневі сінки всієї команди, в залежності від типу бізнесу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Впроваджуємо 1 </a:t>
            </a:r>
            <a:r>
              <a:rPr lang="en-US" dirty="0">
                <a:solidFill>
                  <a:schemeClr val="bg1"/>
                </a:solidFill>
              </a:rPr>
              <a:t>to 1 </a:t>
            </a:r>
            <a:r>
              <a:rPr lang="uk-UA" dirty="0">
                <a:solidFill>
                  <a:schemeClr val="bg1"/>
                </a:solidFill>
              </a:rPr>
              <a:t>формату керівник – співробітник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Визначаємо зручні способи комунікації для команди – месенджери, пошта, </a:t>
            </a:r>
            <a:r>
              <a:rPr lang="uk-UA" dirty="0" err="1">
                <a:solidFill>
                  <a:schemeClr val="bg1"/>
                </a:solidFill>
              </a:rPr>
              <a:t>таск-трекери</a:t>
            </a:r>
            <a:r>
              <a:rPr lang="uk-UA" dirty="0">
                <a:solidFill>
                  <a:schemeClr val="bg1"/>
                </a:solidFill>
              </a:rPr>
              <a:t>, все разом, тощо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На цьому етапі рекомендую почати дивитись в </a:t>
            </a:r>
            <a:r>
              <a:rPr lang="en-US" dirty="0">
                <a:solidFill>
                  <a:schemeClr val="bg1"/>
                </a:solidFill>
              </a:rPr>
              <a:t>Agile </a:t>
            </a:r>
            <a:r>
              <a:rPr lang="uk-UA" dirty="0">
                <a:solidFill>
                  <a:schemeClr val="bg1"/>
                </a:solidFill>
              </a:rPr>
              <a:t>методологію </a:t>
            </a:r>
          </a:p>
          <a:p>
            <a:pPr algn="l"/>
            <a:endParaRPr lang="uk-UA" dirty="0">
              <a:solidFill>
                <a:schemeClr val="bg1"/>
              </a:solidFill>
            </a:endParaRPr>
          </a:p>
          <a:p>
            <a:pPr marL="152400" indent="0" algn="l">
              <a:buNone/>
            </a:pPr>
            <a:endParaRPr lang="uk-UA" b="0" i="0" u="none" strike="noStrike" dirty="0">
              <a:solidFill>
                <a:schemeClr val="bg1"/>
              </a:solidFill>
              <a:effectLst/>
            </a:endParaRPr>
          </a:p>
          <a:p>
            <a:pPr marL="152400" indent="0" algn="l">
              <a:buNone/>
            </a:pPr>
            <a:endParaRPr lang="uk-UA" b="0" i="0" u="none" strike="noStrike" dirty="0">
              <a:solidFill>
                <a:schemeClr val="bg1"/>
              </a:solidFill>
              <a:effectLst/>
            </a:endParaRPr>
          </a:p>
          <a:p>
            <a:pPr algn="l"/>
            <a:endParaRPr lang="uk-UA" b="0" i="0" u="none" strike="noStrike" dirty="0">
              <a:solidFill>
                <a:schemeClr val="bg1"/>
              </a:solidFill>
              <a:effectLst/>
            </a:endParaRPr>
          </a:p>
          <a:p>
            <a:pPr algn="l"/>
            <a:endParaRPr lang="uk-UA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uk-UA" dirty="0"/>
              <a:t>3-7 співробітники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9907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Інструментарій</a:t>
            </a:r>
            <a:endParaRPr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uk-UA" dirty="0"/>
              <a:t>3-7 співробітники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85238-9605-0051-7FDC-D2AB43370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1822625"/>
            <a:ext cx="3714750" cy="2023500"/>
          </a:xfrm>
        </p:spPr>
        <p:txBody>
          <a:bodyPr/>
          <a:lstStyle/>
          <a:p>
            <a:pPr marL="152400" indent="0">
              <a:buNone/>
            </a:pPr>
            <a:r>
              <a:rPr lang="uk-UA" dirty="0"/>
              <a:t>Тут розказував про впровадження </a:t>
            </a:r>
            <a:r>
              <a:rPr lang="en-US" dirty="0"/>
              <a:t>Scrum </a:t>
            </a:r>
            <a:r>
              <a:rPr lang="uk-UA" dirty="0"/>
              <a:t>в </a:t>
            </a:r>
            <a:r>
              <a:rPr lang="en-US" dirty="0"/>
              <a:t>SEO </a:t>
            </a:r>
            <a:r>
              <a:rPr lang="uk-UA" dirty="0"/>
              <a:t>у прекрасній Одесі </a:t>
            </a:r>
          </a:p>
        </p:txBody>
      </p:sp>
      <p:pic>
        <p:nvPicPr>
          <p:cNvPr id="5" name="Picture 4" descr="A person holding a glass of wine and a fish&#10;&#10;Description automatically generated">
            <a:extLst>
              <a:ext uri="{FF2B5EF4-FFF2-40B4-BE49-F238E27FC236}">
                <a16:creationId xmlns:a16="http://schemas.microsoft.com/office/drawing/2014/main" id="{62E36F9F-4CA9-52BA-30DC-61D80B7B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962" y="980453"/>
            <a:ext cx="3581566" cy="35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Інструментарій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57250" y="1822624"/>
            <a:ext cx="7411200" cy="274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buNone/>
            </a:pPr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Тут стає весело, пам’ятаєте?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Надважливий інструмент тут – делегування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База знань – у будь-якому зручному тулі (</a:t>
            </a:r>
            <a:r>
              <a:rPr lang="en-US" dirty="0">
                <a:solidFill>
                  <a:schemeClr val="bg1"/>
                </a:solidFill>
              </a:rPr>
              <a:t>confluence, notion,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uk-UA" dirty="0">
                <a:solidFill>
                  <a:schemeClr val="bg1"/>
                </a:solidFill>
              </a:rPr>
              <a:t>для корпоративних політик, описаних процесів і </a:t>
            </a:r>
            <a:r>
              <a:rPr lang="uk-UA" dirty="0" err="1">
                <a:solidFill>
                  <a:schemeClr val="bg1"/>
                </a:solidFill>
              </a:rPr>
              <a:t>тд</a:t>
            </a:r>
            <a:r>
              <a:rPr lang="uk-UA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Miro, </a:t>
            </a:r>
            <a:r>
              <a:rPr lang="en-US" dirty="0" err="1">
                <a:solidFill>
                  <a:schemeClr val="bg1"/>
                </a:solidFill>
              </a:rPr>
              <a:t>Drawio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uk-UA" dirty="0">
                <a:solidFill>
                  <a:schemeClr val="bg1"/>
                </a:solidFill>
              </a:rPr>
              <a:t>для тих хто любить картинки і схеми, а не тексти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Тут рекомендую вже впроваджувати елементи </a:t>
            </a:r>
            <a:r>
              <a:rPr lang="en-US" dirty="0">
                <a:solidFill>
                  <a:schemeClr val="bg1"/>
                </a:solidFill>
              </a:rPr>
              <a:t>Scrum, </a:t>
            </a:r>
            <a:r>
              <a:rPr lang="uk-UA" dirty="0">
                <a:solidFill>
                  <a:schemeClr val="bg1"/>
                </a:solidFill>
              </a:rPr>
              <a:t>які підходять для ваших задач – </a:t>
            </a:r>
            <a:r>
              <a:rPr lang="en-US" dirty="0">
                <a:solidFill>
                  <a:schemeClr val="bg1"/>
                </a:solidFill>
              </a:rPr>
              <a:t>planning, grooming, demo, retro, sprints (</a:t>
            </a:r>
            <a:r>
              <a:rPr lang="uk-UA" dirty="0">
                <a:solidFill>
                  <a:schemeClr val="bg1"/>
                </a:solidFill>
              </a:rPr>
              <a:t>необхідне підкреслити)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Постановка цілей для окремого співробітника, команди, департаменту, компанії. 1,3,6 місяців – в залежності від бізнесу. </a:t>
            </a:r>
            <a:r>
              <a:rPr lang="en-US" dirty="0">
                <a:solidFill>
                  <a:schemeClr val="bg1"/>
                </a:solidFill>
              </a:rPr>
              <a:t>SMART </a:t>
            </a:r>
            <a:r>
              <a:rPr lang="uk-UA" dirty="0">
                <a:solidFill>
                  <a:schemeClr val="bg1"/>
                </a:solidFill>
              </a:rPr>
              <a:t>– найбільш простий і зрозумілий фреймворк, для старту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Впроваджуємо метрики ефективності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Стандартизуємо </a:t>
            </a:r>
            <a:r>
              <a:rPr lang="uk-UA" dirty="0" err="1">
                <a:solidFill>
                  <a:schemeClr val="bg1"/>
                </a:solidFill>
              </a:rPr>
              <a:t>онбордінг</a:t>
            </a:r>
            <a:r>
              <a:rPr lang="uk-UA" dirty="0">
                <a:solidFill>
                  <a:schemeClr val="bg1"/>
                </a:solidFill>
              </a:rPr>
              <a:t> в команду/компанію/</a:t>
            </a:r>
            <a:r>
              <a:rPr lang="uk-UA" dirty="0" err="1">
                <a:solidFill>
                  <a:schemeClr val="bg1"/>
                </a:solidFill>
              </a:rPr>
              <a:t>проєкт</a:t>
            </a:r>
            <a:endParaRPr lang="uk-UA" dirty="0">
              <a:solidFill>
                <a:schemeClr val="bg1"/>
              </a:solidFill>
            </a:endParaRPr>
          </a:p>
          <a:p>
            <a:pPr algn="l"/>
            <a:endParaRPr lang="uk-UA" dirty="0">
              <a:solidFill>
                <a:schemeClr val="bg1"/>
              </a:solidFill>
            </a:endParaRPr>
          </a:p>
          <a:p>
            <a:pPr algn="l"/>
            <a:endParaRPr lang="uk-UA" dirty="0">
              <a:solidFill>
                <a:schemeClr val="bg1"/>
              </a:solidFill>
            </a:endParaRPr>
          </a:p>
          <a:p>
            <a:pPr marL="152400" indent="0" algn="l">
              <a:buNone/>
            </a:pPr>
            <a:endParaRPr lang="uk-UA" b="0" i="0" u="none" strike="noStrike" dirty="0">
              <a:solidFill>
                <a:schemeClr val="bg1"/>
              </a:solidFill>
              <a:effectLst/>
            </a:endParaRPr>
          </a:p>
          <a:p>
            <a:pPr marL="152400" indent="0" algn="l">
              <a:buNone/>
            </a:pPr>
            <a:endParaRPr lang="uk-UA" b="0" i="0" u="none" strike="noStrike" dirty="0">
              <a:solidFill>
                <a:schemeClr val="bg1"/>
              </a:solidFill>
              <a:effectLst/>
            </a:endParaRPr>
          </a:p>
          <a:p>
            <a:pPr algn="l"/>
            <a:endParaRPr lang="uk-UA" b="0" i="0" u="none" strike="noStrike" dirty="0">
              <a:solidFill>
                <a:schemeClr val="bg1"/>
              </a:solidFill>
              <a:effectLst/>
            </a:endParaRPr>
          </a:p>
          <a:p>
            <a:pPr algn="l"/>
            <a:endParaRPr lang="uk-UA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en-US" dirty="0"/>
              <a:t>7-15</a:t>
            </a:r>
            <a:r>
              <a:rPr lang="uk-UA" dirty="0"/>
              <a:t> співробітників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3810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Інструментарій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57250" y="1822624"/>
            <a:ext cx="7411200" cy="274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dirty="0">
                <a:solidFill>
                  <a:schemeClr val="bg1"/>
                </a:solidFill>
              </a:rPr>
              <a:t>Якщо на цьому етапі у вас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ще немає </a:t>
            </a:r>
            <a:r>
              <a:rPr lang="en-US" dirty="0">
                <a:solidFill>
                  <a:schemeClr val="bg1"/>
                </a:solidFill>
              </a:rPr>
              <a:t>HR</a:t>
            </a:r>
            <a:r>
              <a:rPr lang="uk-UA" dirty="0">
                <a:solidFill>
                  <a:schemeClr val="bg1"/>
                </a:solidFill>
              </a:rPr>
              <a:t> – саме час завести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KPI </a:t>
            </a:r>
            <a:r>
              <a:rPr lang="uk-UA" dirty="0">
                <a:solidFill>
                  <a:schemeClr val="bg1"/>
                </a:solidFill>
              </a:rPr>
              <a:t>мають бути у всіх ролей і позицій </a:t>
            </a:r>
          </a:p>
          <a:p>
            <a:pPr algn="l"/>
            <a:r>
              <a:rPr lang="uk-UA" dirty="0" err="1">
                <a:solidFill>
                  <a:schemeClr val="bg1"/>
                </a:solidFill>
              </a:rPr>
              <a:t>Оцифровуємо</a:t>
            </a:r>
            <a:r>
              <a:rPr lang="uk-UA" dirty="0">
                <a:solidFill>
                  <a:schemeClr val="bg1"/>
                </a:solidFill>
              </a:rPr>
              <a:t> бізнес і ефективність команди у метриках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Вводимо </a:t>
            </a:r>
            <a:r>
              <a:rPr lang="uk-UA" dirty="0" err="1">
                <a:solidFill>
                  <a:schemeClr val="bg1"/>
                </a:solidFill>
              </a:rPr>
              <a:t>грейди</a:t>
            </a:r>
            <a:r>
              <a:rPr lang="uk-UA" dirty="0">
                <a:solidFill>
                  <a:schemeClr val="bg1"/>
                </a:solidFill>
              </a:rPr>
              <a:t> для необхідних позицій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Налаштовуємо звітність для всіх ланок бізнесу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Регулярний чек-</a:t>
            </a:r>
            <a:r>
              <a:rPr lang="uk-UA" dirty="0" err="1">
                <a:solidFill>
                  <a:schemeClr val="bg1"/>
                </a:solidFill>
              </a:rPr>
              <a:t>ап</a:t>
            </a:r>
            <a:r>
              <a:rPr lang="uk-UA" dirty="0">
                <a:solidFill>
                  <a:schemeClr val="bg1"/>
                </a:solidFill>
              </a:rPr>
              <a:t> продуктивності по метрикам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Стратегічні сесії для менеджменту для бачення куди рухається команда/компанія </a:t>
            </a:r>
          </a:p>
          <a:p>
            <a:pPr algn="l"/>
            <a:endParaRPr lang="uk-UA" dirty="0">
              <a:solidFill>
                <a:schemeClr val="bg1"/>
              </a:solidFill>
            </a:endParaRPr>
          </a:p>
          <a:p>
            <a:pPr algn="l"/>
            <a:endParaRPr lang="uk-UA" dirty="0">
              <a:solidFill>
                <a:schemeClr val="bg1"/>
              </a:solidFill>
            </a:endParaRPr>
          </a:p>
          <a:p>
            <a:pPr algn="l"/>
            <a:endParaRPr lang="uk-UA" dirty="0">
              <a:solidFill>
                <a:schemeClr val="bg1"/>
              </a:solidFill>
            </a:endParaRPr>
          </a:p>
          <a:p>
            <a:pPr algn="l"/>
            <a:endParaRPr lang="uk-UA" dirty="0">
              <a:solidFill>
                <a:schemeClr val="bg1"/>
              </a:solidFill>
            </a:endParaRPr>
          </a:p>
          <a:p>
            <a:pPr algn="l"/>
            <a:endParaRPr lang="uk-UA" dirty="0">
              <a:solidFill>
                <a:schemeClr val="bg1"/>
              </a:solidFill>
            </a:endParaRPr>
          </a:p>
          <a:p>
            <a:pPr marL="152400" indent="0" algn="l">
              <a:buNone/>
            </a:pPr>
            <a:endParaRPr lang="uk-UA" b="0" i="0" u="none" strike="noStrike" dirty="0">
              <a:solidFill>
                <a:schemeClr val="bg1"/>
              </a:solidFill>
              <a:effectLst/>
            </a:endParaRPr>
          </a:p>
          <a:p>
            <a:pPr marL="152400" indent="0" algn="l">
              <a:buNone/>
            </a:pPr>
            <a:endParaRPr lang="uk-UA" b="0" i="0" u="none" strike="noStrike" dirty="0">
              <a:solidFill>
                <a:schemeClr val="bg1"/>
              </a:solidFill>
              <a:effectLst/>
            </a:endParaRPr>
          </a:p>
          <a:p>
            <a:pPr algn="l"/>
            <a:endParaRPr lang="uk-UA" b="0" i="0" u="none" strike="noStrike" dirty="0">
              <a:solidFill>
                <a:schemeClr val="bg1"/>
              </a:solidFill>
              <a:effectLst/>
            </a:endParaRPr>
          </a:p>
          <a:p>
            <a:pPr algn="l"/>
            <a:endParaRPr lang="uk-UA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en-US" dirty="0"/>
              <a:t>15</a:t>
            </a:r>
            <a:r>
              <a:rPr lang="uk-UA" dirty="0"/>
              <a:t>-30 співробітників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98670-3819-9222-FD30-10FFF9721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116" y="3849058"/>
            <a:ext cx="4615026" cy="51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88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Інструментарій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57250" y="1822624"/>
            <a:ext cx="7411200" cy="274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dirty="0">
                <a:solidFill>
                  <a:schemeClr val="bg1"/>
                </a:solidFill>
              </a:rPr>
              <a:t>Основний ваш інструмент тут – ваша менеджерська і операційна команда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Саме час для візії, місії, цінностей і корпоративної культури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Більш просунуте </a:t>
            </a:r>
            <a:r>
              <a:rPr lang="uk-UA" dirty="0" err="1">
                <a:solidFill>
                  <a:schemeClr val="bg1"/>
                </a:solidFill>
              </a:rPr>
              <a:t>цілеутворення</a:t>
            </a:r>
            <a:r>
              <a:rPr lang="uk-UA" dirty="0">
                <a:solidFill>
                  <a:schemeClr val="bg1"/>
                </a:solidFill>
              </a:rPr>
              <a:t>, </a:t>
            </a:r>
            <a:r>
              <a:rPr lang="uk-UA" dirty="0" err="1">
                <a:solidFill>
                  <a:schemeClr val="bg1"/>
                </a:solidFill>
              </a:rPr>
              <a:t>декомпозоване</a:t>
            </a:r>
            <a:r>
              <a:rPr lang="uk-UA" dirty="0">
                <a:solidFill>
                  <a:schemeClr val="bg1"/>
                </a:solidFill>
              </a:rPr>
              <a:t> на різні команди або відділи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ERP </a:t>
            </a:r>
            <a:r>
              <a:rPr lang="uk-UA" dirty="0">
                <a:solidFill>
                  <a:schemeClr val="bg1"/>
                </a:solidFill>
              </a:rPr>
              <a:t>системи (при потребі бізнеса)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Для управління персоналом і найму –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Bamboohr</a:t>
            </a:r>
            <a:r>
              <a:rPr lang="en-US" dirty="0">
                <a:solidFill>
                  <a:schemeClr val="bg1"/>
                </a:solidFill>
              </a:rPr>
              <a:t>, Workday, Breezy HR,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LMS </a:t>
            </a:r>
            <a:r>
              <a:rPr lang="uk-UA" dirty="0">
                <a:solidFill>
                  <a:schemeClr val="bg1"/>
                </a:solidFill>
              </a:rPr>
              <a:t>системи для швидшого </a:t>
            </a:r>
            <a:r>
              <a:rPr lang="uk-UA" dirty="0" err="1">
                <a:solidFill>
                  <a:schemeClr val="bg1"/>
                </a:solidFill>
              </a:rPr>
              <a:t>онбордінгу</a:t>
            </a:r>
            <a:r>
              <a:rPr lang="uk-UA" dirty="0">
                <a:solidFill>
                  <a:schemeClr val="bg1"/>
                </a:solidFill>
              </a:rPr>
              <a:t> і навчанню </a:t>
            </a:r>
          </a:p>
          <a:p>
            <a:pPr algn="l"/>
            <a:r>
              <a:rPr lang="en-US" dirty="0" err="1">
                <a:solidFill>
                  <a:schemeClr val="bg1"/>
                </a:solidFill>
              </a:rPr>
              <a:t>PowerBI</a:t>
            </a:r>
            <a:r>
              <a:rPr lang="en-US" dirty="0">
                <a:solidFill>
                  <a:schemeClr val="bg1"/>
                </a:solidFill>
              </a:rPr>
              <a:t>, Looker, Tableau </a:t>
            </a:r>
            <a:r>
              <a:rPr lang="uk-UA" dirty="0">
                <a:solidFill>
                  <a:schemeClr val="bg1"/>
                </a:solidFill>
              </a:rPr>
              <a:t>і подібні – для збору метрик бізнесу і ефективності 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endParaRPr lang="uk-UA" dirty="0">
              <a:solidFill>
                <a:schemeClr val="bg1"/>
              </a:solidFill>
            </a:endParaRPr>
          </a:p>
          <a:p>
            <a:pPr algn="l"/>
            <a:endParaRPr lang="uk-UA" dirty="0">
              <a:solidFill>
                <a:schemeClr val="bg1"/>
              </a:solidFill>
            </a:endParaRPr>
          </a:p>
          <a:p>
            <a:pPr algn="l"/>
            <a:endParaRPr lang="uk-UA" dirty="0">
              <a:solidFill>
                <a:schemeClr val="bg1"/>
              </a:solidFill>
            </a:endParaRPr>
          </a:p>
          <a:p>
            <a:pPr algn="l"/>
            <a:endParaRPr lang="uk-UA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uk-UA" dirty="0"/>
              <a:t>30-50 співробітників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8775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Типи людей в командах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57250" y="1822624"/>
            <a:ext cx="7411200" cy="274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dirty="0">
                <a:solidFill>
                  <a:schemeClr val="bg1"/>
                </a:solidFill>
              </a:rPr>
              <a:t>Не працюйте з мудаками 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Люди в команді мають підходити один одному</a:t>
            </a:r>
            <a:endParaRPr lang="uk-UA" dirty="0">
              <a:solidFill>
                <a:schemeClr val="bg1"/>
              </a:solidFill>
            </a:endParaRP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Так само, команда ма</a:t>
            </a:r>
            <a:r>
              <a:rPr lang="uk-UA" dirty="0">
                <a:solidFill>
                  <a:schemeClr val="bg1"/>
                </a:solidFill>
              </a:rPr>
              <a:t>є підходити керівнику, і навпаки </a:t>
            </a:r>
          </a:p>
          <a:p>
            <a:pPr algn="l"/>
            <a:r>
              <a:rPr lang="uk-UA" b="0" i="0" u="none" strike="noStrike" dirty="0" err="1">
                <a:solidFill>
                  <a:schemeClr val="bg1"/>
                </a:solidFill>
                <a:effectLst/>
              </a:rPr>
              <a:t>Софти</a:t>
            </a:r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 важливіші ніж </a:t>
            </a:r>
            <a:r>
              <a:rPr lang="uk-UA" b="0" i="0" u="none" strike="noStrike" dirty="0" err="1">
                <a:solidFill>
                  <a:schemeClr val="bg1"/>
                </a:solidFill>
                <a:effectLst/>
              </a:rPr>
              <a:t>харди</a:t>
            </a:r>
            <a:endParaRPr lang="uk-UA" dirty="0">
              <a:solidFill>
                <a:schemeClr val="bg1"/>
              </a:solidFill>
            </a:endParaRP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Якщо у вас є така людина, то…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Наймати треба людей, розумніших за вас</a:t>
            </a:r>
            <a:endParaRPr lang="uk-UA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uk-UA" dirty="0"/>
              <a:t>Загальні правила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8472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Типи людей в командах</a:t>
            </a:r>
            <a:endParaRPr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en-US" dirty="0" err="1"/>
              <a:t>Adizes</a:t>
            </a:r>
            <a:r>
              <a:rPr lang="en-US" dirty="0"/>
              <a:t> PAEI</a:t>
            </a:r>
            <a:endParaRPr dirty="0"/>
          </a:p>
        </p:txBody>
      </p:sp>
      <p:pic>
        <p:nvPicPr>
          <p:cNvPr id="3" name="Picture 2" descr="A diagram of a process&#10;&#10;Description automatically generated">
            <a:extLst>
              <a:ext uri="{FF2B5EF4-FFF2-40B4-BE49-F238E27FC236}">
                <a16:creationId xmlns:a16="http://schemas.microsoft.com/office/drawing/2014/main" id="{ED2C23D1-272F-557B-A0BD-75214EC1B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023" y="980475"/>
            <a:ext cx="5123953" cy="346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92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Типи людей в командах</a:t>
            </a:r>
            <a:endParaRPr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en-US" dirty="0" err="1"/>
              <a:t>Adizes</a:t>
            </a:r>
            <a:r>
              <a:rPr lang="en-US" dirty="0"/>
              <a:t> PAEI</a:t>
            </a:r>
            <a:endParaRPr dirty="0"/>
          </a:p>
        </p:txBody>
      </p:sp>
      <p:sp>
        <p:nvSpPr>
          <p:cNvPr id="2" name="Google Shape;402;p58">
            <a:extLst>
              <a:ext uri="{FF2B5EF4-FFF2-40B4-BE49-F238E27FC236}">
                <a16:creationId xmlns:a16="http://schemas.microsoft.com/office/drawing/2014/main" id="{6666DBAD-862F-71C3-A412-D0A39D131A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0" y="1822624"/>
            <a:ext cx="7411200" cy="274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dirty="0">
                <a:solidFill>
                  <a:schemeClr val="bg1"/>
                </a:solidFill>
              </a:rPr>
              <a:t>Дивіться на потреби бізнесу – наприклад в продажі, зазвичай, краще брати сильних </a:t>
            </a:r>
            <a:r>
              <a:rPr lang="en-US" dirty="0">
                <a:solidFill>
                  <a:schemeClr val="bg1"/>
                </a:solidFill>
              </a:rPr>
              <a:t>Producer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З </a:t>
            </a:r>
            <a:r>
              <a:rPr lang="uk-UA" dirty="0">
                <a:solidFill>
                  <a:schemeClr val="bg1"/>
                </a:solidFill>
              </a:rPr>
              <a:t>часом, сильні і слабкі сторони у людей можуть змінюватись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Команда має доповнювати слабкі сторони один одного 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Керівник/</a:t>
            </a:r>
            <a:r>
              <a:rPr lang="uk-UA" b="0" i="0" u="none" strike="noStrike" dirty="0" err="1">
                <a:solidFill>
                  <a:schemeClr val="bg1"/>
                </a:solidFill>
                <a:effectLst/>
              </a:rPr>
              <a:t>тімлід</a:t>
            </a:r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 інстинктивно буде шукати «подібних собі» </a:t>
            </a:r>
          </a:p>
        </p:txBody>
      </p:sp>
    </p:spTree>
    <p:extLst>
      <p:ext uri="{BB962C8B-B14F-4D97-AF65-F5344CB8AC3E}">
        <p14:creationId xmlns:p14="http://schemas.microsoft.com/office/powerpoint/2010/main" val="4153390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Типи людей в командах</a:t>
            </a:r>
            <a:endParaRPr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en-US" dirty="0"/>
              <a:t>DISC assessment</a:t>
            </a:r>
            <a:endParaRPr dirty="0"/>
          </a:p>
        </p:txBody>
      </p:sp>
      <p:pic>
        <p:nvPicPr>
          <p:cNvPr id="4" name="Picture 3" descr="A diagram of a disc personality assessment tool&#10;&#10;Description automatically generated">
            <a:extLst>
              <a:ext uri="{FF2B5EF4-FFF2-40B4-BE49-F238E27FC236}">
                <a16:creationId xmlns:a16="http://schemas.microsoft.com/office/drawing/2014/main" id="{D76377DF-65B6-CADC-D5D6-AF788E3CD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017" y="980475"/>
            <a:ext cx="3597965" cy="35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98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Типи людей в командах</a:t>
            </a:r>
            <a:endParaRPr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en-US" dirty="0"/>
              <a:t>DISC assessment</a:t>
            </a:r>
          </a:p>
        </p:txBody>
      </p:sp>
      <p:sp>
        <p:nvSpPr>
          <p:cNvPr id="2" name="Google Shape;402;p58">
            <a:extLst>
              <a:ext uri="{FF2B5EF4-FFF2-40B4-BE49-F238E27FC236}">
                <a16:creationId xmlns:a16="http://schemas.microsoft.com/office/drawing/2014/main" id="{6666DBAD-862F-71C3-A412-D0A39D131A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0" y="1822624"/>
            <a:ext cx="7411200" cy="274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DISC – </a:t>
            </a:r>
            <a:r>
              <a:rPr lang="en-US" dirty="0" err="1">
                <a:solidFill>
                  <a:schemeClr val="bg1"/>
                </a:solidFill>
              </a:rPr>
              <a:t>ц</a:t>
            </a:r>
            <a:r>
              <a:rPr lang="uk-UA" dirty="0">
                <a:solidFill>
                  <a:schemeClr val="bg1"/>
                </a:solidFill>
              </a:rPr>
              <a:t>е більше про тип комунікацій і мотивацію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Комбінуємо </a:t>
            </a:r>
            <a:r>
              <a:rPr lang="en-US" dirty="0">
                <a:solidFill>
                  <a:schemeClr val="bg1"/>
                </a:solidFill>
              </a:rPr>
              <a:t>PAIE </a:t>
            </a:r>
            <a:r>
              <a:rPr lang="uk-UA" dirty="0">
                <a:solidFill>
                  <a:schemeClr val="bg1"/>
                </a:solidFill>
              </a:rPr>
              <a:t>і </a:t>
            </a:r>
            <a:r>
              <a:rPr lang="en-US" dirty="0">
                <a:solidFill>
                  <a:schemeClr val="bg1"/>
                </a:solidFill>
              </a:rPr>
              <a:t>DISC </a:t>
            </a:r>
            <a:r>
              <a:rPr lang="uk-UA" dirty="0">
                <a:solidFill>
                  <a:schemeClr val="bg1"/>
                </a:solidFill>
              </a:rPr>
              <a:t>для кращого розуміння кожного окремого співробітника </a:t>
            </a:r>
          </a:p>
          <a:p>
            <a:pPr algn="l"/>
            <a:r>
              <a:rPr lang="uk-UA" b="0" i="0" u="none" strike="noStrike" dirty="0">
                <a:solidFill>
                  <a:schemeClr val="bg1"/>
                </a:solidFill>
                <a:effectLst/>
              </a:rPr>
              <a:t>Доповнюємо команду необхідними якостями за необхідності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Вибудовуємо необхідний метод комунікації відповідно до людини </a:t>
            </a:r>
          </a:p>
          <a:p>
            <a:pPr algn="l"/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3"/>
          <p:cNvSpPr txBox="1">
            <a:spLocks noGrp="1"/>
          </p:cNvSpPr>
          <p:nvPr>
            <p:ph type="ctrTitle"/>
          </p:nvPr>
        </p:nvSpPr>
        <p:spPr>
          <a:xfrm>
            <a:off x="878679" y="764575"/>
            <a:ext cx="36567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536" name="Google Shape;536;p73"/>
          <p:cNvSpPr txBox="1">
            <a:spLocks noGrp="1"/>
          </p:cNvSpPr>
          <p:nvPr>
            <p:ph type="body" idx="1"/>
          </p:nvPr>
        </p:nvSpPr>
        <p:spPr>
          <a:xfrm>
            <a:off x="1048912" y="1842176"/>
            <a:ext cx="4329492" cy="27209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/>
              <a:t>Етапи</a:t>
            </a:r>
            <a:r>
              <a:rPr lang="ru-RU" sz="1600" dirty="0"/>
              <a:t> </a:t>
            </a:r>
            <a:r>
              <a:rPr lang="ru-RU" sz="1600" dirty="0" err="1"/>
              <a:t>еволюції</a:t>
            </a:r>
            <a:r>
              <a:rPr lang="ru-RU" sz="1600" dirty="0"/>
              <a:t> </a:t>
            </a:r>
            <a:r>
              <a:rPr lang="ru-RU" sz="1600" dirty="0" err="1"/>
              <a:t>команди</a:t>
            </a: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/>
              <a:t>Взаємодія</a:t>
            </a:r>
            <a:r>
              <a:rPr lang="ru-RU" sz="1600" dirty="0"/>
              <a:t> в </a:t>
            </a:r>
            <a:r>
              <a:rPr lang="ru-RU" sz="1600" dirty="0" err="1"/>
              <a:t>команді</a:t>
            </a:r>
            <a:r>
              <a:rPr lang="ru-RU" sz="1600" dirty="0"/>
              <a:t> на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етапах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ru-RU" sz="1600" dirty="0"/>
              <a:t>Як </a:t>
            </a:r>
            <a:r>
              <a:rPr lang="ru-RU" sz="1600" dirty="0" err="1"/>
              <a:t>вибудовувати</a:t>
            </a:r>
            <a:r>
              <a:rPr lang="ru-RU" sz="1600" dirty="0"/>
              <a:t> </a:t>
            </a:r>
            <a:r>
              <a:rPr lang="ru-RU" sz="1600" dirty="0" err="1"/>
              <a:t>звʼязки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відділами</a:t>
            </a: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Типи людей в командах, та як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підбирати</a:t>
            </a:r>
            <a:r>
              <a:rPr lang="ru-RU" sz="1600" dirty="0"/>
              <a:t> </a:t>
            </a:r>
          </a:p>
        </p:txBody>
      </p:sp>
      <p:sp>
        <p:nvSpPr>
          <p:cNvPr id="538" name="Google Shape;538;p73"/>
          <p:cNvSpPr txBox="1">
            <a:spLocks noGrp="1"/>
          </p:cNvSpPr>
          <p:nvPr>
            <p:ph type="sldNum" idx="12"/>
          </p:nvPr>
        </p:nvSpPr>
        <p:spPr>
          <a:xfrm>
            <a:off x="8511100" y="4563150"/>
            <a:ext cx="5583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39" name="Google Shape;539;p73"/>
          <p:cNvSpPr txBox="1">
            <a:spLocks noGrp="1"/>
          </p:cNvSpPr>
          <p:nvPr>
            <p:ph type="ctrTitle" idx="3"/>
          </p:nvPr>
        </p:nvSpPr>
        <p:spPr>
          <a:xfrm>
            <a:off x="322493" y="1842176"/>
            <a:ext cx="665173" cy="3028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br>
              <a:rPr lang="en" dirty="0"/>
            </a:br>
            <a:r>
              <a:rPr lang="en" dirty="0"/>
              <a:t>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0" name="Google Shape;540;p73"/>
          <p:cNvSpPr/>
          <p:nvPr/>
        </p:nvSpPr>
        <p:spPr>
          <a:xfrm rot="-194991" flipH="1">
            <a:off x="5416820" y="3565953"/>
            <a:ext cx="2911959" cy="791845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373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Типи людей в командах</a:t>
            </a:r>
            <a:endParaRPr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75525" y="779325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uk-UA" dirty="0"/>
              <a:t>На що ще звертати увагу? </a:t>
            </a:r>
            <a:endParaRPr lang="en-US" dirty="0"/>
          </a:p>
        </p:txBody>
      </p:sp>
      <p:sp>
        <p:nvSpPr>
          <p:cNvPr id="2" name="Google Shape;402;p58">
            <a:extLst>
              <a:ext uri="{FF2B5EF4-FFF2-40B4-BE49-F238E27FC236}">
                <a16:creationId xmlns:a16="http://schemas.microsoft.com/office/drawing/2014/main" id="{6666DBAD-862F-71C3-A412-D0A39D131A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0" y="1822624"/>
            <a:ext cx="7411200" cy="274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dirty="0">
                <a:solidFill>
                  <a:schemeClr val="bg1"/>
                </a:solidFill>
              </a:rPr>
              <a:t>Токсичність - до побачення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High-performers </a:t>
            </a:r>
            <a:r>
              <a:rPr lang="uk-UA" dirty="0" err="1">
                <a:solidFill>
                  <a:schemeClr val="bg1"/>
                </a:solidFill>
              </a:rPr>
              <a:t>демотивуються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наявністью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low-performers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Свій час, як менеджера, треба приділяти </a:t>
            </a:r>
            <a:r>
              <a:rPr lang="en-US" dirty="0">
                <a:solidFill>
                  <a:schemeClr val="bg1"/>
                </a:solidFill>
              </a:rPr>
              <a:t>high-performers, </a:t>
            </a:r>
            <a:r>
              <a:rPr lang="uk-UA" dirty="0">
                <a:solidFill>
                  <a:schemeClr val="bg1"/>
                </a:solidFill>
              </a:rPr>
              <a:t>а не навпаки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Всюди має бути своя «душа команди» </a:t>
            </a:r>
          </a:p>
          <a:p>
            <a:pPr algn="l"/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36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Резюмуємо</a:t>
            </a:r>
            <a:endParaRPr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2" name="Google Shape;402;p58">
            <a:extLst>
              <a:ext uri="{FF2B5EF4-FFF2-40B4-BE49-F238E27FC236}">
                <a16:creationId xmlns:a16="http://schemas.microsoft.com/office/drawing/2014/main" id="{6666DBAD-862F-71C3-A412-D0A39D131A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0" y="1822624"/>
            <a:ext cx="7411200" cy="274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dirty="0">
                <a:solidFill>
                  <a:schemeClr val="bg1"/>
                </a:solidFill>
              </a:rPr>
              <a:t>На різний розмір команди треба натягувати різні інструменти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Команду потрібно балансувати правильними людьми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На певному етапі ви стаєте менеджером, не спеціалістом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Наймайте розумних людей для речей, які ви не знаєте </a:t>
            </a:r>
          </a:p>
          <a:p>
            <a:pPr algn="l"/>
            <a:r>
              <a:rPr lang="uk-UA" dirty="0">
                <a:solidFill>
                  <a:schemeClr val="bg1"/>
                </a:solidFill>
              </a:rPr>
              <a:t>І в цілому– наймайте людей, розумніших за вас </a:t>
            </a:r>
          </a:p>
          <a:p>
            <a:pPr marL="152400" indent="0" algn="l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3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24"/>
          <p:cNvSpPr txBox="1">
            <a:spLocks noGrp="1"/>
          </p:cNvSpPr>
          <p:nvPr>
            <p:ph type="sldNum" idx="12"/>
          </p:nvPr>
        </p:nvSpPr>
        <p:spPr>
          <a:xfrm>
            <a:off x="8511100" y="4563150"/>
            <a:ext cx="5583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980" name="Google Shape;980;p124"/>
          <p:cNvSpPr txBox="1">
            <a:spLocks noGrp="1"/>
          </p:cNvSpPr>
          <p:nvPr>
            <p:ph type="title"/>
          </p:nvPr>
        </p:nvSpPr>
        <p:spPr>
          <a:xfrm>
            <a:off x="857100" y="1160891"/>
            <a:ext cx="30291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Додавайтесь на </a:t>
            </a:r>
            <a:r>
              <a:rPr lang="en-US" dirty="0" err="1"/>
              <a:t>facebook</a:t>
            </a:r>
            <a:endParaRPr dirty="0"/>
          </a:p>
        </p:txBody>
      </p:sp>
      <p:sp>
        <p:nvSpPr>
          <p:cNvPr id="981" name="Google Shape;981;p124"/>
          <p:cNvSpPr txBox="1">
            <a:spLocks noGrp="1"/>
          </p:cNvSpPr>
          <p:nvPr>
            <p:ph type="title" idx="2"/>
          </p:nvPr>
        </p:nvSpPr>
        <p:spPr>
          <a:xfrm>
            <a:off x="5257650" y="1160891"/>
            <a:ext cx="30291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Підписуйтесь на канал</a:t>
            </a:r>
            <a:endParaRPr dirty="0"/>
          </a:p>
        </p:txBody>
      </p:sp>
      <p:sp>
        <p:nvSpPr>
          <p:cNvPr id="2" name="Google Shape;1151;p138">
            <a:extLst>
              <a:ext uri="{FF2B5EF4-FFF2-40B4-BE49-F238E27FC236}">
                <a16:creationId xmlns:a16="http://schemas.microsoft.com/office/drawing/2014/main" id="{2D238A78-E6F4-F7DD-868D-E25FE7797BF9}"/>
              </a:ext>
            </a:extLst>
          </p:cNvPr>
          <p:cNvSpPr txBox="1">
            <a:spLocks/>
          </p:cNvSpPr>
          <p:nvPr/>
        </p:nvSpPr>
        <p:spPr>
          <a:xfrm>
            <a:off x="801441" y="0"/>
            <a:ext cx="7429500" cy="83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uk-UA" sz="4800" dirty="0">
                <a:solidFill>
                  <a:srgbClr val="FFFFFF"/>
                </a:solidFill>
              </a:rPr>
              <a:t>Питання?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70F0548-2060-C5A3-D399-E81ED762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229" y="2346758"/>
            <a:ext cx="1814842" cy="1788265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C3DFDFC-B970-50DA-D534-2C6045450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466" y="2346758"/>
            <a:ext cx="1795732" cy="1788265"/>
          </a:xfrm>
          <a:prstGeom prst="rect">
            <a:avLst/>
          </a:prstGeom>
        </p:spPr>
      </p:pic>
      <p:sp>
        <p:nvSpPr>
          <p:cNvPr id="7" name="Google Shape;980;p124">
            <a:extLst>
              <a:ext uri="{FF2B5EF4-FFF2-40B4-BE49-F238E27FC236}">
                <a16:creationId xmlns:a16="http://schemas.microsoft.com/office/drawing/2014/main" id="{B6F13C64-AC22-9B56-A637-C8F57286C1A2}"/>
              </a:ext>
            </a:extLst>
          </p:cNvPr>
          <p:cNvSpPr txBox="1">
            <a:spLocks/>
          </p:cNvSpPr>
          <p:nvPr/>
        </p:nvSpPr>
        <p:spPr>
          <a:xfrm>
            <a:off x="1729853" y="4210140"/>
            <a:ext cx="5572675" cy="52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uk-UA" dirty="0"/>
              <a:t>Резюме шліть на пошту </a:t>
            </a:r>
            <a:r>
              <a:rPr lang="en-US" dirty="0" err="1"/>
              <a:t>eugene.bondar@boosta.co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1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Етапи еволюції команди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57250" y="1822625"/>
            <a:ext cx="7429500" cy="20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/>
              <a:t>1-3 людини – зазвичай власники, або просто маленька команда </a:t>
            </a:r>
          </a:p>
          <a:p>
            <a:r>
              <a:rPr lang="uk-UA" dirty="0"/>
              <a:t>3-7 – зібрана повноцінна команда </a:t>
            </a:r>
          </a:p>
          <a:p>
            <a:r>
              <a:rPr lang="uk-UA" dirty="0"/>
              <a:t>7-15 – невеличкий відділ</a:t>
            </a:r>
          </a:p>
          <a:p>
            <a:r>
              <a:rPr lang="uk-UA" dirty="0"/>
              <a:t>15-30 – великий відділ або кілька різних команд</a:t>
            </a:r>
          </a:p>
          <a:p>
            <a:r>
              <a:rPr lang="uk-UA" dirty="0"/>
              <a:t>30-50 – середня команда/компанія</a:t>
            </a:r>
          </a:p>
          <a:p>
            <a:r>
              <a:rPr lang="uk-UA" dirty="0"/>
              <a:t>50+ – середня команда/компанія, що росте </a:t>
            </a:r>
            <a:r>
              <a:rPr lang="uk-UA" dirty="0">
                <a:sym typeface="Wingdings" pitchFamily="2" charset="2"/>
              </a:rPr>
              <a:t></a:t>
            </a:r>
            <a:endParaRPr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50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1-3 працівники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75550" y="1467487"/>
            <a:ext cx="7429500" cy="1000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/>
              <a:t>Все робиться дуже швидко </a:t>
            </a:r>
          </a:p>
          <a:p>
            <a:r>
              <a:rPr lang="uk-UA" dirty="0"/>
              <a:t>Комунікація «на кухні» </a:t>
            </a:r>
          </a:p>
          <a:p>
            <a:r>
              <a:rPr lang="uk-UA" dirty="0"/>
              <a:t>Відсутність бюрократії </a:t>
            </a:r>
          </a:p>
          <a:p>
            <a:r>
              <a:rPr lang="uk-UA" dirty="0"/>
              <a:t>(Потенційно) менше конфліктів</a:t>
            </a:r>
          </a:p>
          <a:p>
            <a:pPr marL="152400" indent="0">
              <a:buNone/>
            </a:pPr>
            <a:endParaRPr lang="uk-UA"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57250" y="1112350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dirty="0"/>
              <a:t>Плюси</a:t>
            </a:r>
            <a:endParaRPr dirty="0"/>
          </a:p>
        </p:txBody>
      </p:sp>
      <p:sp>
        <p:nvSpPr>
          <p:cNvPr id="2" name="Google Shape;404;p58">
            <a:extLst>
              <a:ext uri="{FF2B5EF4-FFF2-40B4-BE49-F238E27FC236}">
                <a16:creationId xmlns:a16="http://schemas.microsoft.com/office/drawing/2014/main" id="{77071B48-E3CA-F2A3-3E8C-D7ABD21655B5}"/>
              </a:ext>
            </a:extLst>
          </p:cNvPr>
          <p:cNvSpPr txBox="1">
            <a:spLocks/>
          </p:cNvSpPr>
          <p:nvPr/>
        </p:nvSpPr>
        <p:spPr>
          <a:xfrm>
            <a:off x="857250" y="3130688"/>
            <a:ext cx="74112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>
              <a:spcAft>
                <a:spcPts val="1000"/>
              </a:spcAft>
            </a:pPr>
            <a:r>
              <a:rPr lang="uk-UA" dirty="0"/>
              <a:t>Мінуси</a:t>
            </a:r>
          </a:p>
        </p:txBody>
      </p:sp>
      <p:sp>
        <p:nvSpPr>
          <p:cNvPr id="3" name="Google Shape;402;p58">
            <a:extLst>
              <a:ext uri="{FF2B5EF4-FFF2-40B4-BE49-F238E27FC236}">
                <a16:creationId xmlns:a16="http://schemas.microsoft.com/office/drawing/2014/main" id="{A16027A5-3BBC-0E88-5605-80B3A3A4F67E}"/>
              </a:ext>
            </a:extLst>
          </p:cNvPr>
          <p:cNvSpPr txBox="1">
            <a:spLocks/>
          </p:cNvSpPr>
          <p:nvPr/>
        </p:nvSpPr>
        <p:spPr>
          <a:xfrm>
            <a:off x="838950" y="3531106"/>
            <a:ext cx="7429500" cy="100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uk-UA" dirty="0"/>
              <a:t>Велике навантаження на 1 людину</a:t>
            </a:r>
          </a:p>
          <a:p>
            <a:r>
              <a:rPr lang="uk-UA" dirty="0"/>
              <a:t>Треба вміти і ноутбук замовити, і платіжку оплатити </a:t>
            </a:r>
          </a:p>
          <a:p>
            <a:r>
              <a:rPr lang="uk-UA" dirty="0"/>
              <a:t>1 людина випала – вся робота потенційно стоїть </a:t>
            </a:r>
          </a:p>
          <a:p>
            <a:r>
              <a:rPr lang="uk-UA" dirty="0"/>
              <a:t>Складно щось масштабувати</a:t>
            </a:r>
          </a:p>
          <a:p>
            <a:pPr marL="15240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214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3-7 працівників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75550" y="1467486"/>
            <a:ext cx="7429500" cy="1353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/>
              <a:t>Все робиться доволі швидко, але трошки повільніше</a:t>
            </a:r>
          </a:p>
          <a:p>
            <a:r>
              <a:rPr lang="uk-UA" dirty="0"/>
              <a:t>Комунікація все ще «на кухні» або в барі </a:t>
            </a:r>
            <a:r>
              <a:rPr lang="uk-UA" dirty="0">
                <a:sym typeface="Wingdings" pitchFamily="2" charset="2"/>
              </a:rPr>
              <a:t></a:t>
            </a:r>
            <a:endParaRPr lang="uk-UA" dirty="0"/>
          </a:p>
          <a:p>
            <a:r>
              <a:rPr lang="uk-UA" dirty="0"/>
              <a:t>Менше навантаження на 1 працівника – простіше підстрахувати колегу</a:t>
            </a:r>
          </a:p>
          <a:p>
            <a:r>
              <a:rPr lang="uk-UA" dirty="0"/>
              <a:t>З’являються перші розмежування обов’язків та зон відповідальності</a:t>
            </a:r>
          </a:p>
          <a:p>
            <a:r>
              <a:rPr lang="uk-UA" dirty="0"/>
              <a:t>З’являється відчуття «команди» і «колективу»</a:t>
            </a:r>
          </a:p>
          <a:p>
            <a:r>
              <a:rPr lang="uk-UA" dirty="0"/>
              <a:t>Оптимальна кількість людей для ефективного менеджменту</a:t>
            </a:r>
          </a:p>
          <a:p>
            <a:pPr marL="152400" indent="0">
              <a:buNone/>
            </a:pPr>
            <a:endParaRPr lang="uk-UA"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57250" y="1112350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dirty="0"/>
              <a:t>Плюси</a:t>
            </a:r>
            <a:endParaRPr dirty="0"/>
          </a:p>
        </p:txBody>
      </p:sp>
      <p:sp>
        <p:nvSpPr>
          <p:cNvPr id="2" name="Google Shape;404;p58">
            <a:extLst>
              <a:ext uri="{FF2B5EF4-FFF2-40B4-BE49-F238E27FC236}">
                <a16:creationId xmlns:a16="http://schemas.microsoft.com/office/drawing/2014/main" id="{77071B48-E3CA-F2A3-3E8C-D7ABD21655B5}"/>
              </a:ext>
            </a:extLst>
          </p:cNvPr>
          <p:cNvSpPr txBox="1">
            <a:spLocks/>
          </p:cNvSpPr>
          <p:nvPr/>
        </p:nvSpPr>
        <p:spPr>
          <a:xfrm>
            <a:off x="857250" y="3130688"/>
            <a:ext cx="74112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>
              <a:spcAft>
                <a:spcPts val="1000"/>
              </a:spcAft>
            </a:pPr>
            <a:r>
              <a:rPr lang="uk-UA" dirty="0"/>
              <a:t>Мінуси</a:t>
            </a:r>
          </a:p>
        </p:txBody>
      </p:sp>
      <p:sp>
        <p:nvSpPr>
          <p:cNvPr id="3" name="Google Shape;402;p58">
            <a:extLst>
              <a:ext uri="{FF2B5EF4-FFF2-40B4-BE49-F238E27FC236}">
                <a16:creationId xmlns:a16="http://schemas.microsoft.com/office/drawing/2014/main" id="{A16027A5-3BBC-0E88-5605-80B3A3A4F67E}"/>
              </a:ext>
            </a:extLst>
          </p:cNvPr>
          <p:cNvSpPr txBox="1">
            <a:spLocks/>
          </p:cNvSpPr>
          <p:nvPr/>
        </p:nvSpPr>
        <p:spPr>
          <a:xfrm>
            <a:off x="838950" y="3531106"/>
            <a:ext cx="7429500" cy="100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uk-UA" dirty="0"/>
              <a:t>Потенційні перші конфлікти та поява конкуренції на суміжних посадах</a:t>
            </a:r>
          </a:p>
          <a:p>
            <a:r>
              <a:rPr lang="uk-UA" dirty="0"/>
              <a:t>Керівник має щось розуміти у менеджменті</a:t>
            </a:r>
          </a:p>
          <a:p>
            <a:r>
              <a:rPr lang="uk-UA" dirty="0"/>
              <a:t>Треба починати запроваджувати процеси</a:t>
            </a:r>
          </a:p>
          <a:p>
            <a:endParaRPr lang="uk-UA" dirty="0"/>
          </a:p>
          <a:p>
            <a:pPr marL="15240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610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7-15 працівників (</a:t>
            </a:r>
            <a:r>
              <a:rPr lang="uk-UA" dirty="0" err="1"/>
              <a:t>спойлер</a:t>
            </a:r>
            <a:r>
              <a:rPr lang="uk-UA" dirty="0"/>
              <a:t> – справжні проблеми починаються тут)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75550" y="1467486"/>
            <a:ext cx="7429500" cy="1353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/>
              <a:t>Така команда здатна покрити більшу частину запитів бізнесу самостійно, як результат – більш якісно за </a:t>
            </a:r>
            <a:r>
              <a:rPr lang="uk-UA" dirty="0" err="1"/>
              <a:t>аусторс</a:t>
            </a:r>
            <a:r>
              <a:rPr lang="uk-UA" dirty="0"/>
              <a:t>/</a:t>
            </a:r>
            <a:r>
              <a:rPr lang="uk-UA" dirty="0" err="1"/>
              <a:t>аутстаф</a:t>
            </a:r>
            <a:endParaRPr lang="uk-UA" dirty="0"/>
          </a:p>
          <a:p>
            <a:r>
              <a:rPr lang="uk-UA" dirty="0"/>
              <a:t>Легше масштабуватись – більше робочих рук </a:t>
            </a:r>
          </a:p>
          <a:p>
            <a:r>
              <a:rPr lang="uk-UA" dirty="0"/>
              <a:t>За наявності хороших процесів – може бути дуже ефективною</a:t>
            </a:r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57250" y="1112350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dirty="0"/>
              <a:t>Плюси</a:t>
            </a:r>
            <a:endParaRPr dirty="0"/>
          </a:p>
        </p:txBody>
      </p:sp>
      <p:sp>
        <p:nvSpPr>
          <p:cNvPr id="2" name="Google Shape;404;p58">
            <a:extLst>
              <a:ext uri="{FF2B5EF4-FFF2-40B4-BE49-F238E27FC236}">
                <a16:creationId xmlns:a16="http://schemas.microsoft.com/office/drawing/2014/main" id="{77071B48-E3CA-F2A3-3E8C-D7ABD21655B5}"/>
              </a:ext>
            </a:extLst>
          </p:cNvPr>
          <p:cNvSpPr txBox="1">
            <a:spLocks/>
          </p:cNvSpPr>
          <p:nvPr/>
        </p:nvSpPr>
        <p:spPr>
          <a:xfrm>
            <a:off x="857250" y="2571750"/>
            <a:ext cx="74112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>
              <a:spcAft>
                <a:spcPts val="1000"/>
              </a:spcAft>
            </a:pPr>
            <a:r>
              <a:rPr lang="uk-UA" dirty="0"/>
              <a:t>Мінуси</a:t>
            </a:r>
          </a:p>
        </p:txBody>
      </p:sp>
      <p:sp>
        <p:nvSpPr>
          <p:cNvPr id="3" name="Google Shape;402;p58">
            <a:extLst>
              <a:ext uri="{FF2B5EF4-FFF2-40B4-BE49-F238E27FC236}">
                <a16:creationId xmlns:a16="http://schemas.microsoft.com/office/drawing/2014/main" id="{A16027A5-3BBC-0E88-5605-80B3A3A4F67E}"/>
              </a:ext>
            </a:extLst>
          </p:cNvPr>
          <p:cNvSpPr txBox="1">
            <a:spLocks/>
          </p:cNvSpPr>
          <p:nvPr/>
        </p:nvSpPr>
        <p:spPr>
          <a:xfrm>
            <a:off x="838950" y="2877842"/>
            <a:ext cx="7429500" cy="16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uk-UA" dirty="0"/>
              <a:t>Без процесів – приречена на провал </a:t>
            </a:r>
          </a:p>
          <a:p>
            <a:r>
              <a:rPr lang="uk-UA" dirty="0"/>
              <a:t>Без менеджменту на всіх ланках – приречена на провал</a:t>
            </a:r>
          </a:p>
          <a:p>
            <a:r>
              <a:rPr lang="uk-UA" dirty="0"/>
              <a:t>Більше людей – більше конфліктів </a:t>
            </a:r>
          </a:p>
          <a:p>
            <a:r>
              <a:rPr lang="uk-UA" dirty="0"/>
              <a:t>Повільніша взаємодія </a:t>
            </a:r>
          </a:p>
          <a:p>
            <a:r>
              <a:rPr lang="uk-UA" dirty="0"/>
              <a:t>Більша конкуренція всередині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499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15-30 працівників</a:t>
            </a:r>
            <a:br>
              <a:rPr lang="uk-UA" dirty="0"/>
            </a:br>
            <a:r>
              <a:rPr lang="uk-UA" dirty="0"/>
              <a:t>Якщо ви дійшли до цього рівня – вітаю </a:t>
            </a:r>
            <a:r>
              <a:rPr lang="uk-UA" dirty="0">
                <a:sym typeface="Wingdings" pitchFamily="2" charset="2"/>
              </a:rPr>
              <a:t>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75550" y="1467486"/>
            <a:ext cx="7429500" cy="1353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/>
              <a:t>Простіше диверсифікувати стратегії та перекидати ресурси</a:t>
            </a:r>
          </a:p>
          <a:p>
            <a:r>
              <a:rPr lang="uk-UA" dirty="0"/>
              <a:t>Наявність вже великої внутрішньої експертизи команди/компанії </a:t>
            </a:r>
          </a:p>
          <a:p>
            <a:r>
              <a:rPr lang="uk-UA" dirty="0"/>
              <a:t>Більше простору для зростання для майбутніх лідерів </a:t>
            </a:r>
          </a:p>
          <a:p>
            <a:r>
              <a:rPr lang="uk-UA" dirty="0"/>
              <a:t>Більше свободи дій для команд і співробітників </a:t>
            </a:r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57250" y="1112350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dirty="0"/>
              <a:t>Плюси</a:t>
            </a:r>
            <a:endParaRPr dirty="0"/>
          </a:p>
        </p:txBody>
      </p:sp>
      <p:sp>
        <p:nvSpPr>
          <p:cNvPr id="2" name="Google Shape;404;p58">
            <a:extLst>
              <a:ext uri="{FF2B5EF4-FFF2-40B4-BE49-F238E27FC236}">
                <a16:creationId xmlns:a16="http://schemas.microsoft.com/office/drawing/2014/main" id="{77071B48-E3CA-F2A3-3E8C-D7ABD21655B5}"/>
              </a:ext>
            </a:extLst>
          </p:cNvPr>
          <p:cNvSpPr txBox="1">
            <a:spLocks/>
          </p:cNvSpPr>
          <p:nvPr/>
        </p:nvSpPr>
        <p:spPr>
          <a:xfrm>
            <a:off x="857250" y="2571750"/>
            <a:ext cx="74112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>
              <a:spcAft>
                <a:spcPts val="1000"/>
              </a:spcAft>
            </a:pPr>
            <a:r>
              <a:rPr lang="uk-UA" dirty="0"/>
              <a:t>Мінуси</a:t>
            </a:r>
          </a:p>
        </p:txBody>
      </p:sp>
      <p:sp>
        <p:nvSpPr>
          <p:cNvPr id="3" name="Google Shape;402;p58">
            <a:extLst>
              <a:ext uri="{FF2B5EF4-FFF2-40B4-BE49-F238E27FC236}">
                <a16:creationId xmlns:a16="http://schemas.microsoft.com/office/drawing/2014/main" id="{A16027A5-3BBC-0E88-5605-80B3A3A4F67E}"/>
              </a:ext>
            </a:extLst>
          </p:cNvPr>
          <p:cNvSpPr txBox="1">
            <a:spLocks/>
          </p:cNvSpPr>
          <p:nvPr/>
        </p:nvSpPr>
        <p:spPr>
          <a:xfrm>
            <a:off x="838950" y="2877842"/>
            <a:ext cx="7429500" cy="16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uk-UA" dirty="0"/>
              <a:t>Все складніше зберігати минулий рівень комунікації </a:t>
            </a:r>
          </a:p>
          <a:p>
            <a:r>
              <a:rPr lang="uk-UA" dirty="0"/>
              <a:t>Складніше координувати роботу між підрозділами або командами</a:t>
            </a:r>
          </a:p>
          <a:p>
            <a:r>
              <a:rPr lang="uk-UA" dirty="0"/>
              <a:t>При неналежному делегуванні – більше </a:t>
            </a:r>
            <a:r>
              <a:rPr lang="uk-UA" dirty="0" err="1"/>
              <a:t>мікроменеджменту</a:t>
            </a:r>
            <a:r>
              <a:rPr lang="uk-UA" dirty="0"/>
              <a:t> на керівниках (або власниках) </a:t>
            </a:r>
          </a:p>
          <a:p>
            <a:r>
              <a:rPr lang="uk-UA" dirty="0"/>
              <a:t>Бізнес має бути ефективним, щоб всіх прогодувати 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13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857250" y="231675"/>
            <a:ext cx="742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30-50 працівників</a:t>
            </a:r>
            <a:endParaRPr dirty="0"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875550" y="1467486"/>
            <a:ext cx="7429500" cy="1353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/>
              <a:t>При хорошому налаштуванні процесів – може працювати за вашою мінімальною участю </a:t>
            </a:r>
          </a:p>
          <a:p>
            <a:r>
              <a:rPr lang="uk-UA" dirty="0"/>
              <a:t>Бізнес (зазвичай) не залежить на окремих ключових працівниках </a:t>
            </a:r>
          </a:p>
          <a:p>
            <a:r>
              <a:rPr lang="uk-UA" dirty="0"/>
              <a:t>Менеджери приймають більше участі у стратегії компанії та розвитку бізнесу </a:t>
            </a:r>
          </a:p>
          <a:p>
            <a:r>
              <a:rPr lang="uk-UA" dirty="0"/>
              <a:t>Одна голова добре – а 50 краще </a:t>
            </a:r>
            <a:r>
              <a:rPr lang="uk-UA" dirty="0">
                <a:sym typeface="Wingdings" pitchFamily="2" charset="2"/>
              </a:rPr>
              <a:t> </a:t>
            </a:r>
            <a:endParaRPr lang="uk-UA"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8552500" y="4563150"/>
            <a:ext cx="4755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2"/>
          </p:nvPr>
        </p:nvSpPr>
        <p:spPr>
          <a:xfrm>
            <a:off x="857250" y="1112350"/>
            <a:ext cx="7411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dirty="0"/>
              <a:t>Плюси</a:t>
            </a:r>
            <a:endParaRPr dirty="0"/>
          </a:p>
        </p:txBody>
      </p:sp>
      <p:sp>
        <p:nvSpPr>
          <p:cNvPr id="2" name="Google Shape;404;p58">
            <a:extLst>
              <a:ext uri="{FF2B5EF4-FFF2-40B4-BE49-F238E27FC236}">
                <a16:creationId xmlns:a16="http://schemas.microsoft.com/office/drawing/2014/main" id="{77071B48-E3CA-F2A3-3E8C-D7ABD21655B5}"/>
              </a:ext>
            </a:extLst>
          </p:cNvPr>
          <p:cNvSpPr txBox="1">
            <a:spLocks/>
          </p:cNvSpPr>
          <p:nvPr/>
        </p:nvSpPr>
        <p:spPr>
          <a:xfrm>
            <a:off x="857250" y="2773667"/>
            <a:ext cx="74112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>
              <a:spcAft>
                <a:spcPts val="1000"/>
              </a:spcAft>
            </a:pPr>
            <a:r>
              <a:rPr lang="uk-UA" dirty="0"/>
              <a:t>Мінуси</a:t>
            </a:r>
          </a:p>
        </p:txBody>
      </p:sp>
      <p:sp>
        <p:nvSpPr>
          <p:cNvPr id="3" name="Google Shape;402;p58">
            <a:extLst>
              <a:ext uri="{FF2B5EF4-FFF2-40B4-BE49-F238E27FC236}">
                <a16:creationId xmlns:a16="http://schemas.microsoft.com/office/drawing/2014/main" id="{A16027A5-3BBC-0E88-5605-80B3A3A4F67E}"/>
              </a:ext>
            </a:extLst>
          </p:cNvPr>
          <p:cNvSpPr txBox="1">
            <a:spLocks/>
          </p:cNvSpPr>
          <p:nvPr/>
        </p:nvSpPr>
        <p:spPr>
          <a:xfrm>
            <a:off x="838950" y="3061252"/>
            <a:ext cx="7429500" cy="150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○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Verdana"/>
              <a:buChar char="■"/>
              <a:defRPr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uk-UA" dirty="0"/>
              <a:t>Ще більше менеджерських викликів у управлінні різними командами/підрозділами </a:t>
            </a:r>
          </a:p>
          <a:p>
            <a:r>
              <a:rPr lang="uk-UA" dirty="0"/>
              <a:t>Складніше підтримувати культуру компанії і цінності на всіх рівнях </a:t>
            </a:r>
          </a:p>
          <a:p>
            <a:r>
              <a:rPr lang="uk-UA" dirty="0"/>
              <a:t>Складніше відслідковувати ефективність і якість роботи </a:t>
            </a:r>
          </a:p>
          <a:p>
            <a:r>
              <a:rPr lang="uk-UA" dirty="0"/>
              <a:t>Більша і неминуча бюрократизація, стандартизація процесів і якості роботи </a:t>
            </a:r>
          </a:p>
          <a:p>
            <a:r>
              <a:rPr lang="uk-UA" dirty="0"/>
              <a:t>Повільніша взаємодія </a:t>
            </a:r>
          </a:p>
          <a:p>
            <a:r>
              <a:rPr lang="uk-UA" dirty="0"/>
              <a:t>Складніше впроваджувати нові технології на старі процеси (працює - не чіпай)</a:t>
            </a:r>
          </a:p>
        </p:txBody>
      </p:sp>
    </p:spTree>
    <p:extLst>
      <p:ext uri="{BB962C8B-B14F-4D97-AF65-F5344CB8AC3E}">
        <p14:creationId xmlns:p14="http://schemas.microsoft.com/office/powerpoint/2010/main" val="267192946"/>
      </p:ext>
    </p:extLst>
  </p:cSld>
  <p:clrMapOvr>
    <a:masterClrMapping/>
  </p:clrMapOvr>
</p:sld>
</file>

<file path=ppt/theme/theme1.xml><?xml version="1.0" encoding="utf-8"?>
<a:theme xmlns:a="http://schemas.openxmlformats.org/drawingml/2006/main" name="Boosta Template DAR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5732"/>
      </a:accent1>
      <a:accent2>
        <a:srgbClr val="002FDB"/>
      </a:accent2>
      <a:accent3>
        <a:srgbClr val="D693FF"/>
      </a:accent3>
      <a:accent4>
        <a:srgbClr val="ABE1FF"/>
      </a:accent4>
      <a:accent5>
        <a:srgbClr val="FF8743"/>
      </a:accent5>
      <a:accent6>
        <a:srgbClr val="F85BAE"/>
      </a:accent6>
      <a:hlink>
        <a:srgbClr val="FD54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1634</Words>
  <Application>Microsoft Macintosh PowerPoint</Application>
  <PresentationFormat>On-screen Show (16:9)</PresentationFormat>
  <Paragraphs>281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Wingdings</vt:lpstr>
      <vt:lpstr>Montserrat Black</vt:lpstr>
      <vt:lpstr>Verdana</vt:lpstr>
      <vt:lpstr>Arial</vt:lpstr>
      <vt:lpstr>Boosta Template DARK</vt:lpstr>
      <vt:lpstr>Шлях від 1 до 60 людей в SEO команді. Як не наламати дров?</vt:lpstr>
      <vt:lpstr>Пару слів про мене</vt:lpstr>
      <vt:lpstr>AGENDA</vt:lpstr>
      <vt:lpstr>Етапи еволюції команди</vt:lpstr>
      <vt:lpstr>1-3 працівники</vt:lpstr>
      <vt:lpstr>3-7 працівників</vt:lpstr>
      <vt:lpstr>7-15 працівників (спойлер – справжні проблеми починаються тут)</vt:lpstr>
      <vt:lpstr>15-30 працівників Якщо ви дійшли до цього рівня – вітаю </vt:lpstr>
      <vt:lpstr>30-50 працівників</vt:lpstr>
      <vt:lpstr>50+ працівників</vt:lpstr>
      <vt:lpstr>Взаємодія в командах</vt:lpstr>
      <vt:lpstr>Взаємодія в командах</vt:lpstr>
      <vt:lpstr>Взаємодія в командах</vt:lpstr>
      <vt:lpstr>Взаємодія в командах</vt:lpstr>
      <vt:lpstr>Взаємодія в командах</vt:lpstr>
      <vt:lpstr>Взаємодія в командах</vt:lpstr>
      <vt:lpstr>Взаємодія в командах</vt:lpstr>
      <vt:lpstr>Взаємодія в командах</vt:lpstr>
      <vt:lpstr>Інструментарій</vt:lpstr>
      <vt:lpstr>Інструментарій</vt:lpstr>
      <vt:lpstr>Інструментарій</vt:lpstr>
      <vt:lpstr>Інструментарій</vt:lpstr>
      <vt:lpstr>Інструментарій</vt:lpstr>
      <vt:lpstr>Інструментарій</vt:lpstr>
      <vt:lpstr>Типи людей в командах</vt:lpstr>
      <vt:lpstr>Типи людей в командах</vt:lpstr>
      <vt:lpstr>Типи людей в командах</vt:lpstr>
      <vt:lpstr>Типи людей в командах</vt:lpstr>
      <vt:lpstr>Типи людей в командах</vt:lpstr>
      <vt:lpstr>Типи людей в командах</vt:lpstr>
      <vt:lpstr>Резюмуємо</vt:lpstr>
      <vt:lpstr>Додавайтесь на facebook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Eugene Bondar</cp:lastModifiedBy>
  <cp:revision>4</cp:revision>
  <dcterms:modified xsi:type="dcterms:W3CDTF">2024-09-16T21:05:18Z</dcterms:modified>
</cp:coreProperties>
</file>