
<file path=[Content_Types].xml><?xml version="1.0" encoding="utf-8"?>
<Types xmlns="http://schemas.openxmlformats.org/package/2006/content-types"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6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6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3" Target="tableStyles.xml" Type="http://schemas.openxmlformats.org/officeDocument/2006/relationships/tableStyles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52" name="Shape 52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26" name="Shape 2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7" name="Shape 2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" name="Shape 29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0" name="Shape 30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31" name="Shape 31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32" name="Shape 32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33" name="Shape 33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9" name="Shape 59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17.02.2025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r>
              <a:t>Образец текста</a:t>
            </a:r>
          </a:p>
          <a:p>
            <a:r>
              <a:t>Второй уровень</a:t>
            </a:r>
          </a:p>
          <a:p>
            <a:r>
              <a:t>Третий уровень</a:t>
            </a:r>
          </a:p>
          <a:p>
            <a:r>
              <a:t>Четвертый уровень</a:t>
            </a:r>
          </a:p>
          <a:p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17.02.2025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https://www.sberbank.ru/common/img/uploaded/pdf/usl_sub.pdf" TargetMode="External" Type="http://schemas.openxmlformats.org/officeDocument/2006/relationships/hyperlink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https://www.sberbank.ru/common/img/uploaded/pdf/usl_sub.pdf" TargetMode="External" Type="http://schemas.openxmlformats.org/officeDocument/2006/relationships/hyperlink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0" y="0"/>
            <a:ext cx="12292314" cy="6858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53D39D"/>
              </a:gs>
              <a:gs pos="59000">
                <a:srgbClr val="0990A2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-3858" y="0"/>
            <a:ext cx="12292314" cy="260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9" name="Shape 79"/>
          <p:cNvSpPr txBox="true"/>
          <p:nvPr isPhoto="false"/>
        </p:nvSpPr>
        <p:spPr>
          <a:xfrm flipH="false" flipV="false" rot="0">
            <a:off x="573914" y="422911"/>
            <a:ext cx="10653527" cy="2181299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ctr" indent="0" lvl="0" marL="0">
              <a:lnSpc>
                <a:spcPct val="90000"/>
              </a:lnSpc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340"/>
              </a:lnSpc>
            </a:pPr>
            <a:r>
              <a:rPr b="true" sz="3600">
                <a:solidFill>
                  <a:srgbClr val="004C60"/>
                </a:solidFill>
                <a:latin typeface="Century Gothic"/>
                <a:ea typeface="Century Gothic"/>
                <a:cs typeface="Century Gothic"/>
              </a:rPr>
              <a:t>Новые условия выдачи госпрограмм</a:t>
            </a:r>
            <a:endParaRPr b="true" sz="1600">
              <a:solidFill>
                <a:srgbClr val="004C60"/>
              </a:solidFill>
              <a:latin typeface="Century Gothic"/>
              <a:ea typeface="Century Gothic"/>
              <a:cs typeface="Century Gothic"/>
            </a:endParaRPr>
          </a:p>
          <a:p>
            <a:pPr algn="l">
              <a:lnSpc>
                <a:spcPts val="3340"/>
              </a:lnSpc>
            </a:pPr>
            <a:r>
              <a: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</a:rPr>
              <a:t>с 18 февраля 2025</a:t>
            </a: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81" name="Picture 8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398906" y="1315140"/>
            <a:ext cx="6793094" cy="554286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5" name="GroupShape 1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6" name="Shape 176"/>
          <p:cNvSpPr txBox="true"/>
          <p:nvPr isPhoto="false">
            <p:ph idx="0" type="title"/>
          </p:nvPr>
        </p:nvSpPr>
        <p:spPr>
          <a:xfrm flipH="false" flipV="false" rot="0">
            <a:off x="329088" y="2789813"/>
            <a:ext cx="3678718" cy="165051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lvl="0"/>
          </a:lstStyle>
          <a:p>
            <a:r>
              <a:rPr b="true" sz="2800">
                <a:latin typeface="Century Gothic"/>
                <a:ea typeface="Century Gothic"/>
                <a:cs typeface="Century Gothic"/>
              </a:rPr>
              <a:t>Варианты проведения сделок с 18.02.25</a:t>
            </a:r>
          </a:p>
        </p:txBody>
      </p:sp>
      <p:pic>
        <p:nvPicPr>
          <p:cNvPr hidden="false" id="178" name="Picture 178"/>
          <p:cNvPicPr preferRelativeResize="true"/>
          <p:nvPr isPhoto="false"/>
        </p:nvPicPr>
        <p:blipFill>
          <a:blip r:embed="rId1"/>
          <a:srcRect b="28593" l="1917" r="72417" t="34519"/>
          <a:stretch/>
        </p:blipFill>
        <p:spPr>
          <a:xfrm flipH="false" flipV="false" rot="0">
            <a:off x="3931920" y="259972"/>
            <a:ext cx="8016241" cy="6480662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3" name="Shape 83"/>
          <p:cNvSpPr txBox="true"/>
          <p:nvPr isPhoto="false"/>
        </p:nvSpPr>
        <p:spPr>
          <a:xfrm flipH="false" flipV="false" rot="0">
            <a:off x="750592" y="343400"/>
            <a:ext cx="10240725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Изменения:</a:t>
            </a: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864050" y="1228951"/>
            <a:ext cx="163978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5" name="Shape 85"/>
          <p:cNvSpPr txBox="true"/>
          <p:nvPr isPhoto="false"/>
        </p:nvSpPr>
        <p:spPr>
          <a:xfrm flipH="false" flipV="false" rot="0">
            <a:off x="1437000" y="1366259"/>
            <a:ext cx="10240725" cy="4374409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000">
                <a:latin typeface="Century Gothic"/>
                <a:ea typeface="Century Gothic"/>
                <a:cs typeface="Century Gothic"/>
              </a:rPr>
              <a:t>Уменьшены размеры комиссионного вознаграждения:</a:t>
            </a:r>
          </a:p>
          <a:p>
            <a:r>
              <a:rPr sz="1800">
                <a:latin typeface="Century Gothic"/>
                <a:ea typeface="Century Gothic"/>
                <a:cs typeface="Century Gothic"/>
              </a:rPr>
              <a:t>- по Семейной ипотеке и ДВИ для объектов на ПФ и без ПФ Сбербанка в рамках субсидирования выдачи </a:t>
            </a:r>
            <a:r>
              <a:rPr b="true" sz="20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со сниженным размером ПВ от 20,1% и от 30,1%:</a:t>
            </a:r>
            <a:endParaRPr b="true" sz="3200">
              <a:solidFill>
                <a:srgbClr val="2DB09F"/>
              </a:solidFill>
              <a:latin typeface="Century Gothic"/>
              <a:ea typeface="Century Gothic"/>
              <a:cs typeface="Century Gothic"/>
            </a:endParaRPr>
          </a:p>
          <a:p>
            <a:r>
              <a:rPr sz="1800">
                <a:latin typeface="Century Gothic"/>
                <a:ea typeface="Century Gothic"/>
                <a:cs typeface="Century Gothic"/>
              </a:rPr>
              <a:t>- по ИЖС по договору подряда КВ снижены и приравнены к КВ для ПФ</a:t>
            </a:r>
          </a:p>
          <a:p>
            <a:r>
              <a:rPr sz="1800">
                <a:latin typeface="Century Gothic"/>
                <a:ea typeface="Century Gothic"/>
                <a:cs typeface="Century Gothic"/>
              </a:rPr>
              <a:t>- по ИТ ипотеке КВ остались БЕЗ изменений </a:t>
            </a:r>
          </a:p>
          <a:p>
            <a:endParaRPr sz="1800">
              <a:latin typeface="Century Gothic"/>
              <a:ea typeface="Century Gothic"/>
              <a:cs typeface="Century Gothic"/>
            </a:endParaRPr>
          </a:p>
          <a:p>
            <a:pPr lvl="0"/>
            <a:r>
              <a:rPr b="true" sz="2000">
                <a:latin typeface="Century Gothic"/>
                <a:ea typeface="Century Gothic"/>
                <a:cs typeface="Century Gothic"/>
              </a:rPr>
              <a:t>Изменен срок дисконта 0,01% с 1 года  - </a:t>
            </a:r>
            <a:r>
              <a:rPr b="true" sz="20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на весь срок кредита</a:t>
            </a:r>
          </a:p>
          <a:p>
            <a:pPr lvl="0"/>
            <a:r>
              <a:rPr sz="1800">
                <a:latin typeface="Century Gothic"/>
                <a:ea typeface="Century Gothic"/>
                <a:cs typeface="Century Gothic"/>
              </a:rPr>
              <a:t>По госпрограммам при ПВ менее 50,1%</a:t>
            </a:r>
          </a:p>
          <a:p>
            <a:pPr lvl="0"/>
            <a:endParaRPr sz="1800">
              <a:latin typeface="Century Gothic"/>
              <a:ea typeface="Century Gothic"/>
              <a:cs typeface="Century Gothic"/>
            </a:endParaRPr>
          </a:p>
          <a:p>
            <a:r>
              <a:rPr b="true" sz="1800">
                <a:latin typeface="Century Gothic"/>
                <a:ea typeface="Century Gothic"/>
                <a:cs typeface="Century Gothic"/>
              </a:rPr>
              <a:t>Снижаются тарифы по программе </a:t>
            </a:r>
            <a:r>
              <a:rPr b="true" sz="20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КП «Схема 2 ПВ от 20,1%» +субсидия 0,01% на весь срок </a:t>
            </a:r>
            <a:r>
              <a:rPr sz="1800">
                <a:latin typeface="Century Gothic"/>
                <a:ea typeface="Century Gothic"/>
                <a:cs typeface="Century Gothic"/>
              </a:rPr>
              <a:t>по программам «Семейная ипотека» и «Дальневосточная и Арктическая ипотека».</a:t>
            </a:r>
          </a:p>
          <a:p>
            <a:pPr lvl="0"/>
            <a:endParaRPr sz="1800">
              <a:latin typeface="Century Gothic"/>
              <a:ea typeface="Century Gothic"/>
              <a:cs typeface="Century Gothic"/>
            </a:endParaRPr>
          </a:p>
          <a:p>
            <a:r>
              <a:rPr b="true" sz="2000">
                <a:latin typeface="Century Gothic"/>
                <a:ea typeface="Century Gothic"/>
                <a:cs typeface="Century Gothic"/>
              </a:rPr>
              <a:t>Возобновление приема заявок по средневзвешенной ставке по Семейной ипотеке</a:t>
            </a:r>
            <a:endParaRPr sz="1800">
              <a:latin typeface="Century Gothic"/>
              <a:ea typeface="Century Gothic"/>
              <a:cs typeface="Century Gothic"/>
            </a:endParaRPr>
          </a:p>
          <a:p>
            <a:pPr lvl="0"/>
            <a:endParaRPr b="true" sz="2000">
              <a:latin typeface="Century Gothic"/>
              <a:ea typeface="Century Gothic"/>
              <a:cs typeface="Century Gothic"/>
            </a:endParaRPr>
          </a:p>
          <a:p>
            <a:pPr lvl="0"/>
            <a:endParaRPr b="true" sz="2000">
              <a:latin typeface="Century Gothic"/>
              <a:ea typeface="Century Gothic"/>
              <a:cs typeface="Century Gothic"/>
            </a:endParaRPr>
          </a:p>
          <a:p>
            <a:pPr lvl="0"/>
            <a:endParaRPr sz="1800">
              <a:highlight>
                <a:srgbClr val="FFFF00"/>
              </a:highlight>
              <a:latin typeface="Century Gothic"/>
              <a:ea typeface="Century Gothic"/>
              <a:cs typeface="Century Gothic"/>
            </a:endParaRPr>
          </a:p>
          <a:p>
            <a:pPr algn="just" lvl="0"/>
            <a:endParaRPr sz="1800"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6" name="Shape 86"/>
          <p:cNvSpPr txBox="true"/>
          <p:nvPr isPhoto="false"/>
        </p:nvSpPr>
        <p:spPr>
          <a:xfrm flipH="false" flipV="false" rot="0">
            <a:off x="802809" y="1366258"/>
            <a:ext cx="1062115" cy="748244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4000"/>
              <a:t>1</a:t>
            </a:r>
            <a:endParaRPr sz="1800"/>
          </a:p>
        </p:txBody>
      </p:sp>
      <p:sp>
        <p:nvSpPr>
          <p:cNvPr hidden="false" id="87" name="Shape 87"/>
          <p:cNvSpPr txBox="true"/>
          <p:nvPr isPhoto="false"/>
        </p:nvSpPr>
        <p:spPr>
          <a:xfrm flipH="false" flipV="false" rot="0">
            <a:off x="864050" y="3427280"/>
            <a:ext cx="1062115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4000"/>
              <a:t>2</a:t>
            </a:r>
            <a:endParaRPr sz="1800"/>
          </a:p>
        </p:txBody>
      </p:sp>
      <p:sp>
        <p:nvSpPr>
          <p:cNvPr hidden="false" id="88" name="Shape 88"/>
          <p:cNvSpPr txBox="true"/>
          <p:nvPr isPhoto="false"/>
        </p:nvSpPr>
        <p:spPr>
          <a:xfrm flipH="false" flipV="false" rot="0">
            <a:off x="905942" y="4618301"/>
            <a:ext cx="1062115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4000"/>
              <a:t>3</a:t>
            </a:r>
            <a:endParaRPr sz="1800"/>
          </a:p>
        </p:txBody>
      </p:sp>
      <p:sp>
        <p:nvSpPr>
          <p:cNvPr hidden="false" id="89" name="Shape 89"/>
          <p:cNvSpPr txBox="true"/>
          <p:nvPr isPhoto="false"/>
        </p:nvSpPr>
        <p:spPr>
          <a:xfrm flipH="false" flipV="false" rot="0">
            <a:off x="864050" y="5877976"/>
            <a:ext cx="1062115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4000"/>
              <a:t>4</a:t>
            </a:r>
            <a:endParaRPr sz="1800"/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2" name="Picture 92"/>
          <p:cNvPicPr preferRelativeResize="true"/>
          <p:nvPr isPhoto="false"/>
        </p:nvPicPr>
        <p:blipFill>
          <a:blip r:embed="rId1"/>
          <a:srcRect b="23033" l="1818" r="57028" t="55302"/>
          <a:stretch/>
        </p:blipFill>
        <p:spPr>
          <a:xfrm flipH="false" flipV="false" rot="0">
            <a:off x="1605279" y="3142944"/>
            <a:ext cx="7538085" cy="2180896"/>
          </a:xfrm>
          <a:prstGeom prst="rect">
            <a:avLst/>
          </a:prstGeom>
          <a:ln>
            <a:noFill/>
          </a:ln>
        </p:spPr>
      </p:pic>
      <p:sp>
        <p:nvSpPr>
          <p:cNvPr hidden="false" id="93" name="Shape 93"/>
          <p:cNvSpPr txBox="true"/>
          <p:nvPr isPhoto="false"/>
        </p:nvSpPr>
        <p:spPr>
          <a:xfrm flipH="false" flipV="false" rot="0">
            <a:off x="750592" y="343400"/>
            <a:ext cx="10240725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Важно!</a:t>
            </a:r>
          </a:p>
        </p:txBody>
      </p:sp>
      <p:sp>
        <p:nvSpPr>
          <p:cNvPr hidden="false" id="94" name="Shape 94"/>
          <p:cNvSpPr txBox="true"/>
          <p:nvPr isPhoto="false"/>
        </p:nvSpPr>
        <p:spPr>
          <a:xfrm flipH="false" flipV="false" rot="0">
            <a:off x="750591" y="1286726"/>
            <a:ext cx="10801328" cy="5227874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>
                <a:latin typeface="Century Gothic"/>
                <a:ea typeface="Century Gothic"/>
                <a:cs typeface="Century Gothic"/>
              </a:rPr>
              <a:t>Новые КВ доступны только по заявкам, по которым </a:t>
            </a:r>
            <a:r>
              <a:rPr b="true" sz="2000">
                <a:latin typeface="Century Gothic"/>
                <a:ea typeface="Century Gothic"/>
                <a:cs typeface="Century Gothic"/>
              </a:rPr>
              <a:t>еще НЕ ПОДПИСАН кредитный договор</a:t>
            </a:r>
            <a:r>
              <a:rPr sz="1600">
                <a:latin typeface="Century Gothic"/>
                <a:ea typeface="Century Gothic"/>
                <a:cs typeface="Century Gothic"/>
              </a:rPr>
              <a:t>.</a:t>
            </a:r>
          </a:p>
          <a:p>
            <a:pPr algn="just"/>
            <a:r>
              <a:rPr sz="1600">
                <a:latin typeface="Century Gothic"/>
                <a:ea typeface="Century Gothic"/>
                <a:cs typeface="Century Gothic"/>
              </a:rPr>
              <a:t>Для применения нового сниженного КВ, Застройщику </a:t>
            </a:r>
            <a:r>
              <a:rPr b="true" sz="2000">
                <a:latin typeface="Century Gothic"/>
                <a:ea typeface="Century Gothic"/>
                <a:cs typeface="Century Gothic"/>
              </a:rPr>
              <a:t>необходимо предоставить новое гарантийное письмо</a:t>
            </a:r>
            <a:r>
              <a:rPr b="true" sz="1600">
                <a:latin typeface="Century Gothic"/>
                <a:ea typeface="Century Gothic"/>
                <a:cs typeface="Century Gothic"/>
              </a:rPr>
              <a:t> </a:t>
            </a:r>
            <a:r>
              <a:rPr sz="1600">
                <a:latin typeface="Century Gothic"/>
                <a:ea typeface="Century Gothic"/>
                <a:cs typeface="Century Gothic"/>
              </a:rPr>
              <a:t>с датой субсидии </a:t>
            </a:r>
            <a:r>
              <a:rPr b="true" sz="20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от 18.02.25</a:t>
            </a:r>
            <a:r>
              <a:rPr sz="1600">
                <a:latin typeface="Century Gothic"/>
                <a:ea typeface="Century Gothic"/>
                <a:cs typeface="Century Gothic"/>
              </a:rPr>
              <a:t>, при этом заявка уйдет на репроцесс, если ОН ранее был одобрен</a:t>
            </a:r>
            <a:r>
              <a:rPr b="true" sz="1800">
                <a:latin typeface="Century Gothic"/>
                <a:ea typeface="Century Gothic"/>
                <a:cs typeface="Century Gothic"/>
              </a:rPr>
              <a:t>.</a:t>
            </a: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pPr algn="just"/>
            <a:endParaRPr sz="1600">
              <a:latin typeface="Century Gothic"/>
              <a:ea typeface="Century Gothic"/>
              <a:cs typeface="Century Gothic"/>
            </a:endParaRPr>
          </a:p>
          <a:p>
            <a:pPr algn="just"/>
            <a:r>
              <a:rPr sz="1600">
                <a:latin typeface="Century Gothic"/>
                <a:ea typeface="Century Gothic"/>
                <a:cs typeface="Century Gothic"/>
              </a:rPr>
              <a:t>!!! Если в выданном кредите была выбрана СТАРАЯ субсидия (от 15.11) корректировка по тикету суммы КВ будет невозможна. </a:t>
            </a:r>
            <a:r>
              <a:rPr b="true" sz="1800">
                <a:latin typeface="Century Gothic"/>
                <a:ea typeface="Century Gothic"/>
                <a:cs typeface="Century Gothic"/>
              </a:rPr>
              <a:t>Обязательство о предоставлении новой субсидии </a:t>
            </a:r>
            <a:r>
              <a:rPr sz="1600">
                <a:latin typeface="Century Gothic"/>
                <a:ea typeface="Century Gothic"/>
                <a:cs typeface="Century Gothic"/>
              </a:rPr>
              <a:t>в гарантийном письме включено </a:t>
            </a:r>
            <a:r>
              <a:rPr b="true" sz="20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в условия на сайте.</a:t>
            </a: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b="true" sz="1600">
              <a:latin typeface="Century Gothic"/>
              <a:ea typeface="Century Gothic"/>
              <a:cs typeface="Century Gothic"/>
            </a:endParaRPr>
          </a:p>
          <a:p>
            <a:endParaRPr sz="1400">
              <a:latin typeface="Century Gothic"/>
              <a:ea typeface="Century Gothic"/>
              <a:cs typeface="Century Gothic"/>
            </a:endParaRPr>
          </a:p>
          <a:p>
            <a:pPr algn="just" lvl="0"/>
            <a:endParaRPr sz="1400"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1605279" y="4348480"/>
            <a:ext cx="853441" cy="3352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true"/>
          <p:nvPr isPhoto="false"/>
        </p:nvSpPr>
        <p:spPr>
          <a:xfrm flipH="false" flipV="false" rot="0">
            <a:off x="617706" y="2442408"/>
            <a:ext cx="5857959" cy="313932"/>
          </a:xfrm>
          <a:prstGeom prst="rect">
            <a:avLst/>
          </a:prstGeom>
        </p:spPr>
        <p:txBody>
          <a:bodyPr anchor="ctr" bIns="45720" lIns="91440" rIns="91440" tIns="45720" vert="horz" wrap="square">
            <a:sp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Min </a:t>
            </a:r>
            <a:r>
              <a: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дисконт</a:t>
            </a:r>
            <a:endParaRPr b="true" baseline="0" cap="none" spc="0" strike="noStrike" sz="1600" u="none">
              <a:solidFill>
                <a:srgbClr val="009E6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648859" y="1440772"/>
            <a:ext cx="196203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graphicFrame>
        <p:nvGraphicFramePr>
          <p:cNvPr hidden="false" id="99" name="Table 99"/>
          <p:cNvGraphicFramePr/>
          <p:nvPr isPhoto="false"/>
        </p:nvGraphicFramePr>
        <p:xfrm flipH="false" flipV="false" rot="0">
          <a:off x="223928" y="3406042"/>
          <a:ext cx="10911431" cy="2872446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2086844"/>
                <a:gridCol w="636598"/>
                <a:gridCol w="1102402"/>
                <a:gridCol w="636598"/>
                <a:gridCol w="1055821"/>
                <a:gridCol w="636598"/>
                <a:gridCol w="1009241"/>
                <a:gridCol w="605546"/>
                <a:gridCol w="1009241"/>
                <a:gridCol w="1095777"/>
                <a:gridCol w="1036765"/>
              </a:tblGrid>
              <a:tr h="382535">
                <a:tc gridSpan="1" hMerge="false" rowSpan="4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>
                        <a:lnSpc>
                          <a:spcPct val="70000"/>
                        </a:lnSpc>
                        <a:buNone/>
                      </a:pPr>
                      <a:r>
                        <a:rPr b="tru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Программа 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noFill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0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Размер комиссии (в % от суммы кредита)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T w="12700">
                      <a:noFill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394874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4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Семейная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4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ДВА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IT </a:t>
                      </a: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(не менялось)</a:t>
                      </a:r>
                    </a:p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8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(после открытия лимита)</a:t>
                      </a:r>
                      <a:endParaRPr b="false" i="false" strike="noStrike" sz="1800" u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258804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i="tru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ПФ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ПФ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ПФ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ПФ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ПФ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ПФ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</a:tr>
              <a:tr h="651935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меняется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меняется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</a:tr>
              <a:tr h="382535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ПВ от 20,1 до 30,1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12,6%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16,6%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9,9%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E4EEF6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15,1%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19,1%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9,9%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E4EEF6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15,1%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19,1%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  <a:tr h="382535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ПВ от 30,1 до 50,1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11,9%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15,9%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9,2%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E4EEF6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14,4%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18,4%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9,2%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E4EEF6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14,4%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18,4%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  <a:tr h="382535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ПВ от 50,1 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15,2%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8,5%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E4EEF6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17,7%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8,5%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E4EEF6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17,7%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506058" y="142191"/>
            <a:ext cx="11196626" cy="165051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Условия применения субсидии ЮЛ </a:t>
            </a:r>
          </a:p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по госпрограммам  </a:t>
            </a:r>
          </a:p>
          <a:p>
            <a:r>
              <a:rPr i="true" sz="2000"/>
              <a:t>«Приобретение строящегося жилья», «Приобретение готового жилья»</a:t>
            </a:r>
          </a:p>
          <a:p>
            <a:endParaRPr b="true" sz="2800">
              <a:solidFill>
                <a:srgbClr val="2DB09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7837455" y="1661968"/>
            <a:ext cx="4135046" cy="1454138"/>
          </a:xfrm>
          <a:prstGeom prst="roundRect">
            <a:avLst>
              <a:gd fmla="val 0" name="adj"/>
            </a:avLst>
          </a:prstGeom>
          <a:solidFill>
            <a:srgbClr val="53D39D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8010288" y="1765205"/>
            <a:ext cx="3931060" cy="1221873"/>
          </a:xfrm>
          <a:prstGeom prst="rect">
            <a:avLst/>
          </a:prstGeom>
        </p:spPr>
        <p:txBody>
          <a:bodyPr anchor="ctr" bIns="45720" lIns="91440" rIns="91440" tIns="45720" vert="horz" wrap="square">
            <a:sp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i="true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Отдельная льготная матрица для объектов на ПФ Сбербанка - раздел 4 условий на сайте</a:t>
            </a:r>
          </a:p>
          <a:p>
            <a:pPr>
              <a:spcBef>
                <a:spcPts val="600"/>
              </a:spcBef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(в гарантийном письме название субсидии содержит призна</a:t>
            </a: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к «ОСОБАЯ»)</a:t>
            </a:r>
          </a:p>
        </p:txBody>
      </p:sp>
      <p:sp>
        <p:nvSpPr>
          <p:cNvPr hidden="false" id="103" name="Shape 103"/>
          <p:cNvSpPr txBox="true"/>
          <p:nvPr isPhoto="false"/>
        </p:nvSpPr>
        <p:spPr>
          <a:xfrm flipH="false" flipV="false" rot="0">
            <a:off x="560530" y="6370824"/>
            <a:ext cx="11458340" cy="38871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i="true">
                <a:latin typeface="Century Gothic"/>
                <a:ea typeface="Century Gothic"/>
                <a:cs typeface="Century Gothic"/>
              </a:rPr>
              <a:t>Условия субсидирования на сайте по ссылке: </a:t>
            </a:r>
            <a:r>
              <a:rPr i="true" u="sng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hlinkClick r:id="rId1"/>
              </a:rPr>
              <a:t>https://www.sberbank.ru/common/img/uploaded/pdf/usl_sub.pdf</a:t>
            </a:r>
            <a:r>
              <a:rPr i="true">
                <a:latin typeface="Century Gothic"/>
                <a:ea typeface="Century Gothic"/>
                <a:cs typeface="Century Gothic"/>
              </a:rPr>
              <a:t>)</a:t>
            </a:r>
          </a:p>
        </p:txBody>
      </p:sp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584912" y="1603409"/>
            <a:ext cx="6844801" cy="982388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b="tru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Размер комиссии зависит от:</a:t>
            </a:r>
          </a:p>
          <a:p>
            <a:pPr lvl="0">
              <a:spcBef>
                <a:spcPts val="400"/>
              </a:spcBef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- размера первоначального взноса клиента</a:t>
            </a:r>
          </a:p>
          <a:p>
            <a:pPr lvl="0">
              <a:spcBef>
                <a:spcPts val="400"/>
              </a:spcBef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- объекта (отсутствие/наличие проектного финансирования Сбербанка)</a:t>
            </a:r>
          </a:p>
        </p:txBody>
      </p:sp>
      <p:sp>
        <p:nvSpPr>
          <p:cNvPr hidden="false" id="105" name="Shape 105"/>
          <p:cNvSpPr txBox="true"/>
          <p:nvPr isPhoto="false"/>
        </p:nvSpPr>
        <p:spPr>
          <a:xfrm flipH="false" flipV="false" rot="0">
            <a:off x="643812" y="2689531"/>
            <a:ext cx="4360464" cy="748244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990A2"/>
                </a:solidFill>
              </a:rPr>
              <a:t>0,01пп на </a:t>
            </a:r>
            <a:r>
              <a:rPr u="sng">
                <a:solidFill>
                  <a:srgbClr val="0990A2"/>
                </a:solidFill>
              </a:rPr>
              <a:t>весь срок</a:t>
            </a: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6" name="GroupShape 1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617706" y="2442408"/>
            <a:ext cx="5857959" cy="313932"/>
          </a:xfrm>
          <a:prstGeom prst="rect">
            <a:avLst/>
          </a:prstGeom>
        </p:spPr>
        <p:txBody>
          <a:bodyPr anchor="ctr" bIns="45720" lIns="91440" rIns="91440" tIns="45720" vert="horz" wrap="square">
            <a:sp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Min </a:t>
            </a:r>
            <a:r>
              <a: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дисконт</a:t>
            </a:r>
            <a:endParaRPr b="true" baseline="0" cap="none" spc="0" strike="noStrike" sz="1600" u="none">
              <a:solidFill>
                <a:srgbClr val="009E6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08" name="Shape 108"/>
          <p:cNvSpPr txBox="false"/>
          <p:nvPr isPhoto="false"/>
        </p:nvSpPr>
        <p:spPr>
          <a:xfrm flipH="false" flipV="false" rot="0">
            <a:off x="648859" y="1440772"/>
            <a:ext cx="196203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graphicFrame>
        <p:nvGraphicFramePr>
          <p:cNvPr hidden="false" id="109" name="Table 109"/>
          <p:cNvGraphicFramePr/>
          <p:nvPr isPhoto="false"/>
        </p:nvGraphicFramePr>
        <p:xfrm flipH="false" flipV="false" rot="0">
          <a:off x="506058" y="3507337"/>
          <a:ext cx="7061175" cy="2330438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1982224"/>
                <a:gridCol w="604684"/>
                <a:gridCol w="1047135"/>
                <a:gridCol w="604684"/>
                <a:gridCol w="958645"/>
                <a:gridCol w="1040842"/>
                <a:gridCol w="822960"/>
              </a:tblGrid>
              <a:tr h="408218">
                <a:tc gridSpan="1" hMerge="false" rowSpan="3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>
                        <a:lnSpc>
                          <a:spcPct val="70000"/>
                        </a:lnSpc>
                        <a:buNone/>
                      </a:pPr>
                      <a:r>
                        <a:rPr b="tru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Программа 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noFill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6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Размер комиссии (в % от суммы кредита)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T w="12700">
                      <a:noFill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408218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Семейная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ДВА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IT </a:t>
                      </a:r>
                      <a:r>
                        <a:rPr b="true" i="false" strike="noStrike" sz="16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(не менялось)</a:t>
                      </a:r>
                    </a:p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8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(после открытия лимита)</a:t>
                      </a:r>
                      <a:endParaRPr b="false" i="false" strike="noStrike" sz="1800" u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27618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true" strike="noStrike" sz="1400" u="none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</a:tr>
              <a:tr h="4082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ПВ от 20,1 до 30,1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16,6%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19,1%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19,1%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19,1%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  <a:tr h="4082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ПВ от 30,1 до 50,1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15,9%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18,4%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18,4%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18,4%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  <a:tr h="4082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ПВ от 50,1 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15,2%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2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17,7%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3D39D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17,7%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17,7%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hidden="false" id="110" name="Shape 110"/>
          <p:cNvSpPr txBox="true"/>
          <p:nvPr isPhoto="false"/>
        </p:nvSpPr>
        <p:spPr>
          <a:xfrm flipH="false" flipV="false" rot="0">
            <a:off x="506058" y="142191"/>
            <a:ext cx="11196626" cy="165051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Условия применения субсидии ЮЛ </a:t>
            </a:r>
          </a:p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по госпрограммам  </a:t>
            </a:r>
          </a:p>
          <a:p>
            <a:r>
              <a:rPr i="true" sz="2000"/>
              <a:t>«Строительство жилого дома»</a:t>
            </a:r>
          </a:p>
          <a:p>
            <a:endParaRPr b="true" sz="2800">
              <a:solidFill>
                <a:srgbClr val="2DB09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1" name="Shape 111"/>
          <p:cNvSpPr txBox="true"/>
          <p:nvPr isPhoto="false"/>
        </p:nvSpPr>
        <p:spPr>
          <a:xfrm flipH="false" flipV="false" rot="0">
            <a:off x="560530" y="6370824"/>
            <a:ext cx="11458340" cy="38871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i="true">
                <a:latin typeface="Century Gothic"/>
                <a:ea typeface="Century Gothic"/>
                <a:cs typeface="Century Gothic"/>
              </a:rPr>
              <a:t>Условия субсидирования на сайте по ссылке: </a:t>
            </a:r>
            <a:r>
              <a:rPr i="true" u="sng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hlinkClick r:id="rId1"/>
              </a:rPr>
              <a:t>https://www.sberbank.ru/common/img/uploaded/pdf/usl_sub.pdf</a:t>
            </a:r>
            <a:r>
              <a:rPr i="true">
                <a:latin typeface="Century Gothic"/>
                <a:ea typeface="Century Gothic"/>
                <a:cs typeface="Century Gothic"/>
              </a:rPr>
              <a:t>)</a:t>
            </a:r>
          </a:p>
        </p:txBody>
      </p:sp>
      <p:sp>
        <p:nvSpPr>
          <p:cNvPr hidden="false" id="112" name="Shape 112"/>
          <p:cNvSpPr txBox="true"/>
          <p:nvPr isPhoto="false"/>
        </p:nvSpPr>
        <p:spPr>
          <a:xfrm flipH="false" flipV="false" rot="0">
            <a:off x="584912" y="1603409"/>
            <a:ext cx="6844801" cy="982388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b="tru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Размер комиссии зависит от:</a:t>
            </a:r>
          </a:p>
          <a:p>
            <a:pPr indent="-285750" lvl="0" marL="285750">
              <a:spcBef>
                <a:spcPts val="400"/>
              </a:spcBef>
              <a:buChar char="-"/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размера первоначального взноса клиента</a:t>
            </a:r>
          </a:p>
        </p:txBody>
      </p:sp>
      <p:sp>
        <p:nvSpPr>
          <p:cNvPr hidden="false" id="113" name="Shape 113"/>
          <p:cNvSpPr txBox="true"/>
          <p:nvPr isPhoto="false"/>
        </p:nvSpPr>
        <p:spPr>
          <a:xfrm flipH="false" flipV="false" rot="0">
            <a:off x="643812" y="2689531"/>
            <a:ext cx="4360464" cy="748244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990A2"/>
                </a:solidFill>
              </a:rPr>
              <a:t>0,01пп на </a:t>
            </a:r>
            <a:r>
              <a:rPr u="sng">
                <a:solidFill>
                  <a:srgbClr val="0990A2"/>
                </a:solidFill>
              </a:rPr>
              <a:t>весь срок</a:t>
            </a: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4" name="GroupShape 1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3619379" y="1839480"/>
            <a:ext cx="8223575" cy="3695393"/>
          </a:xfrm>
          <a:prstGeom prst="roundRect">
            <a:avLst>
              <a:gd fmla="val 12932" name="adj"/>
            </a:avLst>
          </a:prstGeom>
          <a:solidFill>
            <a:srgbClr val="E4EEF6">
              <a:alpha val="38948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609294" y="1850000"/>
            <a:ext cx="2699349" cy="3695393"/>
          </a:xfrm>
          <a:prstGeom prst="roundRect">
            <a:avLst>
              <a:gd fmla="val 12932" name="adj"/>
            </a:avLst>
          </a:prstGeom>
          <a:solidFill>
            <a:srgbClr val="52D29C">
              <a:alpha val="15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7" name="Shape 117"/>
          <p:cNvSpPr txBox="false"/>
          <p:nvPr isPhoto="false"/>
        </p:nvSpPr>
        <p:spPr>
          <a:xfrm flipH="false" flipV="false" rot="0">
            <a:off x="648859" y="1440772"/>
            <a:ext cx="196203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18" name="Shape 118"/>
          <p:cNvSpPr txBox="true"/>
          <p:nvPr isPhoto="false"/>
        </p:nvSpPr>
        <p:spPr>
          <a:xfrm flipH="false" flipV="false" rot="0">
            <a:off x="609294" y="13109"/>
            <a:ext cx="9852062" cy="165051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Условия применения «Комплексного продукта»</a:t>
            </a:r>
          </a:p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по госпрограммам</a:t>
            </a:r>
          </a:p>
        </p:txBody>
      </p:sp>
      <p:sp>
        <p:nvSpPr>
          <p:cNvPr hidden="false" id="119" name="Shape 119"/>
          <p:cNvSpPr txBox="true"/>
          <p:nvPr isPhoto="false"/>
        </p:nvSpPr>
        <p:spPr>
          <a:xfrm flipH="false" flipV="false" rot="0">
            <a:off x="767798" y="3092855"/>
            <a:ext cx="2540845" cy="357618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Первоначальный взнос</a:t>
            </a:r>
            <a:endParaRPr i="true" sz="11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767798" y="3612476"/>
            <a:ext cx="2699350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990A2"/>
                </a:solidFill>
              </a:rPr>
              <a:t>от </a:t>
            </a:r>
            <a:r>
              <a:rPr sz="6000">
                <a:solidFill>
                  <a:srgbClr val="0990A2"/>
                </a:solidFill>
              </a:rPr>
              <a:t>20</a:t>
            </a:r>
            <a:r>
              <a:rPr>
                <a:solidFill>
                  <a:srgbClr val="0990A2"/>
                </a:solidFill>
              </a:rPr>
              <a:t>,1 </a:t>
            </a:r>
          </a:p>
          <a:p>
            <a:r>
              <a:rPr sz="2800">
                <a:solidFill>
                  <a:srgbClr val="0990A2"/>
                </a:solidFill>
              </a:rPr>
              <a:t>до 50,1</a:t>
            </a:r>
          </a:p>
        </p:txBody>
      </p:sp>
      <p:sp>
        <p:nvSpPr>
          <p:cNvPr hidden="false" id="121" name="Shape 121"/>
          <p:cNvSpPr txBox="true"/>
          <p:nvPr isPhoto="false"/>
        </p:nvSpPr>
        <p:spPr>
          <a:xfrm flipH="false" flipV="false" rot="0">
            <a:off x="756627" y="4704082"/>
            <a:ext cx="2334368" cy="316402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r>
              <a:rPr i="true" sz="14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БЕЗ дисконта </a:t>
            </a: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по комплексному продукту</a:t>
            </a:r>
            <a:endParaRPr i="true" sz="11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856932" y="1996553"/>
            <a:ext cx="2133756" cy="90312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/>
          <a:p>
            <a:pPr algn="l" indent="0" marL="0"/>
            <a:r>
              <a:rPr b="true" baseline="0" cap="none" i="false" spc="0" strike="noStrike" sz="18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Схема 1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baseline="0" cap="none" i="false" spc="0" strike="noStrike" sz="18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на весь срок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 marR="0">
              <a:spcBef>
                <a:spcPts val="600"/>
              </a:spcBef>
            </a:pPr>
            <a:r>
              <a:rPr baseline="0" cap="none" i="false" spc="0" strike="noStrike" sz="16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(100%*)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3" name="Shape 123"/>
          <p:cNvSpPr txBox="true"/>
          <p:nvPr isPhoto="false"/>
        </p:nvSpPr>
        <p:spPr>
          <a:xfrm flipH="false" flipV="false" rot="0">
            <a:off x="807039" y="6384273"/>
            <a:ext cx="10785693" cy="286232"/>
          </a:xfrm>
          <a:prstGeom prst="rect">
            <a:avLst/>
          </a:prstGeom>
        </p:spPr>
        <p:txBody>
          <a:bodyPr anchor="ctr" bIns="45720" lIns="91440" rIns="91440" tIns="45720" vert="horz" wrap="square">
            <a:sp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*Доля суммы кредита, которая учитывается для снижения ставки физлицу и не учитывается в снижении ставки по ПФ</a:t>
            </a:r>
            <a:endParaRPr b="true" baseline="0" cap="none" spc="0" strike="noStrike" sz="1400" u="none">
              <a:solidFill>
                <a:srgbClr val="009E6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24" name="Shape 124"/>
          <p:cNvSpPr txBox="true"/>
          <p:nvPr isPhoto="false"/>
        </p:nvSpPr>
        <p:spPr>
          <a:xfrm flipH="false" flipV="false" rot="0">
            <a:off x="3873291" y="3098376"/>
            <a:ext cx="2540845" cy="357618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Первоначальный взнос</a:t>
            </a:r>
            <a:endParaRPr i="true" sz="11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25" name="Shape 125"/>
          <p:cNvSpPr txBox="true"/>
          <p:nvPr isPhoto="false"/>
        </p:nvSpPr>
        <p:spPr>
          <a:xfrm flipH="false" flipV="false" rot="0">
            <a:off x="3873291" y="4691250"/>
            <a:ext cx="2334368" cy="316402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r>
              <a:rPr i="true" sz="14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БЕЗ дисконта </a:t>
            </a: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по комплексному продукту</a:t>
            </a:r>
            <a:endParaRPr i="true" sz="11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3962426" y="2002073"/>
            <a:ext cx="2133756" cy="90312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/>
          <a:p>
            <a:pPr algn="l" indent="0" marL="0"/>
            <a:r>
              <a:rPr b="true" baseline="0" cap="none" i="false" spc="0" strike="noStrike" sz="18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Схема 2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baseline="0" cap="none" i="false" spc="0" strike="noStrike" sz="18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на весь срок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 marR="0">
              <a:spcBef>
                <a:spcPts val="600"/>
              </a:spcBef>
            </a:pPr>
            <a:r>
              <a:rPr baseline="0" cap="none" i="false" spc="0" strike="noStrike" sz="16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(50%*)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7" name="Shape 127"/>
          <p:cNvSpPr txBox="true"/>
          <p:nvPr isPhoto="false"/>
        </p:nvSpPr>
        <p:spPr>
          <a:xfrm flipH="false" flipV="false" rot="0">
            <a:off x="6215067" y="2043538"/>
            <a:ext cx="5509003" cy="665728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endParaRPr b="true" sz="14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lvl="0">
              <a:spcBef>
                <a:spcPts val="400"/>
              </a:spcBef>
            </a:pPr>
            <a:r>
              <a:rPr cap="all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При условии совмещения с субсидией:</a:t>
            </a:r>
          </a:p>
          <a:p>
            <a:pPr lvl="0">
              <a:spcBef>
                <a:spcPts val="400"/>
              </a:spcBef>
            </a:pPr>
            <a:r>
              <a:rPr cap="all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  <a:p>
            <a:pPr lvl="0">
              <a:spcBef>
                <a:spcPts val="400"/>
              </a:spcBef>
            </a:pPr>
            <a:endParaRPr i="true" sz="11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graphicFrame>
        <p:nvGraphicFramePr>
          <p:cNvPr hidden="false" id="128" name="Table 128"/>
          <p:cNvGraphicFramePr/>
          <p:nvPr isPhoto="false"/>
        </p:nvGraphicFramePr>
        <p:xfrm flipH="false" flipV="false" rot="0">
          <a:off x="6359892" y="3109682"/>
          <a:ext cx="5207592" cy="2170844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1612784"/>
                <a:gridCol w="936579"/>
                <a:gridCol w="936579"/>
                <a:gridCol w="860825"/>
                <a:gridCol w="860825"/>
              </a:tblGrid>
              <a:tr h="408218">
                <a:tc gridSpan="1" hMerge="false" rowSpan="3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>
                        <a:lnSpc>
                          <a:spcPct val="70000"/>
                        </a:lnSpc>
                        <a:buNone/>
                      </a:pPr>
                      <a:r>
                        <a:rPr b="tru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Программа 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noFill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4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i="false" strike="noStrike" sz="12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Размер комиссии (в % от суммы кредита)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T w="12700">
                      <a:noFill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204109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ПВ от 20,1 до 30,1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ПВ от 30,1 до 50,1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204109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было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было 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400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стало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  <a:tr h="4082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Семейная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6,3%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3,1%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2D29C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2,7%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2D29C"/>
                    </a:solidFill>
                  </a:tcPr>
                </a:tc>
              </a:tr>
              <a:tr h="4082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Ипотека для </a:t>
                      </a:r>
                      <a:r>
                        <a:rPr b="fals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IT</a:t>
                      </a:r>
                      <a:r>
                        <a:rPr b="fals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b="false" i="tru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(не менялась)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7,6%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7,6%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7,2%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7,2%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</a:tr>
              <a:tr h="4082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lnSpc>
                          <a:spcPct val="70000"/>
                        </a:lnSpc>
                        <a:buNone/>
                      </a:pPr>
                      <a:r>
                        <a:rPr b="fals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ДВА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7,6%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3,1%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2D29C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7,2%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false" i="false" strike="noStrike" sz="160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2,7%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2D29C"/>
                    </a:solidFill>
                  </a:tcPr>
                </a:tc>
              </a:tr>
            </a:tbl>
          </a:graphicData>
        </a:graphic>
      </p:graphicFrame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3873291" y="3568483"/>
            <a:ext cx="2699349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990A2"/>
                </a:solidFill>
              </a:rPr>
              <a:t>от </a:t>
            </a:r>
            <a:r>
              <a:rPr sz="6000">
                <a:solidFill>
                  <a:srgbClr val="0990A2"/>
                </a:solidFill>
              </a:rPr>
              <a:t>20</a:t>
            </a:r>
            <a:r>
              <a:rPr>
                <a:solidFill>
                  <a:srgbClr val="0990A2"/>
                </a:solidFill>
              </a:rPr>
              <a:t>,1 </a:t>
            </a:r>
          </a:p>
          <a:p>
            <a:r>
              <a:rPr sz="2800">
                <a:solidFill>
                  <a:srgbClr val="0990A2"/>
                </a:solidFill>
              </a:rPr>
              <a:t>до 50,1</a:t>
            </a:r>
          </a:p>
        </p:txBody>
      </p:sp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756627" y="5740119"/>
            <a:ext cx="11020166" cy="338554"/>
          </a:xfrm>
          <a:prstGeom prst="rect">
            <a:avLst/>
          </a:prstGeom>
          <a:noFill/>
        </p:spPr>
        <p:txBody>
          <a:bodyPr anchor="b" bIns="45720" lIns="91440" rIns="91440" tIns="45720" wrap="square">
            <a:spAutoFit/>
          </a:bodyPr>
          <a:p>
            <a:pPr algn="l" indent="0" marL="0"/>
            <a:r>
              <a:rPr b="true" sz="16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ВАЖНО!</a:t>
            </a:r>
            <a:r>
              <a:rPr b="true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При использовании КП для снижения ПВ дополнительное субсидирование для снижения ставки НЕВОЗМОЖНО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1" name="GroupShape 1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648859" y="1440772"/>
            <a:ext cx="196203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33" name="Shape 133"/>
          <p:cNvSpPr txBox="true"/>
          <p:nvPr isPhoto="false"/>
        </p:nvSpPr>
        <p:spPr>
          <a:xfrm flipH="false" flipV="false" rot="0">
            <a:off x="609294" y="13109"/>
            <a:ext cx="9852062" cy="165051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Условия применения «Комплексного продукта»</a:t>
            </a:r>
          </a:p>
          <a:p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по госпрограммам</a:t>
            </a:r>
          </a:p>
        </p:txBody>
      </p:sp>
      <p:sp>
        <p:nvSpPr>
          <p:cNvPr hidden="false" id="134" name="Shape 134"/>
          <p:cNvSpPr txBox="true"/>
          <p:nvPr isPhoto="false"/>
        </p:nvSpPr>
        <p:spPr>
          <a:xfrm flipH="false" flipV="false" rot="0">
            <a:off x="663283" y="1756853"/>
            <a:ext cx="3616161" cy="340916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Если первоначальный взнос</a:t>
            </a:r>
            <a:endParaRPr i="true" sz="11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35" name="Shape 135"/>
          <p:cNvSpPr txBox="true"/>
          <p:nvPr isPhoto="false"/>
        </p:nvSpPr>
        <p:spPr>
          <a:xfrm flipH="false" flipV="false" rot="0">
            <a:off x="663284" y="1989261"/>
            <a:ext cx="10240725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990A2"/>
                </a:solidFill>
              </a:rPr>
              <a:t>от </a:t>
            </a:r>
            <a:r>
              <a:rPr sz="6000">
                <a:solidFill>
                  <a:srgbClr val="0990A2"/>
                </a:solidFill>
              </a:rPr>
              <a:t>50</a:t>
            </a:r>
            <a:r>
              <a:rPr>
                <a:solidFill>
                  <a:srgbClr val="0990A2"/>
                </a:solidFill>
              </a:rPr>
              <a:t>,1%</a:t>
            </a:r>
          </a:p>
        </p:txBody>
      </p:sp>
      <p:sp>
        <p:nvSpPr>
          <p:cNvPr hidden="false" id="136" name="Shape 136"/>
          <p:cNvSpPr txBox="true"/>
          <p:nvPr isPhoto="false"/>
        </p:nvSpPr>
        <p:spPr>
          <a:xfrm flipH="false" flipV="false" rot="0">
            <a:off x="2950760" y="2431574"/>
            <a:ext cx="6498250" cy="316753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r>
              <a:rPr i="tru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или в сделке есть субсидия за снижение ПВ*</a:t>
            </a:r>
            <a:endParaRPr i="true" sz="11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37" name="Shape 137"/>
          <p:cNvSpPr txBox="false"/>
          <p:nvPr isPhoto="false"/>
        </p:nvSpPr>
        <p:spPr>
          <a:xfrm flipH="false" flipV="false" rot="0">
            <a:off x="6453832" y="2827114"/>
            <a:ext cx="2469689" cy="3200870"/>
          </a:xfrm>
          <a:prstGeom prst="roundRect">
            <a:avLst>
              <a:gd fmla="val 12932" name="adj"/>
            </a:avLst>
          </a:prstGeom>
          <a:solidFill>
            <a:srgbClr val="52D29C">
              <a:alpha val="15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grpSp>
        <p:nvGrpSpPr>
          <p:cNvPr hidden="false" id="138" name="Shape 138"/>
          <p:cNvGrpSpPr/>
          <p:nvPr isPhoto="false"/>
        </p:nvGrpSpPr>
        <p:grpSpPr>
          <a:xfrm flipH="false" flipV="false" rot="0">
            <a:off x="601291" y="3549813"/>
            <a:ext cx="8420127" cy="3259465"/>
            <a:chOff x="0" y="0"/>
            <a:chExt cx="8420127" cy="3259465"/>
          </a:xfrm>
        </p:grpSpPr>
        <p:grpSp>
          <p:nvGrpSpPr>
            <p:cNvPr hidden="false" id="139" name="Shape 139"/>
            <p:cNvGrpSpPr/>
            <p:nvPr isPhoto="false"/>
          </p:nvGrpSpPr>
          <p:grpSpPr>
            <a:xfrm flipH="false" flipV="false" rot="0">
              <a:off x="0" y="449465"/>
              <a:ext cx="8133181" cy="2159373"/>
              <a:chOff x="0" y="0"/>
              <a:chExt cx="8133181" cy="2159373"/>
            </a:xfrm>
          </p:grpSpPr>
          <p:sp>
            <p:nvSpPr>
              <p:cNvPr hidden="false" id="140" name="Shape 140"/>
              <p:cNvSpPr txBox="false"/>
              <p:nvPr isPhoto="false"/>
            </p:nvSpPr>
            <p:spPr>
              <a:xfrm flipH="false" flipV="true" rot="0">
                <a:off x="0" y="666653"/>
                <a:ext cx="8133181" cy="1249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olid"/>
              </a:ln>
            </p:spPr>
            <p:style>
              <a:lnRef idx="0"/>
              <a:fillRef idx="0">
                <a:schemeClr val="accent1"/>
              </a:fillRef>
              <a:effectRef idx="0"/>
              <a:fontRef idx="none"/>
            </p:style>
          </p:sp>
          <p:sp>
            <p:nvSpPr>
              <p:cNvPr hidden="false" id="141" name="Shape 141"/>
              <p:cNvSpPr txBox="false"/>
              <p:nvPr isPhoto="false"/>
            </p:nvSpPr>
            <p:spPr>
              <a:xfrm flipH="false" flipV="false" rot="0">
                <a:off x="110840" y="0"/>
                <a:ext cx="3000688" cy="1092607"/>
              </a:xfrm>
              <a:prstGeom prst="rect">
                <a:avLst/>
              </a:prstGeom>
              <a:noFill/>
            </p:spPr>
            <p:txBody>
              <a:bodyPr bIns="45720" lIns="91440" rIns="91440" tIns="45720" wrap="square">
                <a:spAutoFit/>
              </a:bodyPr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b="true" baseline="0" cap="none" i="false" spc="0" strike="noStrike" sz="1600" u="none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rPr>
                  <a:t>Схема 1</a:t>
                </a:r>
                <a:endPara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b="true" sz="160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rPr>
                  <a:t>100%**</a:t>
                </a:r>
                <a:endParaRPr b="false" baseline="0" cap="none" i="false" spc="0" strike="noStrike" sz="1500" u="none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</a:endParaRPr>
              </a:p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b="false" baseline="0" cap="none" i="false" spc="0" strike="noStrike" sz="1600" u="none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rPr>
                  <a:t>    </a:t>
                </a:r>
                <a:endPara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true" baseline="0" cap="none" i="false" spc="0" strike="noStrike" sz="1700" u="none">
                  <a:solidFill>
                    <a:schemeClr val="tx1"/>
                  </a:solidFill>
                  <a:latin typeface="Helvetica Neue Thin"/>
                  <a:ea typeface="Helvetica Neue Thin"/>
                  <a:cs typeface="Helvetica Neue Thin"/>
                </a:endParaRPr>
              </a:p>
            </p:txBody>
          </p:sp>
          <p:sp>
            <p:nvSpPr>
              <p:cNvPr hidden="false" id="142" name="Shape 142"/>
              <p:cNvSpPr txBox="false"/>
              <p:nvPr isPhoto="false"/>
            </p:nvSpPr>
            <p:spPr>
              <a:xfrm flipH="false" flipV="false" rot="0">
                <a:off x="100006" y="1066765"/>
                <a:ext cx="3000688" cy="1092607"/>
              </a:xfrm>
              <a:prstGeom prst="rect">
                <a:avLst/>
              </a:prstGeom>
              <a:noFill/>
            </p:spPr>
            <p:txBody>
              <a:bodyPr bIns="45720" lIns="91440" rIns="91440" tIns="45720" wrap="square">
                <a:spAutoFit/>
              </a:bodyPr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b="true" baseline="0" cap="none" i="false" spc="0" strike="noStrike" sz="1600" u="none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rPr>
                  <a:t>Схема 2</a:t>
                </a:r>
                <a:endPara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b="true" sz="160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rPr>
                  <a:t>50%**</a:t>
                </a:r>
                <a:endParaRPr b="true" baseline="0" cap="none" i="false" spc="0" strike="noStrike" sz="1500" u="none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</a:endParaRPr>
              </a:p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b="false" baseline="0" cap="none" i="false" spc="0" strike="noStrike" sz="1600" u="none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rPr>
                  <a:t>    </a:t>
                </a:r>
                <a:endPara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true" baseline="0" cap="none" i="false" spc="0" strike="noStrike" sz="1700" u="none">
                  <a:solidFill>
                    <a:schemeClr val="tx1"/>
                  </a:solidFill>
                  <a:latin typeface="Helvetica Neue Thin"/>
                  <a:ea typeface="Helvetica Neue Thin"/>
                  <a:cs typeface="Helvetica Neue Thin"/>
                </a:endParaRPr>
              </a:p>
            </p:txBody>
          </p:sp>
        </p:grpSp>
        <p:sp>
          <p:nvSpPr>
            <p:cNvPr hidden="false" id="143" name="Shape 143"/>
            <p:cNvSpPr txBox="true"/>
            <p:nvPr isPhoto="false"/>
          </p:nvSpPr>
          <p:spPr>
            <a:xfrm flipH="false" flipV="false" rot="0">
              <a:off x="3747006" y="52029"/>
              <a:ext cx="1539798" cy="1876550"/>
            </a:xfrm>
            <a:prstGeom prst="rect">
              <a:avLst/>
            </a:prstGeom>
          </p:spPr>
          <p:txBody>
            <a:bodyPr bIns="45720" lIns="91440" rIns="91440" tIns="45720" vert="horz">
              <a:normAutofit fontScale="100%" lnSpcReduction="0%"/>
            </a:bodyPr>
            <a:lstStyle>
              <a:defPPr/>
              <a:lvl1pPr algn="l" indent="-228600" lvl="0" marL="2286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228600" lvl="1" marL="685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0" lvl="0" marL="0" marR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true" baseline="0" cap="none" i="false" spc="0" strike="noStrike" sz="80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2,5</a:t>
              </a:r>
              <a:r>
                <a:rPr b="true" baseline="0" cap="none" i="false" spc="0" strike="noStrike" sz="48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</a:p>
          </p:txBody>
        </p:sp>
        <p:sp>
          <p:nvSpPr>
            <p:cNvPr hidden="false" id="144" name="Shape 144"/>
            <p:cNvSpPr txBox="false"/>
            <p:nvPr isPhoto="false"/>
          </p:nvSpPr>
          <p:spPr>
            <a:xfrm flipH="false" flipV="false" rot="0">
              <a:off x="2688524" y="744368"/>
              <a:ext cx="830994" cy="84638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tru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пп</a:t>
              </a:r>
              <a:endParaRPr b="false" baseline="0" cap="none" i="false" spc="0" strike="noStrike" sz="1500" u="none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  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1700" u="none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ea typeface="Helvetica Neue Thin"/>
                <a:cs typeface="Helvetica Neue Thin"/>
              </a:endParaRPr>
            </a:p>
          </p:txBody>
        </p:sp>
        <p:sp>
          <p:nvSpPr>
            <p:cNvPr hidden="false" id="145" name="Shape 145"/>
            <p:cNvSpPr txBox="false"/>
            <p:nvPr isPhoto="false"/>
          </p:nvSpPr>
          <p:spPr>
            <a:xfrm flipH="false" flipV="false" rot="0">
              <a:off x="5091124" y="789311"/>
              <a:ext cx="830994" cy="84638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tru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пп</a:t>
              </a:r>
              <a:endParaRPr b="false" baseline="0" cap="none" i="false" spc="0" strike="noStrike" sz="1500" u="none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  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1700" u="none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ea typeface="Helvetica Neue Thin"/>
                <a:cs typeface="Helvetica Neue Thin"/>
              </a:endParaRPr>
            </a:p>
          </p:txBody>
        </p:sp>
        <p:sp>
          <p:nvSpPr>
            <p:cNvPr hidden="false" id="146" name="Shape 146"/>
            <p:cNvSpPr txBox="false"/>
            <p:nvPr isPhoto="false"/>
          </p:nvSpPr>
          <p:spPr>
            <a:xfrm flipH="false" flipV="false" rot="0">
              <a:off x="7587923" y="716452"/>
              <a:ext cx="830994" cy="84638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tru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пп</a:t>
              </a:r>
              <a:endParaRPr b="false" baseline="0" cap="none" i="false" spc="0" strike="noStrike" sz="1500" u="none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  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1700" u="none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ea typeface="Helvetica Neue Thin"/>
                <a:cs typeface="Helvetica Neue Thin"/>
              </a:endParaRPr>
            </a:p>
          </p:txBody>
        </p:sp>
        <p:sp>
          <p:nvSpPr>
            <p:cNvPr hidden="false" id="147" name="Shape 147"/>
            <p:cNvSpPr txBox="true"/>
            <p:nvPr isPhoto="false"/>
          </p:nvSpPr>
          <p:spPr>
            <a:xfrm flipH="false" flipV="false" rot="0">
              <a:off x="1663614" y="1078406"/>
              <a:ext cx="3074021" cy="2181059"/>
            </a:xfrm>
            <a:prstGeom prst="rect">
              <a:avLst/>
            </a:prstGeom>
          </p:spPr>
          <p:txBody>
            <a:bodyPr bIns="45720" lIns="91440" rIns="91440" tIns="45720" vert="horz">
              <a:noAutofit/>
            </a:bodyPr>
            <a:lstStyle>
              <a:defPPr/>
              <a:lvl1pPr algn="l" indent="-228600" lvl="0" marL="2286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228600" lvl="1" marL="685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0" lvl="0" marL="0" marR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true" baseline="0" cap="none" i="false" spc="0" strike="noStrike" sz="72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2</a:t>
              </a:r>
              <a:r>
                <a:rPr b="true" baseline="0" cap="none" i="false" spc="0" strike="noStrike" sz="80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</a:p>
          </p:txBody>
        </p:sp>
        <p:sp>
          <p:nvSpPr>
            <p:cNvPr hidden="false" id="148" name="Shape 148"/>
            <p:cNvSpPr txBox="false"/>
            <p:nvPr isPhoto="false"/>
          </p:nvSpPr>
          <p:spPr>
            <a:xfrm flipH="false" flipV="false" rot="0">
              <a:off x="2356231" y="1870351"/>
              <a:ext cx="830994" cy="84638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tru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пп</a:t>
              </a:r>
              <a:endParaRPr b="false" baseline="0" cap="none" i="false" spc="0" strike="noStrike" sz="1500" u="none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  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1700" u="none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ea typeface="Helvetica Neue Thin"/>
                <a:cs typeface="Helvetica Neue Thin"/>
              </a:endParaRPr>
            </a:p>
          </p:txBody>
        </p:sp>
        <p:sp>
          <p:nvSpPr>
            <p:cNvPr hidden="false" id="149" name="Shape 149"/>
            <p:cNvSpPr txBox="true"/>
            <p:nvPr isPhoto="false"/>
          </p:nvSpPr>
          <p:spPr>
            <a:xfrm flipH="false" flipV="false" rot="0">
              <a:off x="3743678" y="1206913"/>
              <a:ext cx="1539798" cy="1876550"/>
            </a:xfrm>
            <a:prstGeom prst="rect">
              <a:avLst/>
            </a:prstGeom>
          </p:spPr>
          <p:txBody>
            <a:bodyPr bIns="45720" lIns="91440" rIns="91440" tIns="45720" vert="horz">
              <a:normAutofit fontScale="100%" lnSpcReduction="0%"/>
            </a:bodyPr>
            <a:lstStyle>
              <a:defPPr/>
              <a:lvl1pPr algn="l" indent="-228600" lvl="0" marL="2286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228600" lvl="1" marL="685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0" lvl="0" marL="0" marR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true" baseline="0" cap="none" i="false" spc="0" strike="noStrike" sz="80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1,4</a:t>
              </a:r>
              <a:r>
                <a:rPr b="true" baseline="0" cap="none" i="false" spc="0" strike="noStrike" sz="48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</a:p>
          </p:txBody>
        </p:sp>
        <p:sp>
          <p:nvSpPr>
            <p:cNvPr hidden="false" id="150" name="Shape 150"/>
            <p:cNvSpPr txBox="false"/>
            <p:nvPr isPhoto="false"/>
          </p:nvSpPr>
          <p:spPr>
            <a:xfrm flipH="false" flipV="false" rot="0">
              <a:off x="5053790" y="1929932"/>
              <a:ext cx="830994" cy="84638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tru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пп</a:t>
              </a:r>
              <a:endParaRPr b="false" baseline="0" cap="none" i="false" spc="0" strike="noStrike" sz="1500" u="none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  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1700" u="none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ea typeface="Helvetica Neue Thin"/>
                <a:cs typeface="Helvetica Neue Thin"/>
              </a:endParaRPr>
            </a:p>
          </p:txBody>
        </p:sp>
        <p:sp>
          <p:nvSpPr>
            <p:cNvPr hidden="false" id="151" name="Shape 151"/>
            <p:cNvSpPr txBox="true"/>
            <p:nvPr isPhoto="false"/>
          </p:nvSpPr>
          <p:spPr>
            <a:xfrm flipH="false" flipV="false" rot="0">
              <a:off x="6333424" y="1139645"/>
              <a:ext cx="1539798" cy="1876551"/>
            </a:xfrm>
            <a:prstGeom prst="rect">
              <a:avLst/>
            </a:prstGeom>
          </p:spPr>
          <p:txBody>
            <a:bodyPr bIns="45720" lIns="91440" rIns="91440" tIns="45720" vert="horz">
              <a:normAutofit fontScale="100%" lnSpcReduction="0%"/>
            </a:bodyPr>
            <a:lstStyle>
              <a:defPPr/>
              <a:lvl1pPr algn="l" indent="-228600" lvl="0" marL="2286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228600" lvl="1" marL="685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0" lvl="0" marL="0" marR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true" baseline="0" cap="none" i="false" spc="0" strike="noStrike" sz="72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0</a:t>
              </a:r>
              <a:r>
                <a:rPr b="true" baseline="0" cap="none" i="false" spc="0" strike="noStrike" sz="3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,</a:t>
              </a:r>
              <a:r>
                <a:rPr b="true" baseline="0" cap="none" i="false" spc="0" strike="noStrike" sz="72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7</a:t>
              </a:r>
              <a:r>
                <a:rPr b="true" baseline="0" cap="none" i="false" spc="0" strike="noStrike" sz="48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</a:p>
          </p:txBody>
        </p:sp>
        <p:sp>
          <p:nvSpPr>
            <p:cNvPr hidden="false" id="152" name="Shape 152"/>
            <p:cNvSpPr txBox="false"/>
            <p:nvPr isPhoto="false"/>
          </p:nvSpPr>
          <p:spPr>
            <a:xfrm flipH="false" flipV="false" rot="0">
              <a:off x="7589133" y="1795040"/>
              <a:ext cx="830994" cy="84638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tru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пп</a:t>
              </a:r>
              <a:endParaRPr b="false" baseline="0" cap="none" i="false" spc="0" strike="noStrike" sz="1500" u="none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baseline="0" cap="none" i="false" spc="0" strike="noStrike" sz="1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  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true" baseline="0" cap="none" i="false" spc="0" strike="noStrike" sz="1700" u="none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ea typeface="Helvetica Neue Thin"/>
                <a:cs typeface="Helvetica Neue Thin"/>
              </a:endParaRPr>
            </a:p>
          </p:txBody>
        </p:sp>
        <p:sp>
          <p:nvSpPr>
            <p:cNvPr hidden="false" id="153" name="Shape 153"/>
            <p:cNvSpPr txBox="true"/>
            <p:nvPr isPhoto="false"/>
          </p:nvSpPr>
          <p:spPr>
            <a:xfrm flipH="false" flipV="false" rot="0">
              <a:off x="1548842" y="0"/>
              <a:ext cx="3074021" cy="2181059"/>
            </a:xfrm>
            <a:prstGeom prst="rect">
              <a:avLst/>
            </a:prstGeom>
          </p:spPr>
          <p:txBody>
            <a:bodyPr bIns="45720" lIns="91440" rIns="91440" tIns="45720" vert="horz">
              <a:noAutofit/>
            </a:bodyPr>
            <a:lstStyle>
              <a:defPPr/>
              <a:lvl1pPr algn="l" indent="-228600" lvl="0" marL="2286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228600" lvl="1" marL="685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0" lvl="0" marL="0" marR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true" baseline="0" cap="none" i="false" spc="0" strike="noStrike" sz="72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3</a:t>
              </a:r>
              <a:r>
                <a:rPr b="true" baseline="0" cap="none" i="false" spc="0" strike="noStrike" sz="3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,</a:t>
              </a:r>
              <a:r>
                <a:rPr b="true" baseline="0" cap="none" i="false" spc="0" strike="noStrike" sz="72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8</a:t>
              </a:r>
              <a:r>
                <a:rPr b="true" baseline="0" cap="none" i="false" spc="0" strike="noStrike" sz="80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</a:p>
          </p:txBody>
        </p:sp>
        <p:sp>
          <p:nvSpPr>
            <p:cNvPr hidden="false" id="154" name="Shape 154"/>
            <p:cNvSpPr txBox="true"/>
            <p:nvPr isPhoto="false"/>
          </p:nvSpPr>
          <p:spPr>
            <a:xfrm flipH="false" flipV="false" rot="0">
              <a:off x="6269727" y="22124"/>
              <a:ext cx="1539798" cy="1876550"/>
            </a:xfrm>
            <a:prstGeom prst="rect">
              <a:avLst/>
            </a:prstGeom>
          </p:spPr>
          <p:txBody>
            <a:bodyPr bIns="45720" lIns="91440" rIns="91440" tIns="45720" vert="horz">
              <a:normAutofit fontScale="100%" lnSpcReduction="0%"/>
            </a:bodyPr>
            <a:lstStyle>
              <a:defPPr/>
              <a:lvl1pPr algn="l" indent="-228600" lvl="0" marL="2286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228600" lvl="1" marL="685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0" lvl="0" marL="0" marR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true" baseline="0" cap="none" i="false" spc="0" strike="noStrike" sz="72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1</a:t>
              </a:r>
              <a:r>
                <a:rPr b="true" baseline="0" cap="none" i="false" spc="0" strike="noStrike" sz="36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,</a:t>
              </a:r>
              <a:r>
                <a:rPr b="true" baseline="0" cap="none" i="false" spc="0" strike="noStrike" sz="72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4</a:t>
              </a:r>
              <a:r>
                <a:rPr b="true" baseline="0" cap="none" i="false" spc="0" strike="noStrike" sz="48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</a:p>
          </p:txBody>
        </p:sp>
      </p:grpSp>
      <p:sp>
        <p:nvSpPr>
          <p:cNvPr hidden="false" id="155" name="Shape 155"/>
          <p:cNvSpPr txBox="false"/>
          <p:nvPr isPhoto="false"/>
        </p:nvSpPr>
        <p:spPr>
          <a:xfrm flipH="false" flipV="false" rot="0">
            <a:off x="2173251" y="3149970"/>
            <a:ext cx="2457998" cy="6001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/>
          <a:p>
            <a:pPr algn="l" indent="0" marL="0" marR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8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инвестФаза</a:t>
            </a:r>
            <a:endParaRPr b="true" baseline="0" cap="none" i="false" spc="0" strike="noStrike" sz="1800" u="none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56" name="Shape 156"/>
          <p:cNvSpPr txBox="false"/>
          <p:nvPr isPhoto="false"/>
        </p:nvSpPr>
        <p:spPr>
          <a:xfrm flipH="false" flipV="false" rot="0">
            <a:off x="4403049" y="3125278"/>
            <a:ext cx="2457998" cy="6001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/>
          <a:p>
            <a:pPr algn="l" indent="0" marL="0" marR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0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инвестФаза</a:t>
            </a:r>
            <a:endParaRPr b="true" baseline="0" cap="none" i="false" spc="0" strike="noStrike" sz="2000" u="none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l" indent="0" marL="0" marR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20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      +12 </a:t>
            </a:r>
            <a:r>
              <a:rPr b="true" baseline="0" cap="none" i="false" spc="0" strike="noStrike" sz="20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мес</a:t>
            </a:r>
            <a:endParaRPr b="true" baseline="0" cap="none" i="false" spc="0" strike="noStrike" sz="2000" u="none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7084928" y="3119040"/>
            <a:ext cx="2457998" cy="6001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/>
          <a:p>
            <a:pPr algn="l" indent="0" marL="0" marR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800" u="none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весь срок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8" name="Shape 158"/>
          <p:cNvSpPr txBox="true"/>
          <p:nvPr isPhoto="false"/>
        </p:nvSpPr>
        <p:spPr>
          <a:xfrm flipH="false" flipV="false" rot="0">
            <a:off x="807039" y="6384273"/>
            <a:ext cx="10785693" cy="286232"/>
          </a:xfrm>
          <a:prstGeom prst="rect">
            <a:avLst/>
          </a:prstGeom>
        </p:spPr>
        <p:txBody>
          <a:bodyPr anchor="ctr" bIns="45720" lIns="91440" rIns="91440" tIns="45720" vert="horz" wrap="square">
            <a:sp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**Доля суммы кредита, которая учитывается для снижения ставки физлицу и не учитывается в снижении ставки по ПФ</a:t>
            </a:r>
            <a:endParaRPr b="true" baseline="0" cap="none" spc="0" strike="noStrike" sz="1400" u="none">
              <a:solidFill>
                <a:srgbClr val="009E6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59" name="Shape 159"/>
          <p:cNvSpPr txBox="true"/>
          <p:nvPr isPhoto="false"/>
        </p:nvSpPr>
        <p:spPr>
          <a:xfrm flipH="false" flipV="false" rot="0">
            <a:off x="9458692" y="1708220"/>
            <a:ext cx="2559136" cy="2390733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400"/>
              </a:spcBef>
            </a:pPr>
            <a:endParaRPr b="tru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spcBef>
                <a:spcPts val="400"/>
              </a:spcBef>
            </a:pPr>
            <a:r>
              <a:rPr b="true" sz="2000">
                <a:solidFill>
                  <a:srgbClr val="0990A2"/>
                </a:solidFill>
                <a:latin typeface="Calibri"/>
                <a:ea typeface="Calibri"/>
                <a:cs typeface="Calibri"/>
              </a:rPr>
              <a:t>Важно! Для ДВА доступен только дисконт на весь срок</a:t>
            </a:r>
            <a:endParaRPr b="tru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spcBef>
                <a:spcPts val="400"/>
              </a:spcBef>
            </a:pPr>
            <a:endParaRPr b="tru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spcBef>
                <a:spcPts val="400"/>
              </a:spcBef>
            </a:pPr>
            <a:r>
              <a:rPr b="tru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Совмещение с субсидией:</a:t>
            </a:r>
          </a:p>
          <a:p>
            <a:pPr lvl="0">
              <a:spcBef>
                <a:spcPts val="400"/>
              </a:spcBef>
            </a:pPr>
            <a:r>
              <a:rPr>
                <a:latin typeface="Calibri Light"/>
                <a:ea typeface="Calibri Light"/>
                <a:cs typeface="Calibri Light"/>
              </a:rPr>
              <a:t>Для дисконта на весь срок может быть ДОПОЛНИТЕЛЬНО применена субсидия с дисконтом, если партнер хочет снизить ставку клиенту ниже указанных дисконтов</a:t>
            </a:r>
          </a:p>
          <a:p>
            <a:pPr lvl="0">
              <a:spcBef>
                <a:spcPts val="400"/>
              </a:spcBef>
            </a:pPr>
            <a:endParaRPr b="tru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spcBef>
                <a:spcPts val="400"/>
              </a:spcBef>
            </a:pPr>
            <a:r>
              <a:rPr b="tru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lvl="0">
              <a:spcBef>
                <a:spcPts val="400"/>
              </a:spcBef>
            </a:pPr>
            <a:endParaRPr i="true" sz="14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60" name="Shape 160"/>
          <p:cNvSpPr txBox="true"/>
          <p:nvPr isPhoto="false"/>
        </p:nvSpPr>
        <p:spPr>
          <a:xfrm flipH="false" flipV="false" rot="0">
            <a:off x="9458692" y="4734764"/>
            <a:ext cx="2559136" cy="1015663"/>
          </a:xfrm>
          <a:prstGeom prst="rect">
            <a:avLst/>
          </a:prstGeom>
          <a:noFill/>
        </p:spPr>
        <p:txBody>
          <a:bodyPr anchor="b" bIns="45720" lIns="91440" rIns="91440" tIns="45720" wrap="square">
            <a:spAutoFit/>
          </a:bodyPr>
          <a:p>
            <a:pPr algn="l" indent="0" marL="0"/>
            <a:r>
              <a:rPr sz="12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*Дисконты на период строительства или на период строительства + 12 месяцев с субсидированием (включая субсидию за снижение ПВ) не работают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1" name="GroupShape 1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2" name="Shape 162"/>
          <p:cNvSpPr txBox="false"/>
          <p:nvPr isPhoto="false"/>
        </p:nvSpPr>
        <p:spPr>
          <a:xfrm flipH="false" flipV="false" rot="0">
            <a:off x="3900672" y="1270259"/>
            <a:ext cx="8866761" cy="2015964"/>
          </a:xfrm>
          <a:prstGeom prst="roundRect">
            <a:avLst>
              <a:gd fmla="val 6549" name="adj"/>
            </a:avLst>
          </a:prstGeom>
          <a:solidFill>
            <a:srgbClr val="0990A2">
              <a:alpha val="302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E7E6E6">
                  <a:lumMod val="25000"/>
                </a:srgb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864050" y="1228951"/>
            <a:ext cx="163978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4" name="Shape 164"/>
          <p:cNvSpPr txBox="true"/>
          <p:nvPr isPhoto="false"/>
        </p:nvSpPr>
        <p:spPr>
          <a:xfrm flipH="false" flipV="false" rot="0">
            <a:off x="4079899" y="4277084"/>
            <a:ext cx="5963753" cy="1921001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false" baseline="0" cap="none" i="true" spc="0" strike="noStrike" sz="18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если в сделке есть</a:t>
            </a:r>
          </a:p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false" baseline="0" cap="none" i="true" spc="0" strike="noStrike" sz="100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0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Комплексный продукт </a:t>
            </a:r>
          </a:p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(Схема 1 или Схема2+субсидия)</a:t>
            </a:r>
          </a:p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0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Субсидия ЮЛ/ИП</a:t>
            </a:r>
          </a:p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0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Средневзвешенная ставка </a:t>
            </a:r>
            <a:endParaRPr b="false" baseline="0" cap="none" i="false" spc="0" strike="noStrike" sz="180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65" name="Shape 165"/>
          <p:cNvSpPr txBox="true"/>
          <p:nvPr isPhoto="false"/>
        </p:nvSpPr>
        <p:spPr>
          <a:xfrm flipH="false" flipV="false" rot="0">
            <a:off x="4079900" y="3613182"/>
            <a:ext cx="10240725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r>
              <a:rPr b="true" baseline="0" cap="none" i="false" spc="0" strike="noStrike" sz="3200" u="none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от </a:t>
            </a:r>
            <a:r>
              <a:rPr b="true" baseline="0" cap="none" i="false" spc="0" strike="noStrike" sz="6000" u="none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20</a:t>
            </a:r>
            <a:r>
              <a:rPr b="true" baseline="0" cap="none" i="false" spc="0" strike="noStrike" sz="3200" u="none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,1%</a:t>
            </a:r>
          </a:p>
        </p:txBody>
      </p:sp>
      <p:sp>
        <p:nvSpPr>
          <p:cNvPr hidden="false" id="166" name="Shape 166"/>
          <p:cNvSpPr txBox="true"/>
          <p:nvPr isPhoto="false"/>
        </p:nvSpPr>
        <p:spPr>
          <a:xfrm flipH="false" flipV="false" rot="0">
            <a:off x="8686283" y="4274106"/>
            <a:ext cx="2802711" cy="704822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false" baseline="0" cap="none" i="true" spc="0" strike="noStrike" sz="18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без </a:t>
            </a:r>
            <a:r>
              <a:rPr b="false" baseline="0" cap="none" i="true" spc="0" strike="noStrike" sz="18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допусловий</a:t>
            </a:r>
            <a:r>
              <a:rPr b="false" baseline="0" cap="none" i="true" spc="0" strike="noStrike" sz="18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для сделок с ПФ Сбербанка</a:t>
            </a:r>
          </a:p>
          <a:p>
            <a:pPr algn="l" indent="0" lvl="0"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false" baseline="0" cap="none" i="true" spc="0" strike="noStrike" sz="180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 не ПФ Сбербанка – только при наличии субсидии от ЮЛ</a:t>
            </a:r>
          </a:p>
        </p:txBody>
      </p:sp>
      <p:sp>
        <p:nvSpPr>
          <p:cNvPr hidden="false" id="167" name="Shape 167"/>
          <p:cNvSpPr txBox="true"/>
          <p:nvPr isPhoto="false"/>
        </p:nvSpPr>
        <p:spPr>
          <a:xfrm flipH="false" flipV="false" rot="0">
            <a:off x="8686283" y="3613182"/>
            <a:ext cx="10240726" cy="74824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r>
              <a:rPr b="true" baseline="0" cap="none" i="false" spc="0" strike="noStrike" sz="3200" u="none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от </a:t>
            </a:r>
            <a:r>
              <a:rPr b="true" baseline="0" cap="none" i="false" spc="0" strike="noStrike" sz="6000" u="none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50</a:t>
            </a:r>
            <a:r>
              <a:rPr b="true" baseline="0" cap="none" i="false" spc="0" strike="noStrike" sz="3200" u="none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,1%</a:t>
            </a:r>
          </a:p>
        </p:txBody>
      </p:sp>
      <p:sp>
        <p:nvSpPr>
          <p:cNvPr hidden="false" id="168" name="Shape 168"/>
          <p:cNvSpPr txBox="true"/>
          <p:nvPr isPhoto="false"/>
        </p:nvSpPr>
        <p:spPr>
          <a:xfrm flipH="false" flipV="false" rot="0">
            <a:off x="858205" y="1366258"/>
            <a:ext cx="3291265" cy="1311128"/>
          </a:xfrm>
          <a:prstGeom prst="rect">
            <a:avLst/>
          </a:prstGeom>
        </p:spPr>
        <p:txBody>
          <a:bodyPr anchor="ctr" bIns="45720" lIns="91440" rIns="91440" tIns="45720" vert="horz" wrap="square">
            <a:sp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С </a:t>
            </a:r>
            <a:r>
              <a: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07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февраля</a:t>
            </a:r>
          </a:p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endParaRPr b="false" baseline="0" cap="none" i="false" spc="0" strike="noStrike" sz="20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r>
              <a:rPr b="false" baseline="0" cap="none" i="false" spc="0" strike="noStrike" sz="1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Для всех клиентов, </a:t>
            </a:r>
          </a:p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r>
              <a:rPr b="false" baseline="0" cap="none" i="false" spc="0" strike="noStrike" sz="1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которые ранее не были записаны на сделку</a:t>
            </a:r>
            <a:endParaRPr b="false" baseline="0" cap="none" i="false" spc="0" strike="noStrike" sz="16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69" name="Shape 169"/>
          <p:cNvSpPr txBox="true"/>
          <p:nvPr isPhoto="false"/>
        </p:nvSpPr>
        <p:spPr>
          <a:xfrm flipH="false" flipV="false" rot="0">
            <a:off x="4506310" y="1866808"/>
            <a:ext cx="13433005" cy="1690603"/>
          </a:xfrm>
          <a:prstGeom prst="rect">
            <a:avLst/>
          </a:prstGeom>
        </p:spPr>
        <p:txBody>
          <a:bodyPr bIns="45720" lIns="9000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lvl="0"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Господдержка для семей с детьми</a:t>
            </a:r>
          </a:p>
          <a:p>
            <a:pPr algn="just" indent="0" lvl="0"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Дальневосточная и арктическая ипотека</a:t>
            </a:r>
          </a:p>
          <a:p>
            <a:pPr algn="just" indent="0" lvl="0"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false" baseline="0" cap="none" i="false" spc="0" strike="noStrike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Ипотека для 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IT</a:t>
            </a:r>
            <a:r>
              <a:rPr b="false" baseline="0" cap="none" i="false" spc="0" strike="noStrike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(после открытия лимита)</a:t>
            </a:r>
          </a:p>
        </p:txBody>
      </p:sp>
      <p:sp>
        <p:nvSpPr>
          <p:cNvPr hidden="false" id="170" name="Shape 170"/>
          <p:cNvSpPr txBox="true"/>
          <p:nvPr isPhoto="false"/>
        </p:nvSpPr>
        <p:spPr>
          <a:xfrm flipH="false" flipV="false" rot="0">
            <a:off x="4213191" y="1457852"/>
            <a:ext cx="8584333" cy="313932"/>
          </a:xfrm>
          <a:prstGeom prst="rect">
            <a:avLst/>
          </a:prstGeom>
        </p:spPr>
        <p:txBody>
          <a:bodyPr anchor="ctr" bIns="45720" lIns="91440" rIns="91440" tIns="45720" vert="horz" wrap="square">
            <a:sp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r>
              <a:rPr b="true" baseline="0" cap="none" i="false" spc="0" strike="noStrike" sz="1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Для программ на приобретение/инвестирование новостройки:</a:t>
            </a:r>
            <a:endParaRPr b="true" baseline="0" cap="none" i="false" spc="0" strike="noStrike" sz="16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71" name="Shape 171"/>
          <p:cNvSpPr txBox="true"/>
          <p:nvPr isPhoto="false"/>
        </p:nvSpPr>
        <p:spPr>
          <a:xfrm flipH="false" flipV="false" rot="0">
            <a:off x="781074" y="424430"/>
            <a:ext cx="10240725" cy="748244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b="true" sz="32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90000"/>
              </a:lnSpc>
              <a:spcAft>
                <a:spcPts val="0"/>
              </a:spcAft>
              <a:buNone/>
            </a:pPr>
            <a:r>
              <a:rPr b="true" baseline="0" cap="none" i="false" spc="0" strike="noStrike" sz="3200" u="none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Правила первоначального взноса</a:t>
            </a: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2" name="GroupShape 17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3" name="Shape 173"/>
          <p:cNvSpPr txBox="true"/>
          <p:nvPr isPhoto="false"/>
        </p:nvSpPr>
        <p:spPr>
          <a:xfrm flipH="false" flipV="false" rot="0">
            <a:off x="883920" y="579120"/>
            <a:ext cx="10393681" cy="297312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ct val="90000"/>
              </a:lnSpc>
            </a:pPr>
            <a:r>
              <a:rPr b="true" sz="2800">
                <a:solidFill>
                  <a:srgbClr val="2DB09F"/>
                </a:solidFill>
                <a:latin typeface="Century Gothic"/>
                <a:ea typeface="Century Gothic"/>
                <a:cs typeface="Century Gothic"/>
              </a:rPr>
              <a:t>С 07 февраля 2025 года возобновляется прием заявок  по средневзвешенной ставке по программе «Семейная ипотека» </a:t>
            </a:r>
            <a:r>
              <a: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для продуктов «Приобретение строящегося жилья», «Приобретение готового жилья» и «Индивидуальное жилищное строительство».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90000"/>
              </a:lnSpc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l" indent="0" marL="0">
              <a:lnSpc>
                <a:spcPct val="90000"/>
              </a:lnSpc>
            </a:pPr>
            <a:r>
              <a: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Дополнительно меняются условия по средневзвешенной ставке: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85750" marL="285750">
              <a:lnSpc>
                <a:spcPct val="90000"/>
              </a:lnSpc>
              <a:buFont typeface="Arial"/>
              <a:buChar char="•"/>
            </a:pPr>
            <a:r>
              <a: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Понижаются процентные ставки </a:t>
            </a:r>
          </a:p>
          <a:p>
            <a:pPr indent="-285750" marL="285750">
              <a:lnSpc>
                <a:spcPct val="90000"/>
              </a:lnSpc>
              <a:buFont typeface="Arial"/>
              <a:buChar char="•"/>
            </a:pPr>
            <a:r>
              <a: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Меняется минимальная сумма кредита</a:t>
            </a:r>
          </a:p>
          <a:p/>
        </p:txBody>
      </p:sp>
      <p:graphicFrame>
        <p:nvGraphicFramePr>
          <p:cNvPr hidden="false" id="174" name="Table 174"/>
          <p:cNvGraphicFramePr/>
          <p:nvPr isPhoto="false"/>
        </p:nvGraphicFramePr>
        <p:xfrm flipH="false" flipV="false" rot="0">
          <a:off x="1564640" y="3560318"/>
          <a:ext cx="9042400" cy="2583474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1778093"/>
                <a:gridCol w="3478388"/>
                <a:gridCol w="3785918"/>
              </a:tblGrid>
              <a:tr h="4082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>
                        <a:lnSpc>
                          <a:spcPct val="70000"/>
                        </a:lnSpc>
                        <a:buNone/>
                      </a:pPr>
                      <a:r>
                        <a:rPr b="tru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Программа 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Было 26.12.2024 (вкл)</a:t>
                      </a: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tru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Стало</a:t>
                      </a:r>
                      <a:endParaRPr b="true" i="false" strike="noStrike" sz="1800" u="none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2D29C"/>
                    </a:solidFill>
                  </a:tcPr>
                </a:tc>
              </a:tr>
              <a:tr h="81925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b="true" sz="16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Семейная ипотека</a:t>
                      </a:r>
                    </a:p>
                  </a:txBody>
                  <a:tcPr anchor="ctr" anchorCtr="false" marB="27813" marL="55499" marR="55499" marT="27813" vert="horz">
                    <a:lnL w="12700">
                      <a:noFill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-285750" marL="285750">
                        <a:lnSpc>
                          <a:spcPct val="107000"/>
                        </a:lnSpc>
                        <a:spcAft>
                          <a:spcPts val="800"/>
                        </a:spcAft>
                        <a:buChar char="-"/>
                      </a:pPr>
                      <a:r>
                        <a:rPr sz="1600"/>
                        <a:t>Ставка </a:t>
                      </a:r>
                      <a:r>
                        <a:rPr b="true" sz="1600"/>
                        <a:t>11,8%</a:t>
                      </a:r>
                      <a:r>
                        <a:rPr sz="1600"/>
                        <a:t> при сумме кредита </a:t>
                      </a:r>
                    </a:p>
                    <a:p>
                      <a:pPr algn="l" indent="0" mar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true" sz="1600"/>
                        <a:t>13  500 001 млн</a:t>
                      </a:r>
                      <a:r>
                        <a:rPr sz="1600"/>
                        <a:t>. рублей для г. Москвы, МО, г. Санкт-Петербурга и ЛО; </a:t>
                      </a:r>
                    </a:p>
                    <a:p>
                      <a:pPr algn="l" indent="-285750" marL="285750">
                        <a:lnSpc>
                          <a:spcPct val="107000"/>
                        </a:lnSpc>
                        <a:spcAft>
                          <a:spcPts val="800"/>
                        </a:spcAft>
                        <a:buChar char="-"/>
                      </a:pPr>
                      <a:r>
                        <a:rPr sz="1600"/>
                        <a:t>Ставка </a:t>
                      </a:r>
                      <a:r>
                        <a:rPr b="true" sz="1600"/>
                        <a:t>12,9% </a:t>
                      </a:r>
                      <a:r>
                        <a:rPr sz="1600"/>
                        <a:t>при сумме кредита</a:t>
                      </a:r>
                    </a:p>
                    <a:p>
                      <a:pPr algn="l" indent="0" mar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true" sz="1600"/>
                        <a:t>7 000 001 млн. </a:t>
                      </a:r>
                      <a:r>
                        <a:rPr sz="1600"/>
                        <a:t>рублей для иных регионов</a:t>
                      </a:r>
                      <a:r>
                        <a:rPr sz="1400"/>
                        <a:t>. </a:t>
                      </a:r>
                      <a:endParaRPr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just" indent="-285750" marL="285750">
                        <a:lnSpc>
                          <a:spcPct val="107000"/>
                        </a:lnSpc>
                        <a:spcAft>
                          <a:spcPts val="800"/>
                        </a:spcAft>
                        <a:buChar char="-"/>
                      </a:pPr>
                      <a:r>
                        <a:rPr sz="1600"/>
                        <a:t>Ставка </a:t>
                      </a:r>
                      <a:r>
                        <a:rPr b="true" sz="1800"/>
                        <a:t>10%</a:t>
                      </a:r>
                      <a:r>
                        <a:rPr sz="1800"/>
                        <a:t> </a:t>
                      </a:r>
                      <a:r>
                        <a:rPr sz="1600"/>
                        <a:t>при сумме кредита </a:t>
                      </a:r>
                    </a:p>
                    <a:p>
                      <a:pPr algn="just" indent="0" mar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true"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14 000 000</a:t>
                      </a:r>
                      <a:r>
                        <a:rPr sz="1600"/>
                        <a:t> </a:t>
                      </a:r>
                      <a:r>
                        <a:rPr b="true" sz="1600"/>
                        <a:t>млн. </a:t>
                      </a:r>
                      <a:r>
                        <a:rPr sz="1600"/>
                        <a:t>рублей для г. Москвы, МО, г. Санкт-Петербурга и ЛО; </a:t>
                      </a:r>
                    </a:p>
                    <a:p>
                      <a:pPr algn="just" indent="-285750" marL="285750">
                        <a:lnSpc>
                          <a:spcPct val="107000"/>
                        </a:lnSpc>
                        <a:spcAft>
                          <a:spcPts val="800"/>
                        </a:spcAft>
                        <a:buChar char="-"/>
                      </a:pPr>
                      <a:r>
                        <a:rPr sz="1600"/>
                        <a:t>Ставка </a:t>
                      </a:r>
                      <a:r>
                        <a:rPr b="true" sz="1800"/>
                        <a:t>10,3% </a:t>
                      </a:r>
                      <a:r>
                        <a:rPr sz="1600"/>
                        <a:t>при сумме кредита</a:t>
                      </a:r>
                    </a:p>
                    <a:p>
                      <a:pPr algn="just" indent="0" mar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600"/>
                        <a:t> </a:t>
                      </a:r>
                      <a:r>
                        <a:rPr b="true" sz="1600"/>
                        <a:t>7 100 000 млн</a:t>
                      </a:r>
                      <a:r>
                        <a:rPr sz="1600"/>
                        <a:t>. рублей для иных регионов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27813" marL="55499" marR="55499" marT="27813" vert="horz">
                    <a:lnL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dash"/>
                      <a:headEnd len="med" type="none" w="med"/>
                      <a:tailEnd len="med" type="none" w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52D29C"/>
                    </a:solidFill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MyOffice-CoreFramework-Android/35-1293.911.9687.924.1@07277fa9125d0a3f5e88f9c37df869f86b5b38e1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2020-05-14T10:35:27Z</dcterms:created>
  <dcterms:modified xsi:type="dcterms:W3CDTF">2025-02-17T15:33:48Z</dcterms:modified>
</cp:coreProperties>
</file>