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353" r:id="rId2"/>
    <p:sldId id="261" r:id="rId3"/>
    <p:sldId id="310" r:id="rId4"/>
    <p:sldId id="338" r:id="rId5"/>
    <p:sldId id="339" r:id="rId6"/>
    <p:sldId id="345" r:id="rId7"/>
    <p:sldId id="343" r:id="rId8"/>
    <p:sldId id="456" r:id="rId9"/>
    <p:sldId id="1067" r:id="rId10"/>
    <p:sldId id="337" r:id="rId11"/>
    <p:sldId id="1070" r:id="rId12"/>
    <p:sldId id="1072" r:id="rId13"/>
    <p:sldId id="1071" r:id="rId14"/>
    <p:sldId id="1073" r:id="rId15"/>
    <p:sldId id="1074" r:id="rId16"/>
    <p:sldId id="1068" r:id="rId17"/>
    <p:sldId id="1075" r:id="rId18"/>
    <p:sldId id="329" r:id="rId19"/>
    <p:sldId id="330" r:id="rId20"/>
    <p:sldId id="1076" r:id="rId21"/>
    <p:sldId id="1078" r:id="rId22"/>
    <p:sldId id="1077" r:id="rId23"/>
    <p:sldId id="290" r:id="rId24"/>
    <p:sldId id="1069"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B8C080E-A883-4A8F-BD91-88C60E8E0251}">
          <p14:sldIdLst>
            <p14:sldId id="353"/>
            <p14:sldId id="261"/>
            <p14:sldId id="310"/>
            <p14:sldId id="338"/>
            <p14:sldId id="339"/>
            <p14:sldId id="345"/>
            <p14:sldId id="343"/>
            <p14:sldId id="456"/>
            <p14:sldId id="1067"/>
            <p14:sldId id="337"/>
            <p14:sldId id="1070"/>
            <p14:sldId id="1072"/>
            <p14:sldId id="1071"/>
            <p14:sldId id="1073"/>
            <p14:sldId id="1074"/>
            <p14:sldId id="1068"/>
            <p14:sldId id="1075"/>
            <p14:sldId id="329"/>
            <p14:sldId id="330"/>
            <p14:sldId id="1076"/>
            <p14:sldId id="1078"/>
            <p14:sldId id="1077"/>
            <p14:sldId id="290"/>
            <p14:sldId id="106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1704"/>
    <a:srgbClr val="601E04"/>
    <a:srgbClr val="4C1E04"/>
    <a:srgbClr val="7A1E04"/>
    <a:srgbClr val="6F1B0F"/>
    <a:srgbClr val="691E04"/>
    <a:srgbClr val="582A04"/>
    <a:srgbClr val="713605"/>
    <a:srgbClr val="9D4B07"/>
    <a:srgbClr val="4521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2" d="100"/>
          <a:sy n="112" d="100"/>
        </p:scale>
        <p:origin x="932" y="3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0AF54F-3BCB-4B39-A490-25C752C85FA6}"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CECE07F6-D41B-4942-853B-410673BF42AE}">
      <dgm:prSet/>
      <dgm:spPr/>
      <dgm:t>
        <a:bodyPr/>
        <a:lstStyle/>
        <a:p>
          <a:r>
            <a:rPr lang="en-US" b="1" i="1"/>
            <a:t>Experimental Psychology:</a:t>
          </a:r>
          <a:endParaRPr lang="en-US"/>
        </a:p>
      </dgm:t>
    </dgm:pt>
    <dgm:pt modelId="{094746C9-5124-4B7D-905E-6B3E77096F92}" type="parTrans" cxnId="{DA4958BB-AA48-4D7F-9CC7-4498D0C68981}">
      <dgm:prSet/>
      <dgm:spPr/>
      <dgm:t>
        <a:bodyPr/>
        <a:lstStyle/>
        <a:p>
          <a:endParaRPr lang="en-US"/>
        </a:p>
      </dgm:t>
    </dgm:pt>
    <dgm:pt modelId="{571F01DD-D857-4D1E-A4A3-8C8D8D70C390}" type="sibTrans" cxnId="{DA4958BB-AA48-4D7F-9CC7-4498D0C68981}">
      <dgm:prSet/>
      <dgm:spPr/>
      <dgm:t>
        <a:bodyPr/>
        <a:lstStyle/>
        <a:p>
          <a:endParaRPr lang="en-US"/>
        </a:p>
      </dgm:t>
    </dgm:pt>
    <dgm:pt modelId="{F9EB389F-DAA5-4CF7-8A3F-06684DCEF398}">
      <dgm:prSet/>
      <dgm:spPr/>
      <dgm:t>
        <a:bodyPr/>
        <a:lstStyle/>
        <a:p>
          <a:r>
            <a:rPr lang="en-US" dirty="0">
              <a:latin typeface="Amasis MT Pro Medium" panose="02040604050005020304" pitchFamily="18" charset="0"/>
            </a:rPr>
            <a:t>Controlled experiments to study cognitive processes like memory, attention, or perception.</a:t>
          </a:r>
        </a:p>
      </dgm:t>
    </dgm:pt>
    <dgm:pt modelId="{BBE06BEC-7D6B-4A25-ACD2-457B1437394C}" type="parTrans" cxnId="{39622AC4-62C6-4E3E-BE84-81AC4BFD63A2}">
      <dgm:prSet/>
      <dgm:spPr/>
      <dgm:t>
        <a:bodyPr/>
        <a:lstStyle/>
        <a:p>
          <a:endParaRPr lang="en-US"/>
        </a:p>
      </dgm:t>
    </dgm:pt>
    <dgm:pt modelId="{20693C84-E6FB-4910-879A-61C7370A1435}" type="sibTrans" cxnId="{39622AC4-62C6-4E3E-BE84-81AC4BFD63A2}">
      <dgm:prSet/>
      <dgm:spPr/>
      <dgm:t>
        <a:bodyPr/>
        <a:lstStyle/>
        <a:p>
          <a:endParaRPr lang="en-US"/>
        </a:p>
      </dgm:t>
    </dgm:pt>
    <dgm:pt modelId="{12E2C16C-CAD9-40F6-B717-2B979E64B412}">
      <dgm:prSet/>
      <dgm:spPr/>
      <dgm:t>
        <a:bodyPr/>
        <a:lstStyle/>
        <a:p>
          <a:r>
            <a:rPr lang="en-US" b="1" i="1"/>
            <a:t>Neuroimaging:</a:t>
          </a:r>
          <a:endParaRPr lang="en-US"/>
        </a:p>
      </dgm:t>
    </dgm:pt>
    <dgm:pt modelId="{AE56A5FA-33DB-481C-BD78-44F0742B5B7D}" type="parTrans" cxnId="{D74EF74A-3B24-432E-A39D-427E97E22414}">
      <dgm:prSet/>
      <dgm:spPr/>
      <dgm:t>
        <a:bodyPr/>
        <a:lstStyle/>
        <a:p>
          <a:endParaRPr lang="en-US"/>
        </a:p>
      </dgm:t>
    </dgm:pt>
    <dgm:pt modelId="{3BBC3870-C8BD-4FAE-84CD-6869E89C11EA}" type="sibTrans" cxnId="{D74EF74A-3B24-432E-A39D-427E97E22414}">
      <dgm:prSet/>
      <dgm:spPr/>
      <dgm:t>
        <a:bodyPr/>
        <a:lstStyle/>
        <a:p>
          <a:endParaRPr lang="en-US"/>
        </a:p>
      </dgm:t>
    </dgm:pt>
    <dgm:pt modelId="{6739B2EC-35FF-4A34-B827-835BFA06B2F7}">
      <dgm:prSet/>
      <dgm:spPr/>
      <dgm:t>
        <a:bodyPr/>
        <a:lstStyle/>
        <a:p>
          <a:r>
            <a:rPr lang="en-US" dirty="0">
              <a:latin typeface="Amasis MT Pro Medium" panose="02040604050005020304" pitchFamily="18" charset="0"/>
            </a:rPr>
            <a:t>Techniques like fMRI, EEG, and </a:t>
          </a:r>
          <a:r>
            <a:rPr lang="en-US" dirty="0" err="1">
              <a:latin typeface="Amasis MT Pro Medium" panose="02040604050005020304" pitchFamily="18" charset="0"/>
            </a:rPr>
            <a:t>fNIRS</a:t>
          </a:r>
          <a:r>
            <a:rPr lang="en-US" dirty="0">
              <a:latin typeface="Amasis MT Pro Medium" panose="02040604050005020304" pitchFamily="18" charset="0"/>
            </a:rPr>
            <a:t> to observe brain activity.</a:t>
          </a:r>
        </a:p>
      </dgm:t>
    </dgm:pt>
    <dgm:pt modelId="{5F36DCE3-0C32-4314-A73D-403BE509F429}" type="parTrans" cxnId="{1E9B9344-4642-489B-BAA2-EE99B34A5F8C}">
      <dgm:prSet/>
      <dgm:spPr/>
      <dgm:t>
        <a:bodyPr/>
        <a:lstStyle/>
        <a:p>
          <a:endParaRPr lang="en-US"/>
        </a:p>
      </dgm:t>
    </dgm:pt>
    <dgm:pt modelId="{4F7D937B-953D-4DFA-9FB1-5334774FB0AC}" type="sibTrans" cxnId="{1E9B9344-4642-489B-BAA2-EE99B34A5F8C}">
      <dgm:prSet/>
      <dgm:spPr/>
      <dgm:t>
        <a:bodyPr/>
        <a:lstStyle/>
        <a:p>
          <a:endParaRPr lang="en-US"/>
        </a:p>
      </dgm:t>
    </dgm:pt>
    <dgm:pt modelId="{A50569FB-26AD-46E2-8599-ABEB622760C0}">
      <dgm:prSet/>
      <dgm:spPr/>
      <dgm:t>
        <a:bodyPr/>
        <a:lstStyle/>
        <a:p>
          <a:r>
            <a:rPr lang="en-US" b="1" i="1"/>
            <a:t>Computational Modeling:</a:t>
          </a:r>
          <a:endParaRPr lang="en-US"/>
        </a:p>
      </dgm:t>
    </dgm:pt>
    <dgm:pt modelId="{EA154E9A-832E-4C73-B052-E727E62F08A8}" type="parTrans" cxnId="{3FD04F0E-8881-463B-8FA9-5F238A812A37}">
      <dgm:prSet/>
      <dgm:spPr/>
      <dgm:t>
        <a:bodyPr/>
        <a:lstStyle/>
        <a:p>
          <a:endParaRPr lang="en-US"/>
        </a:p>
      </dgm:t>
    </dgm:pt>
    <dgm:pt modelId="{950D7027-A592-4C1B-B756-AC467BFF8147}" type="sibTrans" cxnId="{3FD04F0E-8881-463B-8FA9-5F238A812A37}">
      <dgm:prSet/>
      <dgm:spPr/>
      <dgm:t>
        <a:bodyPr/>
        <a:lstStyle/>
        <a:p>
          <a:endParaRPr lang="en-US"/>
        </a:p>
      </dgm:t>
    </dgm:pt>
    <dgm:pt modelId="{BE150FEA-5A59-4525-AA23-258E13D34903}">
      <dgm:prSet/>
      <dgm:spPr/>
      <dgm:t>
        <a:bodyPr/>
        <a:lstStyle/>
        <a:p>
          <a:r>
            <a:rPr lang="en-US" dirty="0">
              <a:latin typeface="Amasis MT Pro Medium" panose="02040604050005020304" pitchFamily="18" charset="0"/>
            </a:rPr>
            <a:t>Simulating cognitive processes through algorithms and artificial neural networks.</a:t>
          </a:r>
        </a:p>
      </dgm:t>
    </dgm:pt>
    <dgm:pt modelId="{11817D6B-C05A-4A4E-817F-B9AC052DCE16}" type="parTrans" cxnId="{9837442E-FBD4-4770-96FA-F97D29182B34}">
      <dgm:prSet/>
      <dgm:spPr/>
      <dgm:t>
        <a:bodyPr/>
        <a:lstStyle/>
        <a:p>
          <a:endParaRPr lang="en-US"/>
        </a:p>
      </dgm:t>
    </dgm:pt>
    <dgm:pt modelId="{8A64BF3C-CEDC-44E3-8C36-20E3594071EE}" type="sibTrans" cxnId="{9837442E-FBD4-4770-96FA-F97D29182B34}">
      <dgm:prSet/>
      <dgm:spPr/>
      <dgm:t>
        <a:bodyPr/>
        <a:lstStyle/>
        <a:p>
          <a:endParaRPr lang="en-US"/>
        </a:p>
      </dgm:t>
    </dgm:pt>
    <dgm:pt modelId="{6AC419DA-31A9-45D5-A519-D2DD9724D7AC}">
      <dgm:prSet/>
      <dgm:spPr/>
      <dgm:t>
        <a:bodyPr/>
        <a:lstStyle/>
        <a:p>
          <a:r>
            <a:rPr lang="en-US" b="1" i="1"/>
            <a:t>Behavioral Studies:</a:t>
          </a:r>
          <a:endParaRPr lang="en-US"/>
        </a:p>
      </dgm:t>
    </dgm:pt>
    <dgm:pt modelId="{A9485672-594F-4C63-B09A-C29CC2D4055D}" type="parTrans" cxnId="{8EFBA10C-CC9C-4045-B158-5045D6A76B8A}">
      <dgm:prSet/>
      <dgm:spPr/>
      <dgm:t>
        <a:bodyPr/>
        <a:lstStyle/>
        <a:p>
          <a:endParaRPr lang="en-US"/>
        </a:p>
      </dgm:t>
    </dgm:pt>
    <dgm:pt modelId="{DCDA349B-0545-4496-AD73-1B3439B32196}" type="sibTrans" cxnId="{8EFBA10C-CC9C-4045-B158-5045D6A76B8A}">
      <dgm:prSet/>
      <dgm:spPr/>
      <dgm:t>
        <a:bodyPr/>
        <a:lstStyle/>
        <a:p>
          <a:endParaRPr lang="en-US"/>
        </a:p>
      </dgm:t>
    </dgm:pt>
    <dgm:pt modelId="{341A6A7F-CD2E-46AB-8164-999972E7F410}">
      <dgm:prSet/>
      <dgm:spPr/>
      <dgm:t>
        <a:bodyPr/>
        <a:lstStyle/>
        <a:p>
          <a:r>
            <a:rPr lang="en-US" dirty="0">
              <a:latin typeface="Amasis MT Pro Medium" panose="02040604050005020304" pitchFamily="18" charset="0"/>
            </a:rPr>
            <a:t>Observing how people perform tasks in various contexts.</a:t>
          </a:r>
        </a:p>
      </dgm:t>
    </dgm:pt>
    <dgm:pt modelId="{93AF3BAD-C9F0-4805-A0BC-761544D606E3}" type="parTrans" cxnId="{D3298897-3FD3-47E2-8D46-56B877F13C33}">
      <dgm:prSet/>
      <dgm:spPr/>
      <dgm:t>
        <a:bodyPr/>
        <a:lstStyle/>
        <a:p>
          <a:endParaRPr lang="en-US"/>
        </a:p>
      </dgm:t>
    </dgm:pt>
    <dgm:pt modelId="{8483F358-A81C-4555-B627-F195AF39AACF}" type="sibTrans" cxnId="{D3298897-3FD3-47E2-8D46-56B877F13C33}">
      <dgm:prSet/>
      <dgm:spPr/>
      <dgm:t>
        <a:bodyPr/>
        <a:lstStyle/>
        <a:p>
          <a:endParaRPr lang="en-US"/>
        </a:p>
      </dgm:t>
    </dgm:pt>
    <dgm:pt modelId="{4E545384-125D-465B-ABE1-D1969B47CED8}">
      <dgm:prSet/>
      <dgm:spPr/>
      <dgm:t>
        <a:bodyPr/>
        <a:lstStyle/>
        <a:p>
          <a:r>
            <a:rPr lang="en-US" b="1" i="1"/>
            <a:t>Linguistic Analysis:</a:t>
          </a:r>
          <a:endParaRPr lang="en-US"/>
        </a:p>
      </dgm:t>
    </dgm:pt>
    <dgm:pt modelId="{5EC5E3F0-2481-42E1-9D1C-92300C451085}" type="parTrans" cxnId="{3A6DA05C-81DF-4A90-88B7-C60A2A3EAAAC}">
      <dgm:prSet/>
      <dgm:spPr/>
      <dgm:t>
        <a:bodyPr/>
        <a:lstStyle/>
        <a:p>
          <a:endParaRPr lang="en-US"/>
        </a:p>
      </dgm:t>
    </dgm:pt>
    <dgm:pt modelId="{5E6BE0C0-D6BF-44E2-97DE-FFED123953CD}" type="sibTrans" cxnId="{3A6DA05C-81DF-4A90-88B7-C60A2A3EAAAC}">
      <dgm:prSet/>
      <dgm:spPr/>
      <dgm:t>
        <a:bodyPr/>
        <a:lstStyle/>
        <a:p>
          <a:endParaRPr lang="en-US"/>
        </a:p>
      </dgm:t>
    </dgm:pt>
    <dgm:pt modelId="{93D3957E-26F1-4F4C-82CD-8AA75113E4DE}">
      <dgm:prSet/>
      <dgm:spPr/>
      <dgm:t>
        <a:bodyPr/>
        <a:lstStyle/>
        <a:p>
          <a:r>
            <a:rPr lang="en-US" dirty="0">
              <a:latin typeface="Amasis MT Pro Medium" panose="02040604050005020304" pitchFamily="18" charset="0"/>
            </a:rPr>
            <a:t>Examining language structure and usage to understand cognitive and communicative processes.</a:t>
          </a:r>
        </a:p>
      </dgm:t>
    </dgm:pt>
    <dgm:pt modelId="{AC7E0642-AFE1-4B41-A0A1-59B1436244E8}" type="parTrans" cxnId="{51C9567B-31A9-40E5-BB3E-CC38517A88F7}">
      <dgm:prSet/>
      <dgm:spPr/>
      <dgm:t>
        <a:bodyPr/>
        <a:lstStyle/>
        <a:p>
          <a:endParaRPr lang="en-US"/>
        </a:p>
      </dgm:t>
    </dgm:pt>
    <dgm:pt modelId="{CD125482-29E7-45FE-A5E8-D36190BA5296}" type="sibTrans" cxnId="{51C9567B-31A9-40E5-BB3E-CC38517A88F7}">
      <dgm:prSet/>
      <dgm:spPr/>
      <dgm:t>
        <a:bodyPr/>
        <a:lstStyle/>
        <a:p>
          <a:endParaRPr lang="en-US"/>
        </a:p>
      </dgm:t>
    </dgm:pt>
    <dgm:pt modelId="{9DB20D89-ED1A-42B6-8C44-1A5C0D3F5540}">
      <dgm:prSet/>
      <dgm:spPr/>
      <dgm:t>
        <a:bodyPr/>
        <a:lstStyle/>
        <a:p>
          <a:r>
            <a:rPr lang="en-US" b="1" i="1" dirty="0"/>
            <a:t>Anthropological and Ethnographic Studies:</a:t>
          </a:r>
          <a:endParaRPr lang="en-US" dirty="0"/>
        </a:p>
      </dgm:t>
    </dgm:pt>
    <dgm:pt modelId="{4E6353ED-DA46-4CBF-B3B0-95F49DCC5760}" type="parTrans" cxnId="{BAE73AC7-B0B4-4ABD-B265-88E62153DE7C}">
      <dgm:prSet/>
      <dgm:spPr/>
      <dgm:t>
        <a:bodyPr/>
        <a:lstStyle/>
        <a:p>
          <a:endParaRPr lang="en-US"/>
        </a:p>
      </dgm:t>
    </dgm:pt>
    <dgm:pt modelId="{46ADAFB2-2E39-4D09-AF52-4E22FE7439D4}" type="sibTrans" cxnId="{BAE73AC7-B0B4-4ABD-B265-88E62153DE7C}">
      <dgm:prSet/>
      <dgm:spPr/>
      <dgm:t>
        <a:bodyPr/>
        <a:lstStyle/>
        <a:p>
          <a:endParaRPr lang="en-US"/>
        </a:p>
      </dgm:t>
    </dgm:pt>
    <dgm:pt modelId="{03B2438E-12DF-4180-8EF5-26061D4AA57F}">
      <dgm:prSet/>
      <dgm:spPr/>
      <dgm:t>
        <a:bodyPr/>
        <a:lstStyle/>
        <a:p>
          <a:r>
            <a:rPr lang="en-US" dirty="0">
              <a:latin typeface="Amasis MT Pro Medium" panose="02040604050005020304" pitchFamily="18" charset="0"/>
            </a:rPr>
            <a:t>Understanding how cognition is shaped by cultural and environmental factors.</a:t>
          </a:r>
        </a:p>
      </dgm:t>
    </dgm:pt>
    <dgm:pt modelId="{D425FD0D-DAAF-4124-8C15-3297BB7BC3BB}" type="parTrans" cxnId="{EA7FCCEF-6EB2-49A6-BE5A-8E7E3253166A}">
      <dgm:prSet/>
      <dgm:spPr/>
      <dgm:t>
        <a:bodyPr/>
        <a:lstStyle/>
        <a:p>
          <a:endParaRPr lang="en-US"/>
        </a:p>
      </dgm:t>
    </dgm:pt>
    <dgm:pt modelId="{3B9BC516-F633-42D6-9D27-1A94F703AFAD}" type="sibTrans" cxnId="{EA7FCCEF-6EB2-49A6-BE5A-8E7E3253166A}">
      <dgm:prSet/>
      <dgm:spPr/>
      <dgm:t>
        <a:bodyPr/>
        <a:lstStyle/>
        <a:p>
          <a:endParaRPr lang="en-US"/>
        </a:p>
      </dgm:t>
    </dgm:pt>
    <dgm:pt modelId="{C74B25B5-4A65-4E0D-9CA5-C97BE348222F}" type="pres">
      <dgm:prSet presAssocID="{6E0AF54F-3BCB-4B39-A490-25C752C85FA6}" presName="linear" presStyleCnt="0">
        <dgm:presLayoutVars>
          <dgm:animLvl val="lvl"/>
          <dgm:resizeHandles val="exact"/>
        </dgm:presLayoutVars>
      </dgm:prSet>
      <dgm:spPr/>
    </dgm:pt>
    <dgm:pt modelId="{E967C6AE-74BD-4681-A052-C6A1EF2BE8B8}" type="pres">
      <dgm:prSet presAssocID="{CECE07F6-D41B-4942-853B-410673BF42AE}" presName="parentText" presStyleLbl="node1" presStyleIdx="0" presStyleCnt="6">
        <dgm:presLayoutVars>
          <dgm:chMax val="0"/>
          <dgm:bulletEnabled val="1"/>
        </dgm:presLayoutVars>
      </dgm:prSet>
      <dgm:spPr/>
    </dgm:pt>
    <dgm:pt modelId="{01A66942-B5F2-4737-BF70-3891849C4D8A}" type="pres">
      <dgm:prSet presAssocID="{CECE07F6-D41B-4942-853B-410673BF42AE}" presName="childText" presStyleLbl="revTx" presStyleIdx="0" presStyleCnt="6">
        <dgm:presLayoutVars>
          <dgm:bulletEnabled val="1"/>
        </dgm:presLayoutVars>
      </dgm:prSet>
      <dgm:spPr/>
    </dgm:pt>
    <dgm:pt modelId="{4B982A26-3949-4BAF-BE9E-D3714484A98F}" type="pres">
      <dgm:prSet presAssocID="{12E2C16C-CAD9-40F6-B717-2B979E64B412}" presName="parentText" presStyleLbl="node1" presStyleIdx="1" presStyleCnt="6">
        <dgm:presLayoutVars>
          <dgm:chMax val="0"/>
          <dgm:bulletEnabled val="1"/>
        </dgm:presLayoutVars>
      </dgm:prSet>
      <dgm:spPr/>
    </dgm:pt>
    <dgm:pt modelId="{B70E2B73-878F-4419-95F3-9ABC3065DBBD}" type="pres">
      <dgm:prSet presAssocID="{12E2C16C-CAD9-40F6-B717-2B979E64B412}" presName="childText" presStyleLbl="revTx" presStyleIdx="1" presStyleCnt="6">
        <dgm:presLayoutVars>
          <dgm:bulletEnabled val="1"/>
        </dgm:presLayoutVars>
      </dgm:prSet>
      <dgm:spPr/>
    </dgm:pt>
    <dgm:pt modelId="{B8E89EC5-9494-4381-BAE7-6206F8DC78CC}" type="pres">
      <dgm:prSet presAssocID="{A50569FB-26AD-46E2-8599-ABEB622760C0}" presName="parentText" presStyleLbl="node1" presStyleIdx="2" presStyleCnt="6">
        <dgm:presLayoutVars>
          <dgm:chMax val="0"/>
          <dgm:bulletEnabled val="1"/>
        </dgm:presLayoutVars>
      </dgm:prSet>
      <dgm:spPr/>
    </dgm:pt>
    <dgm:pt modelId="{BD1431F2-BC36-48BE-ACB9-D0872161797C}" type="pres">
      <dgm:prSet presAssocID="{A50569FB-26AD-46E2-8599-ABEB622760C0}" presName="childText" presStyleLbl="revTx" presStyleIdx="2" presStyleCnt="6">
        <dgm:presLayoutVars>
          <dgm:bulletEnabled val="1"/>
        </dgm:presLayoutVars>
      </dgm:prSet>
      <dgm:spPr/>
    </dgm:pt>
    <dgm:pt modelId="{273660B7-C0DC-4359-A169-524306F9D6F9}" type="pres">
      <dgm:prSet presAssocID="{6AC419DA-31A9-45D5-A519-D2DD9724D7AC}" presName="parentText" presStyleLbl="node1" presStyleIdx="3" presStyleCnt="6">
        <dgm:presLayoutVars>
          <dgm:chMax val="0"/>
          <dgm:bulletEnabled val="1"/>
        </dgm:presLayoutVars>
      </dgm:prSet>
      <dgm:spPr/>
    </dgm:pt>
    <dgm:pt modelId="{5009BD80-2EBA-463F-83A2-618F12726B0C}" type="pres">
      <dgm:prSet presAssocID="{6AC419DA-31A9-45D5-A519-D2DD9724D7AC}" presName="childText" presStyleLbl="revTx" presStyleIdx="3" presStyleCnt="6">
        <dgm:presLayoutVars>
          <dgm:bulletEnabled val="1"/>
        </dgm:presLayoutVars>
      </dgm:prSet>
      <dgm:spPr/>
    </dgm:pt>
    <dgm:pt modelId="{992B85BB-D5FE-4A58-BABE-E8AF91AFD6A0}" type="pres">
      <dgm:prSet presAssocID="{4E545384-125D-465B-ABE1-D1969B47CED8}" presName="parentText" presStyleLbl="node1" presStyleIdx="4" presStyleCnt="6">
        <dgm:presLayoutVars>
          <dgm:chMax val="0"/>
          <dgm:bulletEnabled val="1"/>
        </dgm:presLayoutVars>
      </dgm:prSet>
      <dgm:spPr/>
    </dgm:pt>
    <dgm:pt modelId="{58CE8676-AB04-46FB-9A5A-73752424FA10}" type="pres">
      <dgm:prSet presAssocID="{4E545384-125D-465B-ABE1-D1969B47CED8}" presName="childText" presStyleLbl="revTx" presStyleIdx="4" presStyleCnt="6">
        <dgm:presLayoutVars>
          <dgm:bulletEnabled val="1"/>
        </dgm:presLayoutVars>
      </dgm:prSet>
      <dgm:spPr/>
    </dgm:pt>
    <dgm:pt modelId="{472414B5-45EB-4B45-AFA4-313A42C70131}" type="pres">
      <dgm:prSet presAssocID="{9DB20D89-ED1A-42B6-8C44-1A5C0D3F5540}" presName="parentText" presStyleLbl="node1" presStyleIdx="5" presStyleCnt="6">
        <dgm:presLayoutVars>
          <dgm:chMax val="0"/>
          <dgm:bulletEnabled val="1"/>
        </dgm:presLayoutVars>
      </dgm:prSet>
      <dgm:spPr/>
    </dgm:pt>
    <dgm:pt modelId="{CA36FA74-0C7A-4299-A313-19AAD653E256}" type="pres">
      <dgm:prSet presAssocID="{9DB20D89-ED1A-42B6-8C44-1A5C0D3F5540}" presName="childText" presStyleLbl="revTx" presStyleIdx="5" presStyleCnt="6">
        <dgm:presLayoutVars>
          <dgm:bulletEnabled val="1"/>
        </dgm:presLayoutVars>
      </dgm:prSet>
      <dgm:spPr/>
    </dgm:pt>
  </dgm:ptLst>
  <dgm:cxnLst>
    <dgm:cxn modelId="{8EFBA10C-CC9C-4045-B158-5045D6A76B8A}" srcId="{6E0AF54F-3BCB-4B39-A490-25C752C85FA6}" destId="{6AC419DA-31A9-45D5-A519-D2DD9724D7AC}" srcOrd="3" destOrd="0" parTransId="{A9485672-594F-4C63-B09A-C29CC2D4055D}" sibTransId="{DCDA349B-0545-4496-AD73-1B3439B32196}"/>
    <dgm:cxn modelId="{3FD04F0E-8881-463B-8FA9-5F238A812A37}" srcId="{6E0AF54F-3BCB-4B39-A490-25C752C85FA6}" destId="{A50569FB-26AD-46E2-8599-ABEB622760C0}" srcOrd="2" destOrd="0" parTransId="{EA154E9A-832E-4C73-B052-E727E62F08A8}" sibTransId="{950D7027-A592-4C1B-B756-AC467BFF8147}"/>
    <dgm:cxn modelId="{660AFC10-6F96-45FD-B37D-773581633D51}" type="presOf" srcId="{6739B2EC-35FF-4A34-B827-835BFA06B2F7}" destId="{B70E2B73-878F-4419-95F3-9ABC3065DBBD}" srcOrd="0" destOrd="0" presId="urn:microsoft.com/office/officeart/2005/8/layout/vList2"/>
    <dgm:cxn modelId="{D2E31711-5F09-42E2-9CC0-E2DB5FA88547}" type="presOf" srcId="{03B2438E-12DF-4180-8EF5-26061D4AA57F}" destId="{CA36FA74-0C7A-4299-A313-19AAD653E256}" srcOrd="0" destOrd="0" presId="urn:microsoft.com/office/officeart/2005/8/layout/vList2"/>
    <dgm:cxn modelId="{02DB571F-FBDB-4F1C-B1DB-E850AD1F62DC}" type="presOf" srcId="{F9EB389F-DAA5-4CF7-8A3F-06684DCEF398}" destId="{01A66942-B5F2-4737-BF70-3891849C4D8A}" srcOrd="0" destOrd="0" presId="urn:microsoft.com/office/officeart/2005/8/layout/vList2"/>
    <dgm:cxn modelId="{BE0B3324-667A-41B9-A989-F84DD2E13944}" type="presOf" srcId="{341A6A7F-CD2E-46AB-8164-999972E7F410}" destId="{5009BD80-2EBA-463F-83A2-618F12726B0C}" srcOrd="0" destOrd="0" presId="urn:microsoft.com/office/officeart/2005/8/layout/vList2"/>
    <dgm:cxn modelId="{6B85382B-C83A-4544-BCB4-9D529BBD673A}" type="presOf" srcId="{A50569FB-26AD-46E2-8599-ABEB622760C0}" destId="{B8E89EC5-9494-4381-BAE7-6206F8DC78CC}" srcOrd="0" destOrd="0" presId="urn:microsoft.com/office/officeart/2005/8/layout/vList2"/>
    <dgm:cxn modelId="{9837442E-FBD4-4770-96FA-F97D29182B34}" srcId="{A50569FB-26AD-46E2-8599-ABEB622760C0}" destId="{BE150FEA-5A59-4525-AA23-258E13D34903}" srcOrd="0" destOrd="0" parTransId="{11817D6B-C05A-4A4E-817F-B9AC052DCE16}" sibTransId="{8A64BF3C-CEDC-44E3-8C36-20E3594071EE}"/>
    <dgm:cxn modelId="{F0118C3C-F237-4FDE-9983-FD7C9EBA1753}" type="presOf" srcId="{93D3957E-26F1-4F4C-82CD-8AA75113E4DE}" destId="{58CE8676-AB04-46FB-9A5A-73752424FA10}" srcOrd="0" destOrd="0" presId="urn:microsoft.com/office/officeart/2005/8/layout/vList2"/>
    <dgm:cxn modelId="{3A6DA05C-81DF-4A90-88B7-C60A2A3EAAAC}" srcId="{6E0AF54F-3BCB-4B39-A490-25C752C85FA6}" destId="{4E545384-125D-465B-ABE1-D1969B47CED8}" srcOrd="4" destOrd="0" parTransId="{5EC5E3F0-2481-42E1-9D1C-92300C451085}" sibTransId="{5E6BE0C0-D6BF-44E2-97DE-FFED123953CD}"/>
    <dgm:cxn modelId="{1E9B9344-4642-489B-BAA2-EE99B34A5F8C}" srcId="{12E2C16C-CAD9-40F6-B717-2B979E64B412}" destId="{6739B2EC-35FF-4A34-B827-835BFA06B2F7}" srcOrd="0" destOrd="0" parTransId="{5F36DCE3-0C32-4314-A73D-403BE509F429}" sibTransId="{4F7D937B-953D-4DFA-9FB1-5334774FB0AC}"/>
    <dgm:cxn modelId="{D74EF74A-3B24-432E-A39D-427E97E22414}" srcId="{6E0AF54F-3BCB-4B39-A490-25C752C85FA6}" destId="{12E2C16C-CAD9-40F6-B717-2B979E64B412}" srcOrd="1" destOrd="0" parTransId="{AE56A5FA-33DB-481C-BD78-44F0742B5B7D}" sibTransId="{3BBC3870-C8BD-4FAE-84CD-6869E89C11EA}"/>
    <dgm:cxn modelId="{51C9567B-31A9-40E5-BB3E-CC38517A88F7}" srcId="{4E545384-125D-465B-ABE1-D1969B47CED8}" destId="{93D3957E-26F1-4F4C-82CD-8AA75113E4DE}" srcOrd="0" destOrd="0" parTransId="{AC7E0642-AFE1-4B41-A0A1-59B1436244E8}" sibTransId="{CD125482-29E7-45FE-A5E8-D36190BA5296}"/>
    <dgm:cxn modelId="{94C7E891-875B-4CF1-A148-7360B8AE232A}" type="presOf" srcId="{BE150FEA-5A59-4525-AA23-258E13D34903}" destId="{BD1431F2-BC36-48BE-ACB9-D0872161797C}" srcOrd="0" destOrd="0" presId="urn:microsoft.com/office/officeart/2005/8/layout/vList2"/>
    <dgm:cxn modelId="{A63DD295-FDF0-4D8B-BBF8-7FDEFB0CC150}" type="presOf" srcId="{12E2C16C-CAD9-40F6-B717-2B979E64B412}" destId="{4B982A26-3949-4BAF-BE9E-D3714484A98F}" srcOrd="0" destOrd="0" presId="urn:microsoft.com/office/officeart/2005/8/layout/vList2"/>
    <dgm:cxn modelId="{D3298897-3FD3-47E2-8D46-56B877F13C33}" srcId="{6AC419DA-31A9-45D5-A519-D2DD9724D7AC}" destId="{341A6A7F-CD2E-46AB-8164-999972E7F410}" srcOrd="0" destOrd="0" parTransId="{93AF3BAD-C9F0-4805-A0BC-761544D606E3}" sibTransId="{8483F358-A81C-4555-B627-F195AF39AACF}"/>
    <dgm:cxn modelId="{DA4958BB-AA48-4D7F-9CC7-4498D0C68981}" srcId="{6E0AF54F-3BCB-4B39-A490-25C752C85FA6}" destId="{CECE07F6-D41B-4942-853B-410673BF42AE}" srcOrd="0" destOrd="0" parTransId="{094746C9-5124-4B7D-905E-6B3E77096F92}" sibTransId="{571F01DD-D857-4D1E-A4A3-8C8D8D70C390}"/>
    <dgm:cxn modelId="{39622AC4-62C6-4E3E-BE84-81AC4BFD63A2}" srcId="{CECE07F6-D41B-4942-853B-410673BF42AE}" destId="{F9EB389F-DAA5-4CF7-8A3F-06684DCEF398}" srcOrd="0" destOrd="0" parTransId="{BBE06BEC-7D6B-4A25-ACD2-457B1437394C}" sibTransId="{20693C84-E6FB-4910-879A-61C7370A1435}"/>
    <dgm:cxn modelId="{BAE73AC7-B0B4-4ABD-B265-88E62153DE7C}" srcId="{6E0AF54F-3BCB-4B39-A490-25C752C85FA6}" destId="{9DB20D89-ED1A-42B6-8C44-1A5C0D3F5540}" srcOrd="5" destOrd="0" parTransId="{4E6353ED-DA46-4CBF-B3B0-95F49DCC5760}" sibTransId="{46ADAFB2-2E39-4D09-AF52-4E22FE7439D4}"/>
    <dgm:cxn modelId="{F02E2FD2-9530-4EF9-A4A4-4E77EF1A114A}" type="presOf" srcId="{6AC419DA-31A9-45D5-A519-D2DD9724D7AC}" destId="{273660B7-C0DC-4359-A169-524306F9D6F9}" srcOrd="0" destOrd="0" presId="urn:microsoft.com/office/officeart/2005/8/layout/vList2"/>
    <dgm:cxn modelId="{193D93D5-A1A3-4117-9A7C-993235376220}" type="presOf" srcId="{CECE07F6-D41B-4942-853B-410673BF42AE}" destId="{E967C6AE-74BD-4681-A052-C6A1EF2BE8B8}" srcOrd="0" destOrd="0" presId="urn:microsoft.com/office/officeart/2005/8/layout/vList2"/>
    <dgm:cxn modelId="{DB3DB8D8-9BCB-4D75-B3F7-F29D3C9113C4}" type="presOf" srcId="{9DB20D89-ED1A-42B6-8C44-1A5C0D3F5540}" destId="{472414B5-45EB-4B45-AFA4-313A42C70131}" srcOrd="0" destOrd="0" presId="urn:microsoft.com/office/officeart/2005/8/layout/vList2"/>
    <dgm:cxn modelId="{576DD8E1-8E7F-4659-9904-6EC5F182E4F6}" type="presOf" srcId="{4E545384-125D-465B-ABE1-D1969B47CED8}" destId="{992B85BB-D5FE-4A58-BABE-E8AF91AFD6A0}" srcOrd="0" destOrd="0" presId="urn:microsoft.com/office/officeart/2005/8/layout/vList2"/>
    <dgm:cxn modelId="{EA7FCCEF-6EB2-49A6-BE5A-8E7E3253166A}" srcId="{9DB20D89-ED1A-42B6-8C44-1A5C0D3F5540}" destId="{03B2438E-12DF-4180-8EF5-26061D4AA57F}" srcOrd="0" destOrd="0" parTransId="{D425FD0D-DAAF-4124-8C15-3297BB7BC3BB}" sibTransId="{3B9BC516-F633-42D6-9D27-1A94F703AFAD}"/>
    <dgm:cxn modelId="{374669F3-4529-4EDE-B1CA-23DEF78FAF39}" type="presOf" srcId="{6E0AF54F-3BCB-4B39-A490-25C752C85FA6}" destId="{C74B25B5-4A65-4E0D-9CA5-C97BE348222F}" srcOrd="0" destOrd="0" presId="urn:microsoft.com/office/officeart/2005/8/layout/vList2"/>
    <dgm:cxn modelId="{C7C9A7CB-70AE-4BEA-8BA4-9E275FF3AC60}" type="presParOf" srcId="{C74B25B5-4A65-4E0D-9CA5-C97BE348222F}" destId="{E967C6AE-74BD-4681-A052-C6A1EF2BE8B8}" srcOrd="0" destOrd="0" presId="urn:microsoft.com/office/officeart/2005/8/layout/vList2"/>
    <dgm:cxn modelId="{AD1886D4-44CD-41BA-A74F-D154AD1F20FF}" type="presParOf" srcId="{C74B25B5-4A65-4E0D-9CA5-C97BE348222F}" destId="{01A66942-B5F2-4737-BF70-3891849C4D8A}" srcOrd="1" destOrd="0" presId="urn:microsoft.com/office/officeart/2005/8/layout/vList2"/>
    <dgm:cxn modelId="{8B9A4208-80E8-4F61-9ABC-2F1B64C96795}" type="presParOf" srcId="{C74B25B5-4A65-4E0D-9CA5-C97BE348222F}" destId="{4B982A26-3949-4BAF-BE9E-D3714484A98F}" srcOrd="2" destOrd="0" presId="urn:microsoft.com/office/officeart/2005/8/layout/vList2"/>
    <dgm:cxn modelId="{4B62C69C-886C-4F8C-BD7D-639DCF733FD6}" type="presParOf" srcId="{C74B25B5-4A65-4E0D-9CA5-C97BE348222F}" destId="{B70E2B73-878F-4419-95F3-9ABC3065DBBD}" srcOrd="3" destOrd="0" presId="urn:microsoft.com/office/officeart/2005/8/layout/vList2"/>
    <dgm:cxn modelId="{9C5F71E5-3602-4EFF-BB3D-BA7DBFBDC6EF}" type="presParOf" srcId="{C74B25B5-4A65-4E0D-9CA5-C97BE348222F}" destId="{B8E89EC5-9494-4381-BAE7-6206F8DC78CC}" srcOrd="4" destOrd="0" presId="urn:microsoft.com/office/officeart/2005/8/layout/vList2"/>
    <dgm:cxn modelId="{463C665A-0B45-416F-B555-CA32309A0818}" type="presParOf" srcId="{C74B25B5-4A65-4E0D-9CA5-C97BE348222F}" destId="{BD1431F2-BC36-48BE-ACB9-D0872161797C}" srcOrd="5" destOrd="0" presId="urn:microsoft.com/office/officeart/2005/8/layout/vList2"/>
    <dgm:cxn modelId="{252D231C-E601-4B68-B3EB-0E69B491CBAF}" type="presParOf" srcId="{C74B25B5-4A65-4E0D-9CA5-C97BE348222F}" destId="{273660B7-C0DC-4359-A169-524306F9D6F9}" srcOrd="6" destOrd="0" presId="urn:microsoft.com/office/officeart/2005/8/layout/vList2"/>
    <dgm:cxn modelId="{EC098514-0808-434C-87AB-4AF74965084B}" type="presParOf" srcId="{C74B25B5-4A65-4E0D-9CA5-C97BE348222F}" destId="{5009BD80-2EBA-463F-83A2-618F12726B0C}" srcOrd="7" destOrd="0" presId="urn:microsoft.com/office/officeart/2005/8/layout/vList2"/>
    <dgm:cxn modelId="{2F7924E0-109A-4727-954E-4306B62ECFDB}" type="presParOf" srcId="{C74B25B5-4A65-4E0D-9CA5-C97BE348222F}" destId="{992B85BB-D5FE-4A58-BABE-E8AF91AFD6A0}" srcOrd="8" destOrd="0" presId="urn:microsoft.com/office/officeart/2005/8/layout/vList2"/>
    <dgm:cxn modelId="{68FAD540-39D8-402C-B1EE-6386C17D2330}" type="presParOf" srcId="{C74B25B5-4A65-4E0D-9CA5-C97BE348222F}" destId="{58CE8676-AB04-46FB-9A5A-73752424FA10}" srcOrd="9" destOrd="0" presId="urn:microsoft.com/office/officeart/2005/8/layout/vList2"/>
    <dgm:cxn modelId="{2634E626-890D-40B7-8021-23BD6A657785}" type="presParOf" srcId="{C74B25B5-4A65-4E0D-9CA5-C97BE348222F}" destId="{472414B5-45EB-4B45-AFA4-313A42C70131}" srcOrd="10" destOrd="0" presId="urn:microsoft.com/office/officeart/2005/8/layout/vList2"/>
    <dgm:cxn modelId="{1471BD3A-3969-4334-95C0-CBA0308D8809}" type="presParOf" srcId="{C74B25B5-4A65-4E0D-9CA5-C97BE348222F}" destId="{CA36FA74-0C7A-4299-A313-19AAD653E256}" srcOrd="1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E3061E9-5E28-45F9-BA50-FB780D4FE3B5}" type="doc">
      <dgm:prSet loTypeId="urn:microsoft.com/office/officeart/2008/layout/LinedList" loCatId="list" qsTypeId="urn:microsoft.com/office/officeart/2005/8/quickstyle/simple4" qsCatId="simple" csTypeId="urn:microsoft.com/office/officeart/2005/8/colors/accent0_3" csCatId="mainScheme"/>
      <dgm:spPr/>
      <dgm:t>
        <a:bodyPr/>
        <a:lstStyle/>
        <a:p>
          <a:endParaRPr lang="en-US"/>
        </a:p>
      </dgm:t>
    </dgm:pt>
    <dgm:pt modelId="{84620BDF-C7AC-420C-8038-892A07D25C1E}">
      <dgm:prSet/>
      <dgm:spPr/>
      <dgm:t>
        <a:bodyPr/>
        <a:lstStyle/>
        <a:p>
          <a:r>
            <a:rPr lang="en-US" b="1" i="1" dirty="0">
              <a:solidFill>
                <a:srgbClr val="0070C0"/>
              </a:solidFill>
              <a:latin typeface="Amasis MT Pro Medium" panose="02040604050005020304" pitchFamily="18" charset="0"/>
            </a:rPr>
            <a:t>Education:</a:t>
          </a:r>
          <a:r>
            <a:rPr lang="en-US" b="1" i="1" dirty="0">
              <a:latin typeface="Amasis MT Pro Medium" panose="02040604050005020304" pitchFamily="18" charset="0"/>
            </a:rPr>
            <a:t> </a:t>
          </a:r>
          <a:r>
            <a:rPr lang="en-US" dirty="0">
              <a:latin typeface="Amasis MT Pro Medium" panose="02040604050005020304" pitchFamily="18" charset="0"/>
            </a:rPr>
            <a:t>Designing effective teaching strategies and curricula.</a:t>
          </a:r>
        </a:p>
      </dgm:t>
    </dgm:pt>
    <dgm:pt modelId="{27508956-401F-48B3-9099-B0DA706BBE53}" type="parTrans" cxnId="{9FBB15FC-FFA3-47AF-9E5E-CC96463AA6A6}">
      <dgm:prSet/>
      <dgm:spPr/>
      <dgm:t>
        <a:bodyPr/>
        <a:lstStyle/>
        <a:p>
          <a:endParaRPr lang="en-US"/>
        </a:p>
      </dgm:t>
    </dgm:pt>
    <dgm:pt modelId="{36126DFD-60A5-4B47-9672-153BDE6AAD5A}" type="sibTrans" cxnId="{9FBB15FC-FFA3-47AF-9E5E-CC96463AA6A6}">
      <dgm:prSet/>
      <dgm:spPr/>
      <dgm:t>
        <a:bodyPr/>
        <a:lstStyle/>
        <a:p>
          <a:endParaRPr lang="en-US"/>
        </a:p>
      </dgm:t>
    </dgm:pt>
    <dgm:pt modelId="{98136260-BF5E-46C2-BA98-6407F8F1E9D1}">
      <dgm:prSet/>
      <dgm:spPr/>
      <dgm:t>
        <a:bodyPr/>
        <a:lstStyle/>
        <a:p>
          <a:r>
            <a:rPr lang="en-US" b="1" i="1" dirty="0">
              <a:solidFill>
                <a:srgbClr val="0070C0"/>
              </a:solidFill>
              <a:latin typeface="Amasis MT Pro Medium" panose="02040604050005020304" pitchFamily="18" charset="0"/>
            </a:rPr>
            <a:t>Technology:</a:t>
          </a:r>
          <a:r>
            <a:rPr lang="en-US" dirty="0">
              <a:latin typeface="Amasis MT Pro Medium" panose="02040604050005020304" pitchFamily="18" charset="0"/>
            </a:rPr>
            <a:t> Enhancing user experience through human-computer interaction (HCI).</a:t>
          </a:r>
        </a:p>
      </dgm:t>
    </dgm:pt>
    <dgm:pt modelId="{3B2388F6-35B8-4820-AC41-E7D1E922C86D}" type="parTrans" cxnId="{1201D90B-C4C2-4AF5-8C57-8D4307693314}">
      <dgm:prSet/>
      <dgm:spPr/>
      <dgm:t>
        <a:bodyPr/>
        <a:lstStyle/>
        <a:p>
          <a:endParaRPr lang="en-US"/>
        </a:p>
      </dgm:t>
    </dgm:pt>
    <dgm:pt modelId="{DE8E0DD4-4C52-4593-982B-B7E648EB95D1}" type="sibTrans" cxnId="{1201D90B-C4C2-4AF5-8C57-8D4307693314}">
      <dgm:prSet/>
      <dgm:spPr/>
      <dgm:t>
        <a:bodyPr/>
        <a:lstStyle/>
        <a:p>
          <a:endParaRPr lang="en-US"/>
        </a:p>
      </dgm:t>
    </dgm:pt>
    <dgm:pt modelId="{87E88B80-E5C6-4D8F-9497-16F64A21B9D0}">
      <dgm:prSet/>
      <dgm:spPr/>
      <dgm:t>
        <a:bodyPr/>
        <a:lstStyle/>
        <a:p>
          <a:r>
            <a:rPr lang="en-US" b="1" i="1" dirty="0">
              <a:solidFill>
                <a:srgbClr val="0070C0"/>
              </a:solidFill>
              <a:highlight>
                <a:srgbClr val="FFFF00"/>
              </a:highlight>
              <a:latin typeface="Amasis MT Pro Medium" panose="02040604050005020304" pitchFamily="18" charset="0"/>
            </a:rPr>
            <a:t>Healthcare:</a:t>
          </a:r>
          <a:r>
            <a:rPr lang="en-US" dirty="0">
              <a:highlight>
                <a:srgbClr val="FFFF00"/>
              </a:highlight>
              <a:latin typeface="Amasis MT Pro Medium" panose="02040604050005020304" pitchFamily="18" charset="0"/>
            </a:rPr>
            <a:t> Improving diagnostics and therapies for cognitive and neurological disorders.</a:t>
          </a:r>
        </a:p>
      </dgm:t>
    </dgm:pt>
    <dgm:pt modelId="{AF341340-4859-4C95-B982-5A0308E61959}" type="parTrans" cxnId="{D9F81E7F-5C62-4636-A2BB-12E31AE8FC35}">
      <dgm:prSet/>
      <dgm:spPr/>
      <dgm:t>
        <a:bodyPr/>
        <a:lstStyle/>
        <a:p>
          <a:endParaRPr lang="en-US"/>
        </a:p>
      </dgm:t>
    </dgm:pt>
    <dgm:pt modelId="{5086ADA0-D1B5-4700-B57F-4D1FE71EFD11}" type="sibTrans" cxnId="{D9F81E7F-5C62-4636-A2BB-12E31AE8FC35}">
      <dgm:prSet/>
      <dgm:spPr/>
      <dgm:t>
        <a:bodyPr/>
        <a:lstStyle/>
        <a:p>
          <a:endParaRPr lang="en-US"/>
        </a:p>
      </dgm:t>
    </dgm:pt>
    <dgm:pt modelId="{0C14DDBC-5D49-44B2-AEC1-E04FD6A4063C}">
      <dgm:prSet/>
      <dgm:spPr/>
      <dgm:t>
        <a:bodyPr/>
        <a:lstStyle/>
        <a:p>
          <a:r>
            <a:rPr lang="en-US" b="1" i="1" dirty="0">
              <a:solidFill>
                <a:srgbClr val="0070C0"/>
              </a:solidFill>
              <a:latin typeface="Amasis MT Pro Medium" panose="02040604050005020304" pitchFamily="18" charset="0"/>
            </a:rPr>
            <a:t>AI Development: </a:t>
          </a:r>
          <a:r>
            <a:rPr lang="en-US" dirty="0">
              <a:latin typeface="Amasis MT Pro Medium" panose="02040604050005020304" pitchFamily="18" charset="0"/>
            </a:rPr>
            <a:t>Creating intelligent systems that emulate human thought.</a:t>
          </a:r>
        </a:p>
      </dgm:t>
    </dgm:pt>
    <dgm:pt modelId="{E085301F-59E1-45FD-86B8-53DC8DA1C9EF}" type="parTrans" cxnId="{C4EA622F-7932-425E-BC73-3C0853ABC744}">
      <dgm:prSet/>
      <dgm:spPr/>
      <dgm:t>
        <a:bodyPr/>
        <a:lstStyle/>
        <a:p>
          <a:endParaRPr lang="en-US"/>
        </a:p>
      </dgm:t>
    </dgm:pt>
    <dgm:pt modelId="{AE62FDD2-271F-4235-88A8-FD90D704568B}" type="sibTrans" cxnId="{C4EA622F-7932-425E-BC73-3C0853ABC744}">
      <dgm:prSet/>
      <dgm:spPr/>
      <dgm:t>
        <a:bodyPr/>
        <a:lstStyle/>
        <a:p>
          <a:endParaRPr lang="en-US"/>
        </a:p>
      </dgm:t>
    </dgm:pt>
    <dgm:pt modelId="{EBDB09D1-B041-431B-AD69-0B3A84B26713}">
      <dgm:prSet/>
      <dgm:spPr/>
      <dgm:t>
        <a:bodyPr/>
        <a:lstStyle/>
        <a:p>
          <a:r>
            <a:rPr lang="en-US" b="1" i="1" dirty="0">
              <a:solidFill>
                <a:srgbClr val="0070C0"/>
              </a:solidFill>
              <a:latin typeface="Amasis MT Pro Medium" panose="02040604050005020304" pitchFamily="18" charset="0"/>
            </a:rPr>
            <a:t>Marketing:</a:t>
          </a:r>
          <a:r>
            <a:rPr lang="en-US" b="1" i="1" dirty="0">
              <a:latin typeface="Amasis MT Pro Medium" panose="02040604050005020304" pitchFamily="18" charset="0"/>
            </a:rPr>
            <a:t> </a:t>
          </a:r>
          <a:r>
            <a:rPr lang="en-US" dirty="0">
              <a:latin typeface="Amasis MT Pro Medium" panose="02040604050005020304" pitchFamily="18" charset="0"/>
            </a:rPr>
            <a:t>Understanding consumer behavior and decision-making.</a:t>
          </a:r>
        </a:p>
      </dgm:t>
    </dgm:pt>
    <dgm:pt modelId="{2A4D5604-986B-48D5-8D92-E647A58CDB66}" type="parTrans" cxnId="{66328ABD-96A4-4232-9920-117BF71262A1}">
      <dgm:prSet/>
      <dgm:spPr/>
      <dgm:t>
        <a:bodyPr/>
        <a:lstStyle/>
        <a:p>
          <a:endParaRPr lang="en-US"/>
        </a:p>
      </dgm:t>
    </dgm:pt>
    <dgm:pt modelId="{44EA096C-2A3F-44A3-892C-28EAA394B3DB}" type="sibTrans" cxnId="{66328ABD-96A4-4232-9920-117BF71262A1}">
      <dgm:prSet/>
      <dgm:spPr/>
      <dgm:t>
        <a:bodyPr/>
        <a:lstStyle/>
        <a:p>
          <a:endParaRPr lang="en-US"/>
        </a:p>
      </dgm:t>
    </dgm:pt>
    <dgm:pt modelId="{02FFAF28-DE5C-4C67-A885-536BFDD75132}" type="pres">
      <dgm:prSet presAssocID="{3E3061E9-5E28-45F9-BA50-FB780D4FE3B5}" presName="vert0" presStyleCnt="0">
        <dgm:presLayoutVars>
          <dgm:dir/>
          <dgm:animOne val="branch"/>
          <dgm:animLvl val="lvl"/>
        </dgm:presLayoutVars>
      </dgm:prSet>
      <dgm:spPr/>
    </dgm:pt>
    <dgm:pt modelId="{4E3433E0-A6C3-4505-83CA-45A81BB8CCE4}" type="pres">
      <dgm:prSet presAssocID="{84620BDF-C7AC-420C-8038-892A07D25C1E}" presName="thickLine" presStyleLbl="alignNode1" presStyleIdx="0" presStyleCnt="5"/>
      <dgm:spPr/>
    </dgm:pt>
    <dgm:pt modelId="{29D35B1F-22B1-4E0B-9746-A622AB0CC662}" type="pres">
      <dgm:prSet presAssocID="{84620BDF-C7AC-420C-8038-892A07D25C1E}" presName="horz1" presStyleCnt="0"/>
      <dgm:spPr/>
    </dgm:pt>
    <dgm:pt modelId="{A4785A79-2299-4DF7-B942-6D12BF67F766}" type="pres">
      <dgm:prSet presAssocID="{84620BDF-C7AC-420C-8038-892A07D25C1E}" presName="tx1" presStyleLbl="revTx" presStyleIdx="0" presStyleCnt="5"/>
      <dgm:spPr/>
    </dgm:pt>
    <dgm:pt modelId="{93AA0ECC-C31A-4C40-8D8B-9348056F5A4F}" type="pres">
      <dgm:prSet presAssocID="{84620BDF-C7AC-420C-8038-892A07D25C1E}" presName="vert1" presStyleCnt="0"/>
      <dgm:spPr/>
    </dgm:pt>
    <dgm:pt modelId="{BA574297-0B88-4AE8-9656-E1FACB0690B9}" type="pres">
      <dgm:prSet presAssocID="{98136260-BF5E-46C2-BA98-6407F8F1E9D1}" presName="thickLine" presStyleLbl="alignNode1" presStyleIdx="1" presStyleCnt="5"/>
      <dgm:spPr/>
    </dgm:pt>
    <dgm:pt modelId="{5E0C030E-4D15-4435-AE2A-5316EDC2BD33}" type="pres">
      <dgm:prSet presAssocID="{98136260-BF5E-46C2-BA98-6407F8F1E9D1}" presName="horz1" presStyleCnt="0"/>
      <dgm:spPr/>
    </dgm:pt>
    <dgm:pt modelId="{382E7274-0970-4BF1-BCAA-28C461A8D16F}" type="pres">
      <dgm:prSet presAssocID="{98136260-BF5E-46C2-BA98-6407F8F1E9D1}" presName="tx1" presStyleLbl="revTx" presStyleIdx="1" presStyleCnt="5"/>
      <dgm:spPr/>
    </dgm:pt>
    <dgm:pt modelId="{F952DDB5-3B9B-4B08-B66B-8BD6C9570C28}" type="pres">
      <dgm:prSet presAssocID="{98136260-BF5E-46C2-BA98-6407F8F1E9D1}" presName="vert1" presStyleCnt="0"/>
      <dgm:spPr/>
    </dgm:pt>
    <dgm:pt modelId="{7A978628-11EB-40E5-A230-9E208F1782A1}" type="pres">
      <dgm:prSet presAssocID="{87E88B80-E5C6-4D8F-9497-16F64A21B9D0}" presName="thickLine" presStyleLbl="alignNode1" presStyleIdx="2" presStyleCnt="5"/>
      <dgm:spPr/>
    </dgm:pt>
    <dgm:pt modelId="{278070D4-1BFE-4C7E-94C9-828D41BD4B37}" type="pres">
      <dgm:prSet presAssocID="{87E88B80-E5C6-4D8F-9497-16F64A21B9D0}" presName="horz1" presStyleCnt="0"/>
      <dgm:spPr/>
    </dgm:pt>
    <dgm:pt modelId="{3CA723A3-D42F-49E6-A932-041F7A29605E}" type="pres">
      <dgm:prSet presAssocID="{87E88B80-E5C6-4D8F-9497-16F64A21B9D0}" presName="tx1" presStyleLbl="revTx" presStyleIdx="2" presStyleCnt="5"/>
      <dgm:spPr/>
    </dgm:pt>
    <dgm:pt modelId="{E109CD8B-A593-4127-84B0-5E4DCC6CAB32}" type="pres">
      <dgm:prSet presAssocID="{87E88B80-E5C6-4D8F-9497-16F64A21B9D0}" presName="vert1" presStyleCnt="0"/>
      <dgm:spPr/>
    </dgm:pt>
    <dgm:pt modelId="{D7220C17-1ECB-426F-BC4D-E45BC226FDA0}" type="pres">
      <dgm:prSet presAssocID="{0C14DDBC-5D49-44B2-AEC1-E04FD6A4063C}" presName="thickLine" presStyleLbl="alignNode1" presStyleIdx="3" presStyleCnt="5"/>
      <dgm:spPr/>
    </dgm:pt>
    <dgm:pt modelId="{43EE37C6-7797-4DBC-82CA-35713F2FCF82}" type="pres">
      <dgm:prSet presAssocID="{0C14DDBC-5D49-44B2-AEC1-E04FD6A4063C}" presName="horz1" presStyleCnt="0"/>
      <dgm:spPr/>
    </dgm:pt>
    <dgm:pt modelId="{FB59CA40-28CD-4E41-AC7F-9EDDCAF4C018}" type="pres">
      <dgm:prSet presAssocID="{0C14DDBC-5D49-44B2-AEC1-E04FD6A4063C}" presName="tx1" presStyleLbl="revTx" presStyleIdx="3" presStyleCnt="5"/>
      <dgm:spPr/>
    </dgm:pt>
    <dgm:pt modelId="{4F5CE7D0-717A-402F-9176-0D892A31E997}" type="pres">
      <dgm:prSet presAssocID="{0C14DDBC-5D49-44B2-AEC1-E04FD6A4063C}" presName="vert1" presStyleCnt="0"/>
      <dgm:spPr/>
    </dgm:pt>
    <dgm:pt modelId="{187C0D3A-3B14-46FA-A662-BEEE5B3FC4C7}" type="pres">
      <dgm:prSet presAssocID="{EBDB09D1-B041-431B-AD69-0B3A84B26713}" presName="thickLine" presStyleLbl="alignNode1" presStyleIdx="4" presStyleCnt="5"/>
      <dgm:spPr/>
    </dgm:pt>
    <dgm:pt modelId="{DC78C5AD-B9F4-427A-908A-928AAEA6E2B0}" type="pres">
      <dgm:prSet presAssocID="{EBDB09D1-B041-431B-AD69-0B3A84B26713}" presName="horz1" presStyleCnt="0"/>
      <dgm:spPr/>
    </dgm:pt>
    <dgm:pt modelId="{7B4AA285-53BB-4758-A5D0-35B5CC43EA56}" type="pres">
      <dgm:prSet presAssocID="{EBDB09D1-B041-431B-AD69-0B3A84B26713}" presName="tx1" presStyleLbl="revTx" presStyleIdx="4" presStyleCnt="5"/>
      <dgm:spPr/>
    </dgm:pt>
    <dgm:pt modelId="{B7CA0408-3E0B-4DD4-AA71-AC23C0A64FEF}" type="pres">
      <dgm:prSet presAssocID="{EBDB09D1-B041-431B-AD69-0B3A84B26713}" presName="vert1" presStyleCnt="0"/>
      <dgm:spPr/>
    </dgm:pt>
  </dgm:ptLst>
  <dgm:cxnLst>
    <dgm:cxn modelId="{5E78E50A-1732-4DD5-AD0A-DF416409AB4B}" type="presOf" srcId="{0C14DDBC-5D49-44B2-AEC1-E04FD6A4063C}" destId="{FB59CA40-28CD-4E41-AC7F-9EDDCAF4C018}" srcOrd="0" destOrd="0" presId="urn:microsoft.com/office/officeart/2008/layout/LinedList"/>
    <dgm:cxn modelId="{1201D90B-C4C2-4AF5-8C57-8D4307693314}" srcId="{3E3061E9-5E28-45F9-BA50-FB780D4FE3B5}" destId="{98136260-BF5E-46C2-BA98-6407F8F1E9D1}" srcOrd="1" destOrd="0" parTransId="{3B2388F6-35B8-4820-AC41-E7D1E922C86D}" sibTransId="{DE8E0DD4-4C52-4593-982B-B7E648EB95D1}"/>
    <dgm:cxn modelId="{D798DE16-383D-4F30-8663-B4F3647DB4F8}" type="presOf" srcId="{98136260-BF5E-46C2-BA98-6407F8F1E9D1}" destId="{382E7274-0970-4BF1-BCAA-28C461A8D16F}" srcOrd="0" destOrd="0" presId="urn:microsoft.com/office/officeart/2008/layout/LinedList"/>
    <dgm:cxn modelId="{C4EA622F-7932-425E-BC73-3C0853ABC744}" srcId="{3E3061E9-5E28-45F9-BA50-FB780D4FE3B5}" destId="{0C14DDBC-5D49-44B2-AEC1-E04FD6A4063C}" srcOrd="3" destOrd="0" parTransId="{E085301F-59E1-45FD-86B8-53DC8DA1C9EF}" sibTransId="{AE62FDD2-271F-4235-88A8-FD90D704568B}"/>
    <dgm:cxn modelId="{BB6D036C-E14E-4210-8864-170D0C38251C}" type="presOf" srcId="{84620BDF-C7AC-420C-8038-892A07D25C1E}" destId="{A4785A79-2299-4DF7-B942-6D12BF67F766}" srcOrd="0" destOrd="0" presId="urn:microsoft.com/office/officeart/2008/layout/LinedList"/>
    <dgm:cxn modelId="{ECA20958-FFB7-40AD-9024-32F8A766C278}" type="presOf" srcId="{3E3061E9-5E28-45F9-BA50-FB780D4FE3B5}" destId="{02FFAF28-DE5C-4C67-A885-536BFDD75132}" srcOrd="0" destOrd="0" presId="urn:microsoft.com/office/officeart/2008/layout/LinedList"/>
    <dgm:cxn modelId="{D9F81E7F-5C62-4636-A2BB-12E31AE8FC35}" srcId="{3E3061E9-5E28-45F9-BA50-FB780D4FE3B5}" destId="{87E88B80-E5C6-4D8F-9497-16F64A21B9D0}" srcOrd="2" destOrd="0" parTransId="{AF341340-4859-4C95-B982-5A0308E61959}" sibTransId="{5086ADA0-D1B5-4700-B57F-4D1FE71EFD11}"/>
    <dgm:cxn modelId="{190AFD87-6D7D-4905-8783-9DE221FE217A}" type="presOf" srcId="{EBDB09D1-B041-431B-AD69-0B3A84B26713}" destId="{7B4AA285-53BB-4758-A5D0-35B5CC43EA56}" srcOrd="0" destOrd="0" presId="urn:microsoft.com/office/officeart/2008/layout/LinedList"/>
    <dgm:cxn modelId="{734D7992-3CA5-4D39-A493-C426DAEADB1B}" type="presOf" srcId="{87E88B80-E5C6-4D8F-9497-16F64A21B9D0}" destId="{3CA723A3-D42F-49E6-A932-041F7A29605E}" srcOrd="0" destOrd="0" presId="urn:microsoft.com/office/officeart/2008/layout/LinedList"/>
    <dgm:cxn modelId="{66328ABD-96A4-4232-9920-117BF71262A1}" srcId="{3E3061E9-5E28-45F9-BA50-FB780D4FE3B5}" destId="{EBDB09D1-B041-431B-AD69-0B3A84B26713}" srcOrd="4" destOrd="0" parTransId="{2A4D5604-986B-48D5-8D92-E647A58CDB66}" sibTransId="{44EA096C-2A3F-44A3-892C-28EAA394B3DB}"/>
    <dgm:cxn modelId="{9FBB15FC-FFA3-47AF-9E5E-CC96463AA6A6}" srcId="{3E3061E9-5E28-45F9-BA50-FB780D4FE3B5}" destId="{84620BDF-C7AC-420C-8038-892A07D25C1E}" srcOrd="0" destOrd="0" parTransId="{27508956-401F-48B3-9099-B0DA706BBE53}" sibTransId="{36126DFD-60A5-4B47-9672-153BDE6AAD5A}"/>
    <dgm:cxn modelId="{E8574B20-D426-468E-A544-71E02AB7E1F0}" type="presParOf" srcId="{02FFAF28-DE5C-4C67-A885-536BFDD75132}" destId="{4E3433E0-A6C3-4505-83CA-45A81BB8CCE4}" srcOrd="0" destOrd="0" presId="urn:microsoft.com/office/officeart/2008/layout/LinedList"/>
    <dgm:cxn modelId="{3661FB20-3FCB-4B6A-8281-E2B4F0CD250E}" type="presParOf" srcId="{02FFAF28-DE5C-4C67-A885-536BFDD75132}" destId="{29D35B1F-22B1-4E0B-9746-A622AB0CC662}" srcOrd="1" destOrd="0" presId="urn:microsoft.com/office/officeart/2008/layout/LinedList"/>
    <dgm:cxn modelId="{4A3F6FF7-85DC-470D-B4A3-2137480861FF}" type="presParOf" srcId="{29D35B1F-22B1-4E0B-9746-A622AB0CC662}" destId="{A4785A79-2299-4DF7-B942-6D12BF67F766}" srcOrd="0" destOrd="0" presId="urn:microsoft.com/office/officeart/2008/layout/LinedList"/>
    <dgm:cxn modelId="{BD347F9F-EF5E-46FB-9119-F21C7E6DA9AE}" type="presParOf" srcId="{29D35B1F-22B1-4E0B-9746-A622AB0CC662}" destId="{93AA0ECC-C31A-4C40-8D8B-9348056F5A4F}" srcOrd="1" destOrd="0" presId="urn:microsoft.com/office/officeart/2008/layout/LinedList"/>
    <dgm:cxn modelId="{DEF5E401-C9B9-44FF-AA15-8932E7384B70}" type="presParOf" srcId="{02FFAF28-DE5C-4C67-A885-536BFDD75132}" destId="{BA574297-0B88-4AE8-9656-E1FACB0690B9}" srcOrd="2" destOrd="0" presId="urn:microsoft.com/office/officeart/2008/layout/LinedList"/>
    <dgm:cxn modelId="{B7D1F22E-E906-4C3A-815F-BA89645474BA}" type="presParOf" srcId="{02FFAF28-DE5C-4C67-A885-536BFDD75132}" destId="{5E0C030E-4D15-4435-AE2A-5316EDC2BD33}" srcOrd="3" destOrd="0" presId="urn:microsoft.com/office/officeart/2008/layout/LinedList"/>
    <dgm:cxn modelId="{91A76782-8C03-4AF1-BF53-8F3B1CA37C9B}" type="presParOf" srcId="{5E0C030E-4D15-4435-AE2A-5316EDC2BD33}" destId="{382E7274-0970-4BF1-BCAA-28C461A8D16F}" srcOrd="0" destOrd="0" presId="urn:microsoft.com/office/officeart/2008/layout/LinedList"/>
    <dgm:cxn modelId="{87D2126A-7173-4A34-AD5E-4B8CBC264B9B}" type="presParOf" srcId="{5E0C030E-4D15-4435-AE2A-5316EDC2BD33}" destId="{F952DDB5-3B9B-4B08-B66B-8BD6C9570C28}" srcOrd="1" destOrd="0" presId="urn:microsoft.com/office/officeart/2008/layout/LinedList"/>
    <dgm:cxn modelId="{1F44468D-3F7C-49A1-9126-447F215C45AC}" type="presParOf" srcId="{02FFAF28-DE5C-4C67-A885-536BFDD75132}" destId="{7A978628-11EB-40E5-A230-9E208F1782A1}" srcOrd="4" destOrd="0" presId="urn:microsoft.com/office/officeart/2008/layout/LinedList"/>
    <dgm:cxn modelId="{0B311411-6B94-4AD9-9E88-3DB39467293C}" type="presParOf" srcId="{02FFAF28-DE5C-4C67-A885-536BFDD75132}" destId="{278070D4-1BFE-4C7E-94C9-828D41BD4B37}" srcOrd="5" destOrd="0" presId="urn:microsoft.com/office/officeart/2008/layout/LinedList"/>
    <dgm:cxn modelId="{00EEF32C-DA07-4CA0-A337-A27EACC392B5}" type="presParOf" srcId="{278070D4-1BFE-4C7E-94C9-828D41BD4B37}" destId="{3CA723A3-D42F-49E6-A932-041F7A29605E}" srcOrd="0" destOrd="0" presId="urn:microsoft.com/office/officeart/2008/layout/LinedList"/>
    <dgm:cxn modelId="{F7FF180D-1879-4102-83C3-AA4D10EE2F39}" type="presParOf" srcId="{278070D4-1BFE-4C7E-94C9-828D41BD4B37}" destId="{E109CD8B-A593-4127-84B0-5E4DCC6CAB32}" srcOrd="1" destOrd="0" presId="urn:microsoft.com/office/officeart/2008/layout/LinedList"/>
    <dgm:cxn modelId="{A32CF729-6B0C-437D-97AE-4B9D484E84A4}" type="presParOf" srcId="{02FFAF28-DE5C-4C67-A885-536BFDD75132}" destId="{D7220C17-1ECB-426F-BC4D-E45BC226FDA0}" srcOrd="6" destOrd="0" presId="urn:microsoft.com/office/officeart/2008/layout/LinedList"/>
    <dgm:cxn modelId="{C504972D-F388-4C45-B91B-D6AC4268F415}" type="presParOf" srcId="{02FFAF28-DE5C-4C67-A885-536BFDD75132}" destId="{43EE37C6-7797-4DBC-82CA-35713F2FCF82}" srcOrd="7" destOrd="0" presId="urn:microsoft.com/office/officeart/2008/layout/LinedList"/>
    <dgm:cxn modelId="{74E473D4-0914-4A32-A603-C1A36EEDA041}" type="presParOf" srcId="{43EE37C6-7797-4DBC-82CA-35713F2FCF82}" destId="{FB59CA40-28CD-4E41-AC7F-9EDDCAF4C018}" srcOrd="0" destOrd="0" presId="urn:microsoft.com/office/officeart/2008/layout/LinedList"/>
    <dgm:cxn modelId="{C1984795-FC67-41B6-B6D9-2D556FE46DD4}" type="presParOf" srcId="{43EE37C6-7797-4DBC-82CA-35713F2FCF82}" destId="{4F5CE7D0-717A-402F-9176-0D892A31E997}" srcOrd="1" destOrd="0" presId="urn:microsoft.com/office/officeart/2008/layout/LinedList"/>
    <dgm:cxn modelId="{125E06BF-BA59-4329-90A0-EB6F954FF9A5}" type="presParOf" srcId="{02FFAF28-DE5C-4C67-A885-536BFDD75132}" destId="{187C0D3A-3B14-46FA-A662-BEEE5B3FC4C7}" srcOrd="8" destOrd="0" presId="urn:microsoft.com/office/officeart/2008/layout/LinedList"/>
    <dgm:cxn modelId="{CDC898C1-16DB-4F8B-BB43-75029AE1462F}" type="presParOf" srcId="{02FFAF28-DE5C-4C67-A885-536BFDD75132}" destId="{DC78C5AD-B9F4-427A-908A-928AAEA6E2B0}" srcOrd="9" destOrd="0" presId="urn:microsoft.com/office/officeart/2008/layout/LinedList"/>
    <dgm:cxn modelId="{E8DF117A-CF29-43B6-8623-2B6BEAF1FA55}" type="presParOf" srcId="{DC78C5AD-B9F4-427A-908A-928AAEA6E2B0}" destId="{7B4AA285-53BB-4758-A5D0-35B5CC43EA56}" srcOrd="0" destOrd="0" presId="urn:microsoft.com/office/officeart/2008/layout/LinedList"/>
    <dgm:cxn modelId="{6BEC9C00-47AA-4990-99CD-9FB3B82D22DE}" type="presParOf" srcId="{DC78C5AD-B9F4-427A-908A-928AAEA6E2B0}" destId="{B7CA0408-3E0B-4DD4-AA71-AC23C0A64FE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7866931-61BE-456A-810E-5D1A5079BD7A}"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D15AF489-A83E-40E3-9460-91FF55ECD470}">
      <dgm:prSet/>
      <dgm:spPr/>
      <dgm:t>
        <a:bodyPr/>
        <a:lstStyle/>
        <a:p>
          <a:r>
            <a:rPr lang="en-US" b="1" i="1"/>
            <a:t>User Experience (UX) Design:</a:t>
          </a:r>
          <a:endParaRPr lang="en-US"/>
        </a:p>
      </dgm:t>
    </dgm:pt>
    <dgm:pt modelId="{07F6EB1C-CD90-4373-A844-C1D5F4D64466}" type="parTrans" cxnId="{8F569128-405B-4016-A968-8039DDA56713}">
      <dgm:prSet/>
      <dgm:spPr/>
      <dgm:t>
        <a:bodyPr/>
        <a:lstStyle/>
        <a:p>
          <a:endParaRPr lang="en-US"/>
        </a:p>
      </dgm:t>
    </dgm:pt>
    <dgm:pt modelId="{C68B60F7-446C-4777-B208-5626B65C4EA0}" type="sibTrans" cxnId="{8F569128-405B-4016-A968-8039DDA56713}">
      <dgm:prSet/>
      <dgm:spPr/>
      <dgm:t>
        <a:bodyPr/>
        <a:lstStyle/>
        <a:p>
          <a:endParaRPr lang="en-US"/>
        </a:p>
      </dgm:t>
    </dgm:pt>
    <dgm:pt modelId="{95024B37-FA80-4BE5-B508-48D1659310EA}">
      <dgm:prSet/>
      <dgm:spPr/>
      <dgm:t>
        <a:bodyPr/>
        <a:lstStyle/>
        <a:p>
          <a:r>
            <a:rPr lang="en-US" dirty="0">
              <a:latin typeface="Amasis MT Pro Medium" panose="02040604050005020304" pitchFamily="18" charset="0"/>
            </a:rPr>
            <a:t>Creating intuitive interfaces and software applications that align with human cognitive capabilities.</a:t>
          </a:r>
        </a:p>
      </dgm:t>
    </dgm:pt>
    <dgm:pt modelId="{EAF62CF6-16F7-4C9B-ADF5-F141EBC2C050}" type="parTrans" cxnId="{49E9D5A9-2654-4350-888B-AF4F5AAF1796}">
      <dgm:prSet/>
      <dgm:spPr/>
      <dgm:t>
        <a:bodyPr/>
        <a:lstStyle/>
        <a:p>
          <a:endParaRPr lang="en-US"/>
        </a:p>
      </dgm:t>
    </dgm:pt>
    <dgm:pt modelId="{07466FCC-D0CC-467F-850A-B2209052CB5F}" type="sibTrans" cxnId="{49E9D5A9-2654-4350-888B-AF4F5AAF1796}">
      <dgm:prSet/>
      <dgm:spPr/>
      <dgm:t>
        <a:bodyPr/>
        <a:lstStyle/>
        <a:p>
          <a:endParaRPr lang="en-US"/>
        </a:p>
      </dgm:t>
    </dgm:pt>
    <dgm:pt modelId="{A6D915E8-D027-460D-BC53-48EC0634691E}">
      <dgm:prSet/>
      <dgm:spPr/>
      <dgm:t>
        <a:bodyPr/>
        <a:lstStyle/>
        <a:p>
          <a:r>
            <a:rPr lang="en-US" b="1" i="1"/>
            <a:t>Voice Assistants:</a:t>
          </a:r>
          <a:endParaRPr lang="en-US"/>
        </a:p>
      </dgm:t>
    </dgm:pt>
    <dgm:pt modelId="{F6388435-E37B-476E-A6BC-A97332985479}" type="parTrans" cxnId="{90D4048D-2F95-4574-925E-0497F90A2D8F}">
      <dgm:prSet/>
      <dgm:spPr/>
      <dgm:t>
        <a:bodyPr/>
        <a:lstStyle/>
        <a:p>
          <a:endParaRPr lang="en-US"/>
        </a:p>
      </dgm:t>
    </dgm:pt>
    <dgm:pt modelId="{AEE302C4-17E6-4B34-8379-C16545BB084E}" type="sibTrans" cxnId="{90D4048D-2F95-4574-925E-0497F90A2D8F}">
      <dgm:prSet/>
      <dgm:spPr/>
      <dgm:t>
        <a:bodyPr/>
        <a:lstStyle/>
        <a:p>
          <a:endParaRPr lang="en-US"/>
        </a:p>
      </dgm:t>
    </dgm:pt>
    <dgm:pt modelId="{324E97B8-FB6C-4005-9D3D-9F06B5C1ACFA}">
      <dgm:prSet/>
      <dgm:spPr/>
      <dgm:t>
        <a:bodyPr/>
        <a:lstStyle/>
        <a:p>
          <a:r>
            <a:rPr lang="en-US" dirty="0">
              <a:latin typeface="Amasis MT Pro Medium" panose="02040604050005020304" pitchFamily="18" charset="0"/>
            </a:rPr>
            <a:t>Improving systems like Siri, Alexa, and Google Assistant for better interaction.</a:t>
          </a:r>
        </a:p>
      </dgm:t>
    </dgm:pt>
    <dgm:pt modelId="{94B92F80-9CE5-4E8B-A0E4-F7996B881F57}" type="parTrans" cxnId="{EA35C74E-B894-4D89-8639-87B29ABC7E30}">
      <dgm:prSet/>
      <dgm:spPr/>
      <dgm:t>
        <a:bodyPr/>
        <a:lstStyle/>
        <a:p>
          <a:endParaRPr lang="en-US"/>
        </a:p>
      </dgm:t>
    </dgm:pt>
    <dgm:pt modelId="{89E01C0E-0BB5-49EE-8DEA-19048635330A}" type="sibTrans" cxnId="{EA35C74E-B894-4D89-8639-87B29ABC7E30}">
      <dgm:prSet/>
      <dgm:spPr/>
      <dgm:t>
        <a:bodyPr/>
        <a:lstStyle/>
        <a:p>
          <a:endParaRPr lang="en-US"/>
        </a:p>
      </dgm:t>
    </dgm:pt>
    <dgm:pt modelId="{BECEF5B6-B512-4DE1-8039-CBBC4D923679}">
      <dgm:prSet/>
      <dgm:spPr/>
      <dgm:t>
        <a:bodyPr/>
        <a:lstStyle/>
        <a:p>
          <a:r>
            <a:rPr lang="en-US" b="1" i="1" dirty="0">
              <a:solidFill>
                <a:srgbClr val="FFFF00"/>
              </a:solidFill>
            </a:rPr>
            <a:t>Virtual Reality (VR) and Augmented Reality (AR):</a:t>
          </a:r>
          <a:endParaRPr lang="en-US" dirty="0">
            <a:solidFill>
              <a:srgbClr val="FFFF00"/>
            </a:solidFill>
          </a:endParaRPr>
        </a:p>
      </dgm:t>
    </dgm:pt>
    <dgm:pt modelId="{EBE555A7-E069-4EF1-9F19-42736DBAA70B}" type="parTrans" cxnId="{CB808655-2905-4606-B10B-B637BB3EFB0B}">
      <dgm:prSet/>
      <dgm:spPr/>
      <dgm:t>
        <a:bodyPr/>
        <a:lstStyle/>
        <a:p>
          <a:endParaRPr lang="en-US"/>
        </a:p>
      </dgm:t>
    </dgm:pt>
    <dgm:pt modelId="{129AA697-F544-4C44-B4EA-5DFD6924B70C}" type="sibTrans" cxnId="{CB808655-2905-4606-B10B-B637BB3EFB0B}">
      <dgm:prSet/>
      <dgm:spPr/>
      <dgm:t>
        <a:bodyPr/>
        <a:lstStyle/>
        <a:p>
          <a:endParaRPr lang="en-US"/>
        </a:p>
      </dgm:t>
    </dgm:pt>
    <dgm:pt modelId="{64F07034-0088-4B01-B786-10EAA0B81976}">
      <dgm:prSet/>
      <dgm:spPr/>
      <dgm:t>
        <a:bodyPr/>
        <a:lstStyle/>
        <a:p>
          <a:r>
            <a:rPr lang="en-US" dirty="0">
              <a:highlight>
                <a:srgbClr val="FFFF00"/>
              </a:highlight>
              <a:latin typeface="Amasis MT Pro Medium" panose="02040604050005020304" pitchFamily="18" charset="0"/>
            </a:rPr>
            <a:t>Enhancing immersive experiences for training, education, and entertainment.</a:t>
          </a:r>
        </a:p>
      </dgm:t>
    </dgm:pt>
    <dgm:pt modelId="{52F109BA-5B58-432B-943B-37C91CDDC8EE}" type="parTrans" cxnId="{0C871ED8-0F39-4A6A-B0FA-CEF04874AC7C}">
      <dgm:prSet/>
      <dgm:spPr/>
      <dgm:t>
        <a:bodyPr/>
        <a:lstStyle/>
        <a:p>
          <a:endParaRPr lang="en-US"/>
        </a:p>
      </dgm:t>
    </dgm:pt>
    <dgm:pt modelId="{614317CE-4236-4F79-94BB-E38AEA661FE9}" type="sibTrans" cxnId="{0C871ED8-0F39-4A6A-B0FA-CEF04874AC7C}">
      <dgm:prSet/>
      <dgm:spPr/>
      <dgm:t>
        <a:bodyPr/>
        <a:lstStyle/>
        <a:p>
          <a:endParaRPr lang="en-US"/>
        </a:p>
      </dgm:t>
    </dgm:pt>
    <dgm:pt modelId="{76797DC8-42BC-402B-A04A-4DA61A39FAD3}" type="pres">
      <dgm:prSet presAssocID="{F7866931-61BE-456A-810E-5D1A5079BD7A}" presName="linear" presStyleCnt="0">
        <dgm:presLayoutVars>
          <dgm:animLvl val="lvl"/>
          <dgm:resizeHandles val="exact"/>
        </dgm:presLayoutVars>
      </dgm:prSet>
      <dgm:spPr/>
    </dgm:pt>
    <dgm:pt modelId="{CB8BBE8B-FE3A-443F-AF99-F80C62B69C25}" type="pres">
      <dgm:prSet presAssocID="{D15AF489-A83E-40E3-9460-91FF55ECD470}" presName="parentText" presStyleLbl="node1" presStyleIdx="0" presStyleCnt="3">
        <dgm:presLayoutVars>
          <dgm:chMax val="0"/>
          <dgm:bulletEnabled val="1"/>
        </dgm:presLayoutVars>
      </dgm:prSet>
      <dgm:spPr/>
    </dgm:pt>
    <dgm:pt modelId="{5657E12D-FAB2-45F5-A789-FBF132CF50B7}" type="pres">
      <dgm:prSet presAssocID="{D15AF489-A83E-40E3-9460-91FF55ECD470}" presName="childText" presStyleLbl="revTx" presStyleIdx="0" presStyleCnt="3">
        <dgm:presLayoutVars>
          <dgm:bulletEnabled val="1"/>
        </dgm:presLayoutVars>
      </dgm:prSet>
      <dgm:spPr/>
    </dgm:pt>
    <dgm:pt modelId="{1A3F102B-C235-46FA-8C57-0E6FA47D93FB}" type="pres">
      <dgm:prSet presAssocID="{A6D915E8-D027-460D-BC53-48EC0634691E}" presName="parentText" presStyleLbl="node1" presStyleIdx="1" presStyleCnt="3">
        <dgm:presLayoutVars>
          <dgm:chMax val="0"/>
          <dgm:bulletEnabled val="1"/>
        </dgm:presLayoutVars>
      </dgm:prSet>
      <dgm:spPr/>
    </dgm:pt>
    <dgm:pt modelId="{43FFD07F-CB61-4CDD-9929-574C17AA6131}" type="pres">
      <dgm:prSet presAssocID="{A6D915E8-D027-460D-BC53-48EC0634691E}" presName="childText" presStyleLbl="revTx" presStyleIdx="1" presStyleCnt="3">
        <dgm:presLayoutVars>
          <dgm:bulletEnabled val="1"/>
        </dgm:presLayoutVars>
      </dgm:prSet>
      <dgm:spPr/>
    </dgm:pt>
    <dgm:pt modelId="{74D69CA2-2685-4DCC-8E1B-66878BC58D71}" type="pres">
      <dgm:prSet presAssocID="{BECEF5B6-B512-4DE1-8039-CBBC4D923679}" presName="parentText" presStyleLbl="node1" presStyleIdx="2" presStyleCnt="3">
        <dgm:presLayoutVars>
          <dgm:chMax val="0"/>
          <dgm:bulletEnabled val="1"/>
        </dgm:presLayoutVars>
      </dgm:prSet>
      <dgm:spPr/>
    </dgm:pt>
    <dgm:pt modelId="{7E818EEB-1E6D-4E48-9997-0A75B4848EC7}" type="pres">
      <dgm:prSet presAssocID="{BECEF5B6-B512-4DE1-8039-CBBC4D923679}" presName="childText" presStyleLbl="revTx" presStyleIdx="2" presStyleCnt="3">
        <dgm:presLayoutVars>
          <dgm:bulletEnabled val="1"/>
        </dgm:presLayoutVars>
      </dgm:prSet>
      <dgm:spPr/>
    </dgm:pt>
  </dgm:ptLst>
  <dgm:cxnLst>
    <dgm:cxn modelId="{115A9C0D-A6D8-4373-AC2F-DF0E13B83277}" type="presOf" srcId="{F7866931-61BE-456A-810E-5D1A5079BD7A}" destId="{76797DC8-42BC-402B-A04A-4DA61A39FAD3}" srcOrd="0" destOrd="0" presId="urn:microsoft.com/office/officeart/2005/8/layout/vList2"/>
    <dgm:cxn modelId="{56910417-1AD8-4E1A-A56F-940402BFF479}" type="presOf" srcId="{D15AF489-A83E-40E3-9460-91FF55ECD470}" destId="{CB8BBE8B-FE3A-443F-AF99-F80C62B69C25}" srcOrd="0" destOrd="0" presId="urn:microsoft.com/office/officeart/2005/8/layout/vList2"/>
    <dgm:cxn modelId="{8F569128-405B-4016-A968-8039DDA56713}" srcId="{F7866931-61BE-456A-810E-5D1A5079BD7A}" destId="{D15AF489-A83E-40E3-9460-91FF55ECD470}" srcOrd="0" destOrd="0" parTransId="{07F6EB1C-CD90-4373-A844-C1D5F4D64466}" sibTransId="{C68B60F7-446C-4777-B208-5626B65C4EA0}"/>
    <dgm:cxn modelId="{432F7661-C9C9-4109-BEC7-C710257E02B5}" type="presOf" srcId="{BECEF5B6-B512-4DE1-8039-CBBC4D923679}" destId="{74D69CA2-2685-4DCC-8E1B-66878BC58D71}" srcOrd="0" destOrd="0" presId="urn:microsoft.com/office/officeart/2005/8/layout/vList2"/>
    <dgm:cxn modelId="{14027745-4171-4A31-9DEF-4860FCEDF529}" type="presOf" srcId="{324E97B8-FB6C-4005-9D3D-9F06B5C1ACFA}" destId="{43FFD07F-CB61-4CDD-9929-574C17AA6131}" srcOrd="0" destOrd="0" presId="urn:microsoft.com/office/officeart/2005/8/layout/vList2"/>
    <dgm:cxn modelId="{EA35C74E-B894-4D89-8639-87B29ABC7E30}" srcId="{A6D915E8-D027-460D-BC53-48EC0634691E}" destId="{324E97B8-FB6C-4005-9D3D-9F06B5C1ACFA}" srcOrd="0" destOrd="0" parTransId="{94B92F80-9CE5-4E8B-A0E4-F7996B881F57}" sibTransId="{89E01C0E-0BB5-49EE-8DEA-19048635330A}"/>
    <dgm:cxn modelId="{76653D50-0387-4B9B-BA8A-010F30F77006}" type="presOf" srcId="{A6D915E8-D027-460D-BC53-48EC0634691E}" destId="{1A3F102B-C235-46FA-8C57-0E6FA47D93FB}" srcOrd="0" destOrd="0" presId="urn:microsoft.com/office/officeart/2005/8/layout/vList2"/>
    <dgm:cxn modelId="{CB808655-2905-4606-B10B-B637BB3EFB0B}" srcId="{F7866931-61BE-456A-810E-5D1A5079BD7A}" destId="{BECEF5B6-B512-4DE1-8039-CBBC4D923679}" srcOrd="2" destOrd="0" parTransId="{EBE555A7-E069-4EF1-9F19-42736DBAA70B}" sibTransId="{129AA697-F544-4C44-B4EA-5DFD6924B70C}"/>
    <dgm:cxn modelId="{47461676-E780-4B7B-B71C-E77D2417F965}" type="presOf" srcId="{64F07034-0088-4B01-B786-10EAA0B81976}" destId="{7E818EEB-1E6D-4E48-9997-0A75B4848EC7}" srcOrd="0" destOrd="0" presId="urn:microsoft.com/office/officeart/2005/8/layout/vList2"/>
    <dgm:cxn modelId="{90D4048D-2F95-4574-925E-0497F90A2D8F}" srcId="{F7866931-61BE-456A-810E-5D1A5079BD7A}" destId="{A6D915E8-D027-460D-BC53-48EC0634691E}" srcOrd="1" destOrd="0" parTransId="{F6388435-E37B-476E-A6BC-A97332985479}" sibTransId="{AEE302C4-17E6-4B34-8379-C16545BB084E}"/>
    <dgm:cxn modelId="{17CBABA5-86F8-4A79-A20C-D64E06A2EF72}" type="presOf" srcId="{95024B37-FA80-4BE5-B508-48D1659310EA}" destId="{5657E12D-FAB2-45F5-A789-FBF132CF50B7}" srcOrd="0" destOrd="0" presId="urn:microsoft.com/office/officeart/2005/8/layout/vList2"/>
    <dgm:cxn modelId="{49E9D5A9-2654-4350-888B-AF4F5AAF1796}" srcId="{D15AF489-A83E-40E3-9460-91FF55ECD470}" destId="{95024B37-FA80-4BE5-B508-48D1659310EA}" srcOrd="0" destOrd="0" parTransId="{EAF62CF6-16F7-4C9B-ADF5-F141EBC2C050}" sibTransId="{07466FCC-D0CC-467F-850A-B2209052CB5F}"/>
    <dgm:cxn modelId="{0C871ED8-0F39-4A6A-B0FA-CEF04874AC7C}" srcId="{BECEF5B6-B512-4DE1-8039-CBBC4D923679}" destId="{64F07034-0088-4B01-B786-10EAA0B81976}" srcOrd="0" destOrd="0" parTransId="{52F109BA-5B58-432B-943B-37C91CDDC8EE}" sibTransId="{614317CE-4236-4F79-94BB-E38AEA661FE9}"/>
    <dgm:cxn modelId="{F1401B33-EA64-49F7-B435-E22B9548D841}" type="presParOf" srcId="{76797DC8-42BC-402B-A04A-4DA61A39FAD3}" destId="{CB8BBE8B-FE3A-443F-AF99-F80C62B69C25}" srcOrd="0" destOrd="0" presId="urn:microsoft.com/office/officeart/2005/8/layout/vList2"/>
    <dgm:cxn modelId="{55C0911D-43DE-4764-BEDD-7EC04231E3EA}" type="presParOf" srcId="{76797DC8-42BC-402B-A04A-4DA61A39FAD3}" destId="{5657E12D-FAB2-45F5-A789-FBF132CF50B7}" srcOrd="1" destOrd="0" presId="urn:microsoft.com/office/officeart/2005/8/layout/vList2"/>
    <dgm:cxn modelId="{B6E0884F-39A7-4615-A98D-691296268FA7}" type="presParOf" srcId="{76797DC8-42BC-402B-A04A-4DA61A39FAD3}" destId="{1A3F102B-C235-46FA-8C57-0E6FA47D93FB}" srcOrd="2" destOrd="0" presId="urn:microsoft.com/office/officeart/2005/8/layout/vList2"/>
    <dgm:cxn modelId="{5E21C3F9-0785-443F-ACF6-3C8C002B238E}" type="presParOf" srcId="{76797DC8-42BC-402B-A04A-4DA61A39FAD3}" destId="{43FFD07F-CB61-4CDD-9929-574C17AA6131}" srcOrd="3" destOrd="0" presId="urn:microsoft.com/office/officeart/2005/8/layout/vList2"/>
    <dgm:cxn modelId="{60A988D0-5A8A-49FD-9E5F-ABE88B4BCC2A}" type="presParOf" srcId="{76797DC8-42BC-402B-A04A-4DA61A39FAD3}" destId="{74D69CA2-2685-4DCC-8E1B-66878BC58D71}" srcOrd="4" destOrd="0" presId="urn:microsoft.com/office/officeart/2005/8/layout/vList2"/>
    <dgm:cxn modelId="{7752CD3F-C9DE-48B0-BE8E-5F268923D336}" type="presParOf" srcId="{76797DC8-42BC-402B-A04A-4DA61A39FAD3}" destId="{7E818EEB-1E6D-4E48-9997-0A75B4848EC7}"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67C6AE-74BD-4681-A052-C6A1EF2BE8B8}">
      <dsp:nvSpPr>
        <dsp:cNvPr id="0" name=""/>
        <dsp:cNvSpPr/>
      </dsp:nvSpPr>
      <dsp:spPr>
        <a:xfrm>
          <a:off x="0" y="46259"/>
          <a:ext cx="5791200" cy="52767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i="1" kern="1200"/>
            <a:t>Experimental Psychology:</a:t>
          </a:r>
          <a:endParaRPr lang="en-US" sz="2200" kern="1200"/>
        </a:p>
      </dsp:txBody>
      <dsp:txXfrm>
        <a:off x="25759" y="72018"/>
        <a:ext cx="5739682" cy="476152"/>
      </dsp:txXfrm>
    </dsp:sp>
    <dsp:sp modelId="{01A66942-B5F2-4737-BF70-3891849C4D8A}">
      <dsp:nvSpPr>
        <dsp:cNvPr id="0" name=""/>
        <dsp:cNvSpPr/>
      </dsp:nvSpPr>
      <dsp:spPr>
        <a:xfrm>
          <a:off x="0" y="573929"/>
          <a:ext cx="5791200" cy="5237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3871"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latin typeface="Amasis MT Pro Medium" panose="02040604050005020304" pitchFamily="18" charset="0"/>
            </a:rPr>
            <a:t>Controlled experiments to study cognitive processes like memory, attention, or perception.</a:t>
          </a:r>
        </a:p>
      </dsp:txBody>
      <dsp:txXfrm>
        <a:off x="0" y="573929"/>
        <a:ext cx="5791200" cy="523710"/>
      </dsp:txXfrm>
    </dsp:sp>
    <dsp:sp modelId="{4B982A26-3949-4BAF-BE9E-D3714484A98F}">
      <dsp:nvSpPr>
        <dsp:cNvPr id="0" name=""/>
        <dsp:cNvSpPr/>
      </dsp:nvSpPr>
      <dsp:spPr>
        <a:xfrm>
          <a:off x="0" y="1097639"/>
          <a:ext cx="5791200" cy="527670"/>
        </a:xfrm>
        <a:prstGeom prst="roundRect">
          <a:avLst/>
        </a:prstGeom>
        <a:gradFill rotWithShape="0">
          <a:gsLst>
            <a:gs pos="0">
              <a:schemeClr val="accent2">
                <a:hueOff val="936304"/>
                <a:satOff val="-1168"/>
                <a:lumOff val="275"/>
                <a:alphaOff val="0"/>
                <a:shade val="51000"/>
                <a:satMod val="130000"/>
              </a:schemeClr>
            </a:gs>
            <a:gs pos="80000">
              <a:schemeClr val="accent2">
                <a:hueOff val="936304"/>
                <a:satOff val="-1168"/>
                <a:lumOff val="275"/>
                <a:alphaOff val="0"/>
                <a:shade val="93000"/>
                <a:satMod val="130000"/>
              </a:schemeClr>
            </a:gs>
            <a:gs pos="100000">
              <a:schemeClr val="accent2">
                <a:hueOff val="936304"/>
                <a:satOff val="-1168"/>
                <a:lumOff val="27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i="1" kern="1200"/>
            <a:t>Neuroimaging:</a:t>
          </a:r>
          <a:endParaRPr lang="en-US" sz="2200" kern="1200"/>
        </a:p>
      </dsp:txBody>
      <dsp:txXfrm>
        <a:off x="25759" y="1123398"/>
        <a:ext cx="5739682" cy="476152"/>
      </dsp:txXfrm>
    </dsp:sp>
    <dsp:sp modelId="{B70E2B73-878F-4419-95F3-9ABC3065DBBD}">
      <dsp:nvSpPr>
        <dsp:cNvPr id="0" name=""/>
        <dsp:cNvSpPr/>
      </dsp:nvSpPr>
      <dsp:spPr>
        <a:xfrm>
          <a:off x="0" y="1625309"/>
          <a:ext cx="5791200" cy="5237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3871"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latin typeface="Amasis MT Pro Medium" panose="02040604050005020304" pitchFamily="18" charset="0"/>
            </a:rPr>
            <a:t>Techniques like fMRI, EEG, and </a:t>
          </a:r>
          <a:r>
            <a:rPr lang="en-US" sz="1700" kern="1200" dirty="0" err="1">
              <a:latin typeface="Amasis MT Pro Medium" panose="02040604050005020304" pitchFamily="18" charset="0"/>
            </a:rPr>
            <a:t>fNIRS</a:t>
          </a:r>
          <a:r>
            <a:rPr lang="en-US" sz="1700" kern="1200" dirty="0">
              <a:latin typeface="Amasis MT Pro Medium" panose="02040604050005020304" pitchFamily="18" charset="0"/>
            </a:rPr>
            <a:t> to observe brain activity.</a:t>
          </a:r>
        </a:p>
      </dsp:txBody>
      <dsp:txXfrm>
        <a:off x="0" y="1625309"/>
        <a:ext cx="5791200" cy="523710"/>
      </dsp:txXfrm>
    </dsp:sp>
    <dsp:sp modelId="{B8E89EC5-9494-4381-BAE7-6206F8DC78CC}">
      <dsp:nvSpPr>
        <dsp:cNvPr id="0" name=""/>
        <dsp:cNvSpPr/>
      </dsp:nvSpPr>
      <dsp:spPr>
        <a:xfrm>
          <a:off x="0" y="2149019"/>
          <a:ext cx="5791200" cy="527670"/>
        </a:xfrm>
        <a:prstGeom prst="roundRect">
          <a:avLst/>
        </a:prstGeom>
        <a:gradFill rotWithShape="0">
          <a:gsLst>
            <a:gs pos="0">
              <a:schemeClr val="accent2">
                <a:hueOff val="1872608"/>
                <a:satOff val="-2336"/>
                <a:lumOff val="549"/>
                <a:alphaOff val="0"/>
                <a:shade val="51000"/>
                <a:satMod val="130000"/>
              </a:schemeClr>
            </a:gs>
            <a:gs pos="80000">
              <a:schemeClr val="accent2">
                <a:hueOff val="1872608"/>
                <a:satOff val="-2336"/>
                <a:lumOff val="549"/>
                <a:alphaOff val="0"/>
                <a:shade val="93000"/>
                <a:satMod val="130000"/>
              </a:schemeClr>
            </a:gs>
            <a:gs pos="100000">
              <a:schemeClr val="accent2">
                <a:hueOff val="1872608"/>
                <a:satOff val="-2336"/>
                <a:lumOff val="54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i="1" kern="1200"/>
            <a:t>Computational Modeling:</a:t>
          </a:r>
          <a:endParaRPr lang="en-US" sz="2200" kern="1200"/>
        </a:p>
      </dsp:txBody>
      <dsp:txXfrm>
        <a:off x="25759" y="2174778"/>
        <a:ext cx="5739682" cy="476152"/>
      </dsp:txXfrm>
    </dsp:sp>
    <dsp:sp modelId="{BD1431F2-BC36-48BE-ACB9-D0872161797C}">
      <dsp:nvSpPr>
        <dsp:cNvPr id="0" name=""/>
        <dsp:cNvSpPr/>
      </dsp:nvSpPr>
      <dsp:spPr>
        <a:xfrm>
          <a:off x="0" y="2676689"/>
          <a:ext cx="5791200" cy="5237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3871"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latin typeface="Amasis MT Pro Medium" panose="02040604050005020304" pitchFamily="18" charset="0"/>
            </a:rPr>
            <a:t>Simulating cognitive processes through algorithms and artificial neural networks.</a:t>
          </a:r>
        </a:p>
      </dsp:txBody>
      <dsp:txXfrm>
        <a:off x="0" y="2676689"/>
        <a:ext cx="5791200" cy="523710"/>
      </dsp:txXfrm>
    </dsp:sp>
    <dsp:sp modelId="{273660B7-C0DC-4359-A169-524306F9D6F9}">
      <dsp:nvSpPr>
        <dsp:cNvPr id="0" name=""/>
        <dsp:cNvSpPr/>
      </dsp:nvSpPr>
      <dsp:spPr>
        <a:xfrm>
          <a:off x="0" y="3200399"/>
          <a:ext cx="5791200" cy="527670"/>
        </a:xfrm>
        <a:prstGeom prst="roundRect">
          <a:avLst/>
        </a:prstGeom>
        <a:gradFill rotWithShape="0">
          <a:gsLst>
            <a:gs pos="0">
              <a:schemeClr val="accent2">
                <a:hueOff val="2808911"/>
                <a:satOff val="-3503"/>
                <a:lumOff val="824"/>
                <a:alphaOff val="0"/>
                <a:shade val="51000"/>
                <a:satMod val="130000"/>
              </a:schemeClr>
            </a:gs>
            <a:gs pos="80000">
              <a:schemeClr val="accent2">
                <a:hueOff val="2808911"/>
                <a:satOff val="-3503"/>
                <a:lumOff val="824"/>
                <a:alphaOff val="0"/>
                <a:shade val="93000"/>
                <a:satMod val="130000"/>
              </a:schemeClr>
            </a:gs>
            <a:gs pos="100000">
              <a:schemeClr val="accent2">
                <a:hueOff val="2808911"/>
                <a:satOff val="-3503"/>
                <a:lumOff val="824"/>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i="1" kern="1200"/>
            <a:t>Behavioral Studies:</a:t>
          </a:r>
          <a:endParaRPr lang="en-US" sz="2200" kern="1200"/>
        </a:p>
      </dsp:txBody>
      <dsp:txXfrm>
        <a:off x="25759" y="3226158"/>
        <a:ext cx="5739682" cy="476152"/>
      </dsp:txXfrm>
    </dsp:sp>
    <dsp:sp modelId="{5009BD80-2EBA-463F-83A2-618F12726B0C}">
      <dsp:nvSpPr>
        <dsp:cNvPr id="0" name=""/>
        <dsp:cNvSpPr/>
      </dsp:nvSpPr>
      <dsp:spPr>
        <a:xfrm>
          <a:off x="0" y="3728070"/>
          <a:ext cx="5791200" cy="5237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3871"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latin typeface="Amasis MT Pro Medium" panose="02040604050005020304" pitchFamily="18" charset="0"/>
            </a:rPr>
            <a:t>Observing how people perform tasks in various contexts.</a:t>
          </a:r>
        </a:p>
      </dsp:txBody>
      <dsp:txXfrm>
        <a:off x="0" y="3728070"/>
        <a:ext cx="5791200" cy="523710"/>
      </dsp:txXfrm>
    </dsp:sp>
    <dsp:sp modelId="{992B85BB-D5FE-4A58-BABE-E8AF91AFD6A0}">
      <dsp:nvSpPr>
        <dsp:cNvPr id="0" name=""/>
        <dsp:cNvSpPr/>
      </dsp:nvSpPr>
      <dsp:spPr>
        <a:xfrm>
          <a:off x="0" y="4251780"/>
          <a:ext cx="5791200" cy="527670"/>
        </a:xfrm>
        <a:prstGeom prst="roundRect">
          <a:avLst/>
        </a:prstGeom>
        <a:gradFill rotWithShape="0">
          <a:gsLst>
            <a:gs pos="0">
              <a:schemeClr val="accent2">
                <a:hueOff val="3745215"/>
                <a:satOff val="-4671"/>
                <a:lumOff val="1098"/>
                <a:alphaOff val="0"/>
                <a:shade val="51000"/>
                <a:satMod val="130000"/>
              </a:schemeClr>
            </a:gs>
            <a:gs pos="80000">
              <a:schemeClr val="accent2">
                <a:hueOff val="3745215"/>
                <a:satOff val="-4671"/>
                <a:lumOff val="1098"/>
                <a:alphaOff val="0"/>
                <a:shade val="93000"/>
                <a:satMod val="130000"/>
              </a:schemeClr>
            </a:gs>
            <a:gs pos="100000">
              <a:schemeClr val="accent2">
                <a:hueOff val="3745215"/>
                <a:satOff val="-4671"/>
                <a:lumOff val="109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i="1" kern="1200"/>
            <a:t>Linguistic Analysis:</a:t>
          </a:r>
          <a:endParaRPr lang="en-US" sz="2200" kern="1200"/>
        </a:p>
      </dsp:txBody>
      <dsp:txXfrm>
        <a:off x="25759" y="4277539"/>
        <a:ext cx="5739682" cy="476152"/>
      </dsp:txXfrm>
    </dsp:sp>
    <dsp:sp modelId="{58CE8676-AB04-46FB-9A5A-73752424FA10}">
      <dsp:nvSpPr>
        <dsp:cNvPr id="0" name=""/>
        <dsp:cNvSpPr/>
      </dsp:nvSpPr>
      <dsp:spPr>
        <a:xfrm>
          <a:off x="0" y="4779449"/>
          <a:ext cx="5791200" cy="5237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3871"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latin typeface="Amasis MT Pro Medium" panose="02040604050005020304" pitchFamily="18" charset="0"/>
            </a:rPr>
            <a:t>Examining language structure and usage to understand cognitive and communicative processes.</a:t>
          </a:r>
        </a:p>
      </dsp:txBody>
      <dsp:txXfrm>
        <a:off x="0" y="4779449"/>
        <a:ext cx="5791200" cy="523710"/>
      </dsp:txXfrm>
    </dsp:sp>
    <dsp:sp modelId="{472414B5-45EB-4B45-AFA4-313A42C70131}">
      <dsp:nvSpPr>
        <dsp:cNvPr id="0" name=""/>
        <dsp:cNvSpPr/>
      </dsp:nvSpPr>
      <dsp:spPr>
        <a:xfrm>
          <a:off x="0" y="5303160"/>
          <a:ext cx="5791200" cy="527670"/>
        </a:xfrm>
        <a:prstGeom prst="round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i="1" kern="1200" dirty="0"/>
            <a:t>Anthropological and Ethnographic Studies:</a:t>
          </a:r>
          <a:endParaRPr lang="en-US" sz="2200" kern="1200" dirty="0"/>
        </a:p>
      </dsp:txBody>
      <dsp:txXfrm>
        <a:off x="25759" y="5328919"/>
        <a:ext cx="5739682" cy="476152"/>
      </dsp:txXfrm>
    </dsp:sp>
    <dsp:sp modelId="{CA36FA74-0C7A-4299-A313-19AAD653E256}">
      <dsp:nvSpPr>
        <dsp:cNvPr id="0" name=""/>
        <dsp:cNvSpPr/>
      </dsp:nvSpPr>
      <dsp:spPr>
        <a:xfrm>
          <a:off x="0" y="5830830"/>
          <a:ext cx="5791200" cy="5237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3871"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latin typeface="Amasis MT Pro Medium" panose="02040604050005020304" pitchFamily="18" charset="0"/>
            </a:rPr>
            <a:t>Understanding how cognition is shaped by cultural and environmental factors.</a:t>
          </a:r>
        </a:p>
      </dsp:txBody>
      <dsp:txXfrm>
        <a:off x="0" y="5830830"/>
        <a:ext cx="5791200" cy="5237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3433E0-A6C3-4505-83CA-45A81BB8CCE4}">
      <dsp:nvSpPr>
        <dsp:cNvPr id="0" name=""/>
        <dsp:cNvSpPr/>
      </dsp:nvSpPr>
      <dsp:spPr>
        <a:xfrm>
          <a:off x="0" y="665"/>
          <a:ext cx="5000124" cy="0"/>
        </a:xfrm>
        <a:prstGeom prst="lin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A4785A79-2299-4DF7-B942-6D12BF67F766}">
      <dsp:nvSpPr>
        <dsp:cNvPr id="0" name=""/>
        <dsp:cNvSpPr/>
      </dsp:nvSpPr>
      <dsp:spPr>
        <a:xfrm>
          <a:off x="0" y="665"/>
          <a:ext cx="5000124" cy="1090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i="1" kern="1200" dirty="0">
              <a:solidFill>
                <a:srgbClr val="0070C0"/>
              </a:solidFill>
              <a:latin typeface="Amasis MT Pro Medium" panose="02040604050005020304" pitchFamily="18" charset="0"/>
            </a:rPr>
            <a:t>Education:</a:t>
          </a:r>
          <a:r>
            <a:rPr lang="en-US" sz="2200" b="1" i="1" kern="1200" dirty="0">
              <a:latin typeface="Amasis MT Pro Medium" panose="02040604050005020304" pitchFamily="18" charset="0"/>
            </a:rPr>
            <a:t> </a:t>
          </a:r>
          <a:r>
            <a:rPr lang="en-US" sz="2200" kern="1200" dirty="0">
              <a:latin typeface="Amasis MT Pro Medium" panose="02040604050005020304" pitchFamily="18" charset="0"/>
            </a:rPr>
            <a:t>Designing effective teaching strategies and curricula.</a:t>
          </a:r>
        </a:p>
      </dsp:txBody>
      <dsp:txXfrm>
        <a:off x="0" y="665"/>
        <a:ext cx="5000124" cy="1090517"/>
      </dsp:txXfrm>
    </dsp:sp>
    <dsp:sp modelId="{BA574297-0B88-4AE8-9656-E1FACB0690B9}">
      <dsp:nvSpPr>
        <dsp:cNvPr id="0" name=""/>
        <dsp:cNvSpPr/>
      </dsp:nvSpPr>
      <dsp:spPr>
        <a:xfrm>
          <a:off x="0" y="1091183"/>
          <a:ext cx="5000124" cy="0"/>
        </a:xfrm>
        <a:prstGeom prst="lin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382E7274-0970-4BF1-BCAA-28C461A8D16F}">
      <dsp:nvSpPr>
        <dsp:cNvPr id="0" name=""/>
        <dsp:cNvSpPr/>
      </dsp:nvSpPr>
      <dsp:spPr>
        <a:xfrm>
          <a:off x="0" y="1091183"/>
          <a:ext cx="5000124" cy="1090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i="1" kern="1200" dirty="0">
              <a:solidFill>
                <a:srgbClr val="0070C0"/>
              </a:solidFill>
              <a:latin typeface="Amasis MT Pro Medium" panose="02040604050005020304" pitchFamily="18" charset="0"/>
            </a:rPr>
            <a:t>Technology:</a:t>
          </a:r>
          <a:r>
            <a:rPr lang="en-US" sz="2200" kern="1200" dirty="0">
              <a:latin typeface="Amasis MT Pro Medium" panose="02040604050005020304" pitchFamily="18" charset="0"/>
            </a:rPr>
            <a:t> Enhancing user experience through human-computer interaction (HCI).</a:t>
          </a:r>
        </a:p>
      </dsp:txBody>
      <dsp:txXfrm>
        <a:off x="0" y="1091183"/>
        <a:ext cx="5000124" cy="1090517"/>
      </dsp:txXfrm>
    </dsp:sp>
    <dsp:sp modelId="{7A978628-11EB-40E5-A230-9E208F1782A1}">
      <dsp:nvSpPr>
        <dsp:cNvPr id="0" name=""/>
        <dsp:cNvSpPr/>
      </dsp:nvSpPr>
      <dsp:spPr>
        <a:xfrm>
          <a:off x="0" y="2181701"/>
          <a:ext cx="5000124" cy="0"/>
        </a:xfrm>
        <a:prstGeom prst="lin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3CA723A3-D42F-49E6-A932-041F7A29605E}">
      <dsp:nvSpPr>
        <dsp:cNvPr id="0" name=""/>
        <dsp:cNvSpPr/>
      </dsp:nvSpPr>
      <dsp:spPr>
        <a:xfrm>
          <a:off x="0" y="2181701"/>
          <a:ext cx="5000124" cy="1090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i="1" kern="1200" dirty="0">
              <a:solidFill>
                <a:srgbClr val="0070C0"/>
              </a:solidFill>
              <a:highlight>
                <a:srgbClr val="FFFF00"/>
              </a:highlight>
              <a:latin typeface="Amasis MT Pro Medium" panose="02040604050005020304" pitchFamily="18" charset="0"/>
            </a:rPr>
            <a:t>Healthcare:</a:t>
          </a:r>
          <a:r>
            <a:rPr lang="en-US" sz="2200" kern="1200" dirty="0">
              <a:highlight>
                <a:srgbClr val="FFFF00"/>
              </a:highlight>
              <a:latin typeface="Amasis MT Pro Medium" panose="02040604050005020304" pitchFamily="18" charset="0"/>
            </a:rPr>
            <a:t> Improving diagnostics and therapies for cognitive and neurological disorders.</a:t>
          </a:r>
        </a:p>
      </dsp:txBody>
      <dsp:txXfrm>
        <a:off x="0" y="2181701"/>
        <a:ext cx="5000124" cy="1090517"/>
      </dsp:txXfrm>
    </dsp:sp>
    <dsp:sp modelId="{D7220C17-1ECB-426F-BC4D-E45BC226FDA0}">
      <dsp:nvSpPr>
        <dsp:cNvPr id="0" name=""/>
        <dsp:cNvSpPr/>
      </dsp:nvSpPr>
      <dsp:spPr>
        <a:xfrm>
          <a:off x="0" y="3272218"/>
          <a:ext cx="5000124" cy="0"/>
        </a:xfrm>
        <a:prstGeom prst="lin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FB59CA40-28CD-4E41-AC7F-9EDDCAF4C018}">
      <dsp:nvSpPr>
        <dsp:cNvPr id="0" name=""/>
        <dsp:cNvSpPr/>
      </dsp:nvSpPr>
      <dsp:spPr>
        <a:xfrm>
          <a:off x="0" y="3272218"/>
          <a:ext cx="5000124" cy="1090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i="1" kern="1200" dirty="0">
              <a:solidFill>
                <a:srgbClr val="0070C0"/>
              </a:solidFill>
              <a:latin typeface="Amasis MT Pro Medium" panose="02040604050005020304" pitchFamily="18" charset="0"/>
            </a:rPr>
            <a:t>AI Development: </a:t>
          </a:r>
          <a:r>
            <a:rPr lang="en-US" sz="2200" kern="1200" dirty="0">
              <a:latin typeface="Amasis MT Pro Medium" panose="02040604050005020304" pitchFamily="18" charset="0"/>
            </a:rPr>
            <a:t>Creating intelligent systems that emulate human thought.</a:t>
          </a:r>
        </a:p>
      </dsp:txBody>
      <dsp:txXfrm>
        <a:off x="0" y="3272218"/>
        <a:ext cx="5000124" cy="1090517"/>
      </dsp:txXfrm>
    </dsp:sp>
    <dsp:sp modelId="{187C0D3A-3B14-46FA-A662-BEEE5B3FC4C7}">
      <dsp:nvSpPr>
        <dsp:cNvPr id="0" name=""/>
        <dsp:cNvSpPr/>
      </dsp:nvSpPr>
      <dsp:spPr>
        <a:xfrm>
          <a:off x="0" y="4362736"/>
          <a:ext cx="5000124" cy="0"/>
        </a:xfrm>
        <a:prstGeom prst="lin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7B4AA285-53BB-4758-A5D0-35B5CC43EA56}">
      <dsp:nvSpPr>
        <dsp:cNvPr id="0" name=""/>
        <dsp:cNvSpPr/>
      </dsp:nvSpPr>
      <dsp:spPr>
        <a:xfrm>
          <a:off x="0" y="4362736"/>
          <a:ext cx="5000124" cy="1090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i="1" kern="1200" dirty="0">
              <a:solidFill>
                <a:srgbClr val="0070C0"/>
              </a:solidFill>
              <a:latin typeface="Amasis MT Pro Medium" panose="02040604050005020304" pitchFamily="18" charset="0"/>
            </a:rPr>
            <a:t>Marketing:</a:t>
          </a:r>
          <a:r>
            <a:rPr lang="en-US" sz="2200" b="1" i="1" kern="1200" dirty="0">
              <a:latin typeface="Amasis MT Pro Medium" panose="02040604050005020304" pitchFamily="18" charset="0"/>
            </a:rPr>
            <a:t> </a:t>
          </a:r>
          <a:r>
            <a:rPr lang="en-US" sz="2200" kern="1200" dirty="0">
              <a:latin typeface="Amasis MT Pro Medium" panose="02040604050005020304" pitchFamily="18" charset="0"/>
            </a:rPr>
            <a:t>Understanding consumer behavior and decision-making.</a:t>
          </a:r>
        </a:p>
      </dsp:txBody>
      <dsp:txXfrm>
        <a:off x="0" y="4362736"/>
        <a:ext cx="5000124" cy="10905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8BBE8B-FE3A-443F-AF99-F80C62B69C25}">
      <dsp:nvSpPr>
        <dsp:cNvPr id="0" name=""/>
        <dsp:cNvSpPr/>
      </dsp:nvSpPr>
      <dsp:spPr>
        <a:xfrm>
          <a:off x="0" y="269258"/>
          <a:ext cx="5462748" cy="1072579"/>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1" i="1" kern="1200"/>
            <a:t>User Experience (UX) Design:</a:t>
          </a:r>
          <a:endParaRPr lang="en-US" sz="2700" kern="1200"/>
        </a:p>
      </dsp:txBody>
      <dsp:txXfrm>
        <a:off x="52359" y="321617"/>
        <a:ext cx="5358030" cy="967861"/>
      </dsp:txXfrm>
    </dsp:sp>
    <dsp:sp modelId="{5657E12D-FAB2-45F5-A789-FBF132CF50B7}">
      <dsp:nvSpPr>
        <dsp:cNvPr id="0" name=""/>
        <dsp:cNvSpPr/>
      </dsp:nvSpPr>
      <dsp:spPr>
        <a:xfrm>
          <a:off x="0" y="1341837"/>
          <a:ext cx="5462748" cy="950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3442"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dirty="0">
              <a:latin typeface="Amasis MT Pro Medium" panose="02040604050005020304" pitchFamily="18" charset="0"/>
            </a:rPr>
            <a:t>Creating intuitive interfaces and software applications that align with human cognitive capabilities.</a:t>
          </a:r>
        </a:p>
      </dsp:txBody>
      <dsp:txXfrm>
        <a:off x="0" y="1341837"/>
        <a:ext cx="5462748" cy="950130"/>
      </dsp:txXfrm>
    </dsp:sp>
    <dsp:sp modelId="{1A3F102B-C235-46FA-8C57-0E6FA47D93FB}">
      <dsp:nvSpPr>
        <dsp:cNvPr id="0" name=""/>
        <dsp:cNvSpPr/>
      </dsp:nvSpPr>
      <dsp:spPr>
        <a:xfrm>
          <a:off x="0" y="2291967"/>
          <a:ext cx="5462748" cy="1072579"/>
        </a:xfrm>
        <a:prstGeom prst="roundRect">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1" i="1" kern="1200"/>
            <a:t>Voice Assistants:</a:t>
          </a:r>
          <a:endParaRPr lang="en-US" sz="2700" kern="1200"/>
        </a:p>
      </dsp:txBody>
      <dsp:txXfrm>
        <a:off x="52359" y="2344326"/>
        <a:ext cx="5358030" cy="967861"/>
      </dsp:txXfrm>
    </dsp:sp>
    <dsp:sp modelId="{43FFD07F-CB61-4CDD-9929-574C17AA6131}">
      <dsp:nvSpPr>
        <dsp:cNvPr id="0" name=""/>
        <dsp:cNvSpPr/>
      </dsp:nvSpPr>
      <dsp:spPr>
        <a:xfrm>
          <a:off x="0" y="3364547"/>
          <a:ext cx="5462748" cy="6567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3442"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dirty="0">
              <a:latin typeface="Amasis MT Pro Medium" panose="02040604050005020304" pitchFamily="18" charset="0"/>
            </a:rPr>
            <a:t>Improving systems like Siri, Alexa, and Google Assistant for better interaction.</a:t>
          </a:r>
        </a:p>
      </dsp:txBody>
      <dsp:txXfrm>
        <a:off x="0" y="3364547"/>
        <a:ext cx="5462748" cy="656707"/>
      </dsp:txXfrm>
    </dsp:sp>
    <dsp:sp modelId="{74D69CA2-2685-4DCC-8E1B-66878BC58D71}">
      <dsp:nvSpPr>
        <dsp:cNvPr id="0" name=""/>
        <dsp:cNvSpPr/>
      </dsp:nvSpPr>
      <dsp:spPr>
        <a:xfrm>
          <a:off x="0" y="4021254"/>
          <a:ext cx="5462748" cy="1072579"/>
        </a:xfrm>
        <a:prstGeom prst="round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1" i="1" kern="1200" dirty="0">
              <a:solidFill>
                <a:srgbClr val="FFFF00"/>
              </a:solidFill>
            </a:rPr>
            <a:t>Virtual Reality (VR) and Augmented Reality (AR):</a:t>
          </a:r>
          <a:endParaRPr lang="en-US" sz="2700" kern="1200" dirty="0">
            <a:solidFill>
              <a:srgbClr val="FFFF00"/>
            </a:solidFill>
          </a:endParaRPr>
        </a:p>
      </dsp:txBody>
      <dsp:txXfrm>
        <a:off x="52359" y="4073613"/>
        <a:ext cx="5358030" cy="967861"/>
      </dsp:txXfrm>
    </dsp:sp>
    <dsp:sp modelId="{7E818EEB-1E6D-4E48-9997-0A75B4848EC7}">
      <dsp:nvSpPr>
        <dsp:cNvPr id="0" name=""/>
        <dsp:cNvSpPr/>
      </dsp:nvSpPr>
      <dsp:spPr>
        <a:xfrm>
          <a:off x="0" y="5093833"/>
          <a:ext cx="5462748" cy="6567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3442"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dirty="0">
              <a:highlight>
                <a:srgbClr val="FFFF00"/>
              </a:highlight>
              <a:latin typeface="Amasis MT Pro Medium" panose="02040604050005020304" pitchFamily="18" charset="0"/>
            </a:rPr>
            <a:t>Enhancing immersive experiences for training, education, and entertainment.</a:t>
          </a:r>
        </a:p>
      </dsp:txBody>
      <dsp:txXfrm>
        <a:off x="0" y="5093833"/>
        <a:ext cx="5462748" cy="65670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57A873C1-0F67-4ACB-9241-09FF5AEFE2ED}" type="datetimeFigureOut">
              <a:rPr lang="fa-IR" smtClean="0"/>
              <a:t>23/08/1446</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1400C306-025D-44E6-99C2-3499D148348F}" type="slidenum">
              <a:rPr lang="fa-IR" smtClean="0"/>
              <a:t>‹#›</a:t>
            </a:fld>
            <a:endParaRPr lang="fa-IR"/>
          </a:p>
        </p:txBody>
      </p:sp>
    </p:spTree>
    <p:extLst>
      <p:ext uri="{BB962C8B-B14F-4D97-AF65-F5344CB8AC3E}">
        <p14:creationId xmlns:p14="http://schemas.microsoft.com/office/powerpoint/2010/main" val="37274498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75F39B-F6AE-0550-4568-3D58CC17671F}"/>
            </a:ext>
          </a:extLst>
        </p:cNvPr>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AEB292E2-A27E-8502-2FF8-9AB799B92E99}"/>
              </a:ext>
            </a:extLst>
          </p:cNvPr>
          <p:cNvSpPr>
            <a:spLocks noGrp="1" noRot="1" noChangeAspect="1" noTextEdit="1"/>
          </p:cNvSpPr>
          <p:nvPr>
            <p:ph type="sldImg"/>
          </p:nvPr>
        </p:nvSpPr>
        <p:spPr>
          <a:ln/>
        </p:spPr>
      </p:sp>
      <p:sp>
        <p:nvSpPr>
          <p:cNvPr id="50179" name="Notes Placeholder 2">
            <a:extLst>
              <a:ext uri="{FF2B5EF4-FFF2-40B4-BE49-F238E27FC236}">
                <a16:creationId xmlns:a16="http://schemas.microsoft.com/office/drawing/2014/main" id="{06D5EB7B-62D1-D3F2-3659-0ACAA48A839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a-IR" altLang="fa-IR" dirty="0">
                <a:latin typeface="Arial" pitchFamily="34" charset="0"/>
                <a:cs typeface="Arial" pitchFamily="34" charset="0"/>
              </a:rPr>
              <a:t>به نظر می رسد دستور ناپلئون بخاطر این بود که گال وی را تحت فرنولوژی قرار داده بود و گفته بود که مغز او ویژگی های خاصی ندارد و  به این دلیل موجب آزردگی او شده بود. بعد از فلورانس مجددا کسانی مثل بروکا و ورنیکه نظریه لوکالیزیشن را تحکم بخشیدند.</a:t>
            </a:r>
          </a:p>
        </p:txBody>
      </p:sp>
      <p:sp>
        <p:nvSpPr>
          <p:cNvPr id="50180" name="Slide Number Placeholder 3">
            <a:extLst>
              <a:ext uri="{FF2B5EF4-FFF2-40B4-BE49-F238E27FC236}">
                <a16:creationId xmlns:a16="http://schemas.microsoft.com/office/drawing/2014/main" id="{3EB793B7-6455-3C1A-EA6B-25AE9EDB5FE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algn="l"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algn="l"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algn="l"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algn="l" eaLnBrk="0" fontAlgn="base" hangingPunct="0">
              <a:spcBef>
                <a:spcPct val="0"/>
              </a:spcBef>
              <a:spcAft>
                <a:spcPct val="0"/>
              </a:spcAft>
              <a:defRPr sz="2400">
                <a:solidFill>
                  <a:schemeClr val="tx1"/>
                </a:solidFill>
                <a:latin typeface="Arial" pitchFamily="34" charset="0"/>
                <a:cs typeface="Arial" pitchFamily="34" charset="0"/>
              </a:defRPr>
            </a:lvl9pPr>
          </a:lstStyle>
          <a:p>
            <a:pPr eaLnBrk="1" hangingPunct="1"/>
            <a:fld id="{6D314989-E678-48FC-93A2-36D49FBDC94B}" type="slidenum">
              <a:rPr lang="ar-SA" altLang="fa-IR" sz="1200" smtClean="0"/>
              <a:pPr eaLnBrk="1" hangingPunct="1"/>
              <a:t>4</a:t>
            </a:fld>
            <a:endParaRPr lang="en-US" altLang="fa-IR" sz="1200"/>
          </a:p>
        </p:txBody>
      </p:sp>
    </p:spTree>
    <p:extLst>
      <p:ext uri="{BB962C8B-B14F-4D97-AF65-F5344CB8AC3E}">
        <p14:creationId xmlns:p14="http://schemas.microsoft.com/office/powerpoint/2010/main" val="1126067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8D3680-FD87-0DE7-DE05-13A65CF3A63C}"/>
            </a:ext>
          </a:extLst>
        </p:cNvPr>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5698F34F-C58F-6B07-50E6-D5EC8987DD11}"/>
              </a:ext>
            </a:extLst>
          </p:cNvPr>
          <p:cNvSpPr>
            <a:spLocks noGrp="1" noRot="1" noChangeAspect="1" noTextEdit="1"/>
          </p:cNvSpPr>
          <p:nvPr>
            <p:ph type="sldImg"/>
          </p:nvPr>
        </p:nvSpPr>
        <p:spPr>
          <a:ln/>
        </p:spPr>
      </p:sp>
      <p:sp>
        <p:nvSpPr>
          <p:cNvPr id="50179" name="Notes Placeholder 2">
            <a:extLst>
              <a:ext uri="{FF2B5EF4-FFF2-40B4-BE49-F238E27FC236}">
                <a16:creationId xmlns:a16="http://schemas.microsoft.com/office/drawing/2014/main" id="{7A54ED41-AA9E-3FC6-78CA-9DA2C997F9D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a-IR" altLang="fa-IR" dirty="0">
                <a:latin typeface="Arial" pitchFamily="34" charset="0"/>
                <a:cs typeface="Arial" pitchFamily="34" charset="0"/>
              </a:rPr>
              <a:t>به نظر می رسد دستور ناپلئون بخاطر این بود که گال وی را تحت فرنولوژی قرار داده بود و گفته بود که مغز او ویژگی های خاصی ندارد و  به این دلیل موجب آزردگی او شده بود. بعد از فلورانس مجددا کسانی مثل بروکا و ورنیکه نظریه لوکالیزیشن را تحکم بخشیدند.</a:t>
            </a:r>
          </a:p>
        </p:txBody>
      </p:sp>
      <p:sp>
        <p:nvSpPr>
          <p:cNvPr id="50180" name="Slide Number Placeholder 3">
            <a:extLst>
              <a:ext uri="{FF2B5EF4-FFF2-40B4-BE49-F238E27FC236}">
                <a16:creationId xmlns:a16="http://schemas.microsoft.com/office/drawing/2014/main" id="{B34C10C4-81EE-9044-3DA7-2673FD0C6CC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algn="l"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algn="l"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algn="l"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algn="l" eaLnBrk="0" fontAlgn="base" hangingPunct="0">
              <a:spcBef>
                <a:spcPct val="0"/>
              </a:spcBef>
              <a:spcAft>
                <a:spcPct val="0"/>
              </a:spcAft>
              <a:defRPr sz="2400">
                <a:solidFill>
                  <a:schemeClr val="tx1"/>
                </a:solidFill>
                <a:latin typeface="Arial" pitchFamily="34" charset="0"/>
                <a:cs typeface="Arial" pitchFamily="34" charset="0"/>
              </a:defRPr>
            </a:lvl9pPr>
          </a:lstStyle>
          <a:p>
            <a:pPr eaLnBrk="1" hangingPunct="1"/>
            <a:fld id="{6D314989-E678-48FC-93A2-36D49FBDC94B}" type="slidenum">
              <a:rPr lang="ar-SA" altLang="fa-IR" sz="1200" smtClean="0"/>
              <a:pPr eaLnBrk="1" hangingPunct="1"/>
              <a:t>5</a:t>
            </a:fld>
            <a:endParaRPr lang="en-US" altLang="fa-IR" sz="1200"/>
          </a:p>
        </p:txBody>
      </p:sp>
    </p:spTree>
    <p:extLst>
      <p:ext uri="{BB962C8B-B14F-4D97-AF65-F5344CB8AC3E}">
        <p14:creationId xmlns:p14="http://schemas.microsoft.com/office/powerpoint/2010/main" val="2026113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5244D5-F6F5-FA82-4486-74547599B590}"/>
            </a:ext>
          </a:extLst>
        </p:cNvPr>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5208C99B-10D1-4D22-80D0-B4461A8EE6C6}"/>
              </a:ext>
            </a:extLst>
          </p:cNvPr>
          <p:cNvSpPr>
            <a:spLocks noGrp="1" noRot="1" noChangeAspect="1" noTextEdit="1"/>
          </p:cNvSpPr>
          <p:nvPr>
            <p:ph type="sldImg"/>
          </p:nvPr>
        </p:nvSpPr>
        <p:spPr>
          <a:ln/>
        </p:spPr>
      </p:sp>
      <p:sp>
        <p:nvSpPr>
          <p:cNvPr id="50179" name="Notes Placeholder 2">
            <a:extLst>
              <a:ext uri="{FF2B5EF4-FFF2-40B4-BE49-F238E27FC236}">
                <a16:creationId xmlns:a16="http://schemas.microsoft.com/office/drawing/2014/main" id="{60B2CA60-0C3E-C340-D7E8-194311BADFD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a-IR" altLang="fa-IR" dirty="0">
                <a:latin typeface="Arial" pitchFamily="34" charset="0"/>
                <a:cs typeface="Arial" pitchFamily="34" charset="0"/>
              </a:rPr>
              <a:t>به نظر می رسد دستور ناپلئون بخاطر این بود که گال وی را تحت فرنولوژی قرار داده بود و گفته بود که مغز او ویژگی های خاصی ندارد و  به این دلیل موجب آزردگی او شده بود. بعد از فلورانس مجددا کسانی مثل بروکا و ورنیکه نظریه لوکالیزیشن را تحکم بخشیدند.</a:t>
            </a:r>
          </a:p>
        </p:txBody>
      </p:sp>
      <p:sp>
        <p:nvSpPr>
          <p:cNvPr id="50180" name="Slide Number Placeholder 3">
            <a:extLst>
              <a:ext uri="{FF2B5EF4-FFF2-40B4-BE49-F238E27FC236}">
                <a16:creationId xmlns:a16="http://schemas.microsoft.com/office/drawing/2014/main" id="{CAD48919-E2FD-879A-C905-8BFA5897066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algn="l"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algn="l"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algn="l"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algn="l" eaLnBrk="0" fontAlgn="base" hangingPunct="0">
              <a:spcBef>
                <a:spcPct val="0"/>
              </a:spcBef>
              <a:spcAft>
                <a:spcPct val="0"/>
              </a:spcAft>
              <a:defRPr sz="2400">
                <a:solidFill>
                  <a:schemeClr val="tx1"/>
                </a:solidFill>
                <a:latin typeface="Arial" pitchFamily="34" charset="0"/>
                <a:cs typeface="Arial" pitchFamily="34" charset="0"/>
              </a:defRPr>
            </a:lvl9pPr>
          </a:lstStyle>
          <a:p>
            <a:pPr eaLnBrk="1" hangingPunct="1"/>
            <a:fld id="{6D314989-E678-48FC-93A2-36D49FBDC94B}" type="slidenum">
              <a:rPr lang="ar-SA" altLang="fa-IR" sz="1200" smtClean="0"/>
              <a:pPr eaLnBrk="1" hangingPunct="1"/>
              <a:t>6</a:t>
            </a:fld>
            <a:endParaRPr lang="en-US" altLang="fa-IR" sz="1200"/>
          </a:p>
        </p:txBody>
      </p:sp>
    </p:spTree>
    <p:extLst>
      <p:ext uri="{BB962C8B-B14F-4D97-AF65-F5344CB8AC3E}">
        <p14:creationId xmlns:p14="http://schemas.microsoft.com/office/powerpoint/2010/main" val="222784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CCB9BA-9961-153B-DF0F-34446F37277A}"/>
            </a:ext>
          </a:extLst>
        </p:cNvPr>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DE73B672-0429-6975-AE91-EF0CF7E740C4}"/>
              </a:ext>
            </a:extLst>
          </p:cNvPr>
          <p:cNvSpPr>
            <a:spLocks noGrp="1" noRot="1" noChangeAspect="1" noTextEdit="1"/>
          </p:cNvSpPr>
          <p:nvPr>
            <p:ph type="sldImg"/>
          </p:nvPr>
        </p:nvSpPr>
        <p:spPr>
          <a:ln/>
        </p:spPr>
      </p:sp>
      <p:sp>
        <p:nvSpPr>
          <p:cNvPr id="50179" name="Notes Placeholder 2">
            <a:extLst>
              <a:ext uri="{FF2B5EF4-FFF2-40B4-BE49-F238E27FC236}">
                <a16:creationId xmlns:a16="http://schemas.microsoft.com/office/drawing/2014/main" id="{1A8AB455-7D0E-ABA6-3523-DD8ADBF2870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a-IR" altLang="fa-IR" dirty="0">
                <a:latin typeface="Arial" pitchFamily="34" charset="0"/>
                <a:cs typeface="Arial" pitchFamily="34" charset="0"/>
              </a:rPr>
              <a:t>به نظر می رسد دستور ناپلئون بخاطر این بود که گال وی را تحت فرنولوژی قرار داده بود و گفته بود که مغز او ویژگی های خاصی ندارد و  به این دلیل موجب آزردگی او شده بود. بعد از فلورانس مجددا کسانی مثل بروکا و ورنیکه نظریه لوکالیزیشن را تحکم بخشیدند.</a:t>
            </a:r>
          </a:p>
        </p:txBody>
      </p:sp>
      <p:sp>
        <p:nvSpPr>
          <p:cNvPr id="50180" name="Slide Number Placeholder 3">
            <a:extLst>
              <a:ext uri="{FF2B5EF4-FFF2-40B4-BE49-F238E27FC236}">
                <a16:creationId xmlns:a16="http://schemas.microsoft.com/office/drawing/2014/main" id="{61AFA819-378E-4DAF-1217-0A5B48C4A4B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algn="l"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algn="l"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algn="l"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algn="l" eaLnBrk="0" fontAlgn="base" hangingPunct="0">
              <a:spcBef>
                <a:spcPct val="0"/>
              </a:spcBef>
              <a:spcAft>
                <a:spcPct val="0"/>
              </a:spcAft>
              <a:defRPr sz="2400">
                <a:solidFill>
                  <a:schemeClr val="tx1"/>
                </a:solidFill>
                <a:latin typeface="Arial" pitchFamily="34" charset="0"/>
                <a:cs typeface="Arial" pitchFamily="34" charset="0"/>
              </a:defRPr>
            </a:lvl9pPr>
          </a:lstStyle>
          <a:p>
            <a:pPr eaLnBrk="1" hangingPunct="1"/>
            <a:fld id="{6D314989-E678-48FC-93A2-36D49FBDC94B}" type="slidenum">
              <a:rPr lang="ar-SA" altLang="fa-IR" sz="1200" smtClean="0"/>
              <a:pPr eaLnBrk="1" hangingPunct="1"/>
              <a:t>7</a:t>
            </a:fld>
            <a:endParaRPr lang="en-US" altLang="fa-IR" sz="1200"/>
          </a:p>
        </p:txBody>
      </p:sp>
    </p:spTree>
    <p:extLst>
      <p:ext uri="{BB962C8B-B14F-4D97-AF65-F5344CB8AC3E}">
        <p14:creationId xmlns:p14="http://schemas.microsoft.com/office/powerpoint/2010/main" val="24025784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BE7574-E7F7-CF9B-85CD-99DB016EE910}"/>
            </a:ext>
          </a:extLst>
        </p:cNvPr>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9923F2EA-4DB7-BA54-C8DD-0A7B0B76BDC3}"/>
              </a:ext>
            </a:extLst>
          </p:cNvPr>
          <p:cNvSpPr>
            <a:spLocks noGrp="1" noRot="1" noChangeAspect="1" noTextEdit="1"/>
          </p:cNvSpPr>
          <p:nvPr>
            <p:ph type="sldImg"/>
          </p:nvPr>
        </p:nvSpPr>
        <p:spPr>
          <a:ln/>
        </p:spPr>
      </p:sp>
      <p:sp>
        <p:nvSpPr>
          <p:cNvPr id="50179" name="Notes Placeholder 2">
            <a:extLst>
              <a:ext uri="{FF2B5EF4-FFF2-40B4-BE49-F238E27FC236}">
                <a16:creationId xmlns:a16="http://schemas.microsoft.com/office/drawing/2014/main" id="{DB329EE1-8485-703F-6EFD-90753B18BCF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a-IR" altLang="fa-IR" dirty="0">
                <a:latin typeface="Arial" pitchFamily="34" charset="0"/>
                <a:cs typeface="Arial" pitchFamily="34" charset="0"/>
              </a:rPr>
              <a:t>به نظر می رسد دستور ناپلئون بخاطر این بود که گال وی را تحت فرنولوژی قرار داده بود و گفته بود که مغز او ویژگی های خاصی ندارد و  به این دلیل موجب آزردگی او شده بود. بعد از فلورانس مجددا کسانی مثل بروکا و ورنیکه نظریه لوکالیزیشن را تحکم بخشیدند.</a:t>
            </a:r>
          </a:p>
        </p:txBody>
      </p:sp>
      <p:sp>
        <p:nvSpPr>
          <p:cNvPr id="50180" name="Slide Number Placeholder 3">
            <a:extLst>
              <a:ext uri="{FF2B5EF4-FFF2-40B4-BE49-F238E27FC236}">
                <a16:creationId xmlns:a16="http://schemas.microsoft.com/office/drawing/2014/main" id="{952DB5A3-1A70-58A1-72EB-48DB7B68F77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algn="l"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algn="l"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algn="l"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algn="l" eaLnBrk="0" fontAlgn="base" hangingPunct="0">
              <a:spcBef>
                <a:spcPct val="0"/>
              </a:spcBef>
              <a:spcAft>
                <a:spcPct val="0"/>
              </a:spcAft>
              <a:defRPr sz="2400">
                <a:solidFill>
                  <a:schemeClr val="tx1"/>
                </a:solidFill>
                <a:latin typeface="Arial" pitchFamily="34" charset="0"/>
                <a:cs typeface="Arial" pitchFamily="34" charset="0"/>
              </a:defRPr>
            </a:lvl9pPr>
          </a:lstStyle>
          <a:p>
            <a:pPr eaLnBrk="1" hangingPunct="1"/>
            <a:fld id="{6D314989-E678-48FC-93A2-36D49FBDC94B}" type="slidenum">
              <a:rPr lang="ar-SA" altLang="fa-IR" sz="1200" smtClean="0"/>
              <a:pPr eaLnBrk="1" hangingPunct="1"/>
              <a:t>10</a:t>
            </a:fld>
            <a:endParaRPr lang="en-US" altLang="fa-IR" sz="1200"/>
          </a:p>
        </p:txBody>
      </p:sp>
    </p:spTree>
    <p:extLst>
      <p:ext uri="{BB962C8B-B14F-4D97-AF65-F5344CB8AC3E}">
        <p14:creationId xmlns:p14="http://schemas.microsoft.com/office/powerpoint/2010/main" val="3162477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www.braincheck.info/"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image" Target="../media/image5.jpg"/><Relationship Id="rId1" Type="http://schemas.openxmlformats.org/officeDocument/2006/relationships/slideLayout" Target="../slideLayouts/slideLayout7.xml"/><Relationship Id="rId6" Type="http://schemas.openxmlformats.org/officeDocument/2006/relationships/hyperlink" Target="mailto:slohrasbi@gmail.com" TargetMode="External"/><Relationship Id="rId5" Type="http://schemas.openxmlformats.org/officeDocument/2006/relationships/image" Target="../media/image8.jp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8" name="Rectangle 3087">
            <a:extLst>
              <a:ext uri="{FF2B5EF4-FFF2-40B4-BE49-F238E27FC236}">
                <a16:creationId xmlns:a16="http://schemas.microsoft.com/office/drawing/2014/main" id="{5F9CFCE6-877F-4858-B8BD-2C52CA8AFB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6467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0" name="Rectangle 3089">
            <a:extLst>
              <a:ext uri="{FF2B5EF4-FFF2-40B4-BE49-F238E27FC236}">
                <a16:creationId xmlns:a16="http://schemas.microsoft.com/office/drawing/2014/main" id="{8213F8A0-12AE-4514-8372-0DD766EC2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92649" y="480060"/>
            <a:ext cx="409359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Content Placeholder 1" descr="FullSizeRender-1">
            <a:extLst>
              <a:ext uri="{FF2B5EF4-FFF2-40B4-BE49-F238E27FC236}">
                <a16:creationId xmlns:a16="http://schemas.microsoft.com/office/drawing/2014/main" id="{E4AC40B1-82A4-4C23-24E7-6BAEA521644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4815776" y="1938157"/>
            <a:ext cx="3847338" cy="298168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2" name="Rectangle 3091">
            <a:extLst>
              <a:ext uri="{FF2B5EF4-FFF2-40B4-BE49-F238E27FC236}">
                <a16:creationId xmlns:a16="http://schemas.microsoft.com/office/drawing/2014/main" id="{9EFF17D4-9A8C-4CE5-B096-D8CCD44004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4093590"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4">
            <a:extLst>
              <a:ext uri="{FF2B5EF4-FFF2-40B4-BE49-F238E27FC236}">
                <a16:creationId xmlns:a16="http://schemas.microsoft.com/office/drawing/2014/main" id="{2A6882D7-DAD4-21AE-9357-E6517DDC02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4136" r="19256"/>
          <a:stretch/>
        </p:blipFill>
        <p:spPr>
          <a:xfrm>
            <a:off x="480885" y="880329"/>
            <a:ext cx="3847338" cy="5097342"/>
          </a:xfrm>
          <a:prstGeom prst="rect">
            <a:avLst/>
          </a:prstGeom>
          <a:extLs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717988-9EAE-93A3-C4DF-543935D2092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ACD93E6-FF40-6A5C-D394-13592CE9379C}"/>
              </a:ext>
            </a:extLst>
          </p:cNvPr>
          <p:cNvSpPr txBox="1">
            <a:spLocks noChangeArrowheads="1"/>
          </p:cNvSpPr>
          <p:nvPr/>
        </p:nvSpPr>
        <p:spPr bwMode="auto">
          <a:xfrm>
            <a:off x="304800" y="1683756"/>
            <a:ext cx="2819400" cy="239635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orm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algn="l"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algn="l"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algn="l"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algn="l" eaLnBrk="0" fontAlgn="base" hangingPunct="0">
              <a:spcBef>
                <a:spcPct val="0"/>
              </a:spcBef>
              <a:spcAft>
                <a:spcPct val="0"/>
              </a:spcAft>
              <a:defRPr sz="2400">
                <a:solidFill>
                  <a:schemeClr val="tx1"/>
                </a:solidFill>
                <a:latin typeface="Arial" pitchFamily="34" charset="0"/>
                <a:cs typeface="Arial" pitchFamily="34" charset="0"/>
              </a:defRPr>
            </a:lvl9pPr>
          </a:lstStyle>
          <a:p>
            <a:pPr eaLnBrk="1" hangingPunct="1">
              <a:lnSpc>
                <a:spcPct val="90000"/>
              </a:lnSpc>
              <a:spcBef>
                <a:spcPct val="0"/>
              </a:spcBef>
              <a:spcAft>
                <a:spcPts val="600"/>
              </a:spcAft>
            </a:pPr>
            <a:r>
              <a:rPr lang="en-US" sz="3500" b="1" i="1" kern="1200" dirty="0">
                <a:solidFill>
                  <a:srgbClr val="C00000"/>
                </a:solidFill>
                <a:latin typeface="Amasis MT Pro Medium" panose="02040604050005020304" pitchFamily="18" charset="0"/>
                <a:ea typeface="+mj-ea"/>
                <a:cs typeface="+mj-cs"/>
              </a:rPr>
              <a:t>Human-Computer Interaction (HCI)</a:t>
            </a:r>
            <a:endParaRPr lang="en-US" sz="3500" i="1" kern="1200" dirty="0">
              <a:solidFill>
                <a:srgbClr val="C00000"/>
              </a:solidFill>
              <a:latin typeface="Amasis MT Pro Medium" panose="02040604050005020304" pitchFamily="18" charset="0"/>
              <a:ea typeface="+mj-ea"/>
              <a:cs typeface="+mj-cs"/>
            </a:endParaRPr>
          </a:p>
        </p:txBody>
      </p:sp>
      <p:graphicFrame>
        <p:nvGraphicFramePr>
          <p:cNvPr id="5" name="TextBox 1">
            <a:extLst>
              <a:ext uri="{FF2B5EF4-FFF2-40B4-BE49-F238E27FC236}">
                <a16:creationId xmlns:a16="http://schemas.microsoft.com/office/drawing/2014/main" id="{874A9721-4B72-13CB-DDF9-531AC316F69D}"/>
              </a:ext>
            </a:extLst>
          </p:cNvPr>
          <p:cNvGraphicFramePr/>
          <p:nvPr>
            <p:extLst>
              <p:ext uri="{D42A27DB-BD31-4B8C-83A1-F6EECF244321}">
                <p14:modId xmlns:p14="http://schemas.microsoft.com/office/powerpoint/2010/main" val="3754738447"/>
              </p:ext>
            </p:extLst>
          </p:nvPr>
        </p:nvGraphicFramePr>
        <p:xfrm>
          <a:off x="3216165" y="609600"/>
          <a:ext cx="5462748" cy="601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785784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FE9242E-AFDC-F68C-6E5C-66139783339F}"/>
            </a:ext>
          </a:extLst>
        </p:cNvPr>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8" name="Rectangle 27">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Rectangle 2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435696-8551-F995-6FA1-64BA809EB5FF}"/>
              </a:ext>
            </a:extLst>
          </p:cNvPr>
          <p:cNvSpPr>
            <a:spLocks noGrp="1"/>
          </p:cNvSpPr>
          <p:nvPr>
            <p:ph type="title"/>
          </p:nvPr>
        </p:nvSpPr>
        <p:spPr>
          <a:xfrm>
            <a:off x="350041" y="586855"/>
            <a:ext cx="2401025" cy="3387497"/>
          </a:xfrm>
        </p:spPr>
        <p:txBody>
          <a:bodyPr anchor="b">
            <a:normAutofit/>
          </a:bodyPr>
          <a:lstStyle/>
          <a:p>
            <a:pPr algn="r"/>
            <a:r>
              <a:rPr lang="en-GB" sz="2700">
                <a:solidFill>
                  <a:srgbClr val="FFFFFF"/>
                </a:solidFill>
                <a:cs typeface="B Nikoo" panose="00000400000000000000" pitchFamily="2" charset="-78"/>
              </a:rPr>
              <a:t>What is cognitive rehabilitation?</a:t>
            </a:r>
            <a:endParaRPr lang="fa-IR" sz="2700">
              <a:solidFill>
                <a:srgbClr val="FFFFFF"/>
              </a:solidFill>
              <a:cs typeface="B Nikoo" panose="00000400000000000000" pitchFamily="2" charset="-78"/>
            </a:endParaRPr>
          </a:p>
        </p:txBody>
      </p:sp>
      <p:sp>
        <p:nvSpPr>
          <p:cNvPr id="3" name="Content Placeholder 2">
            <a:extLst>
              <a:ext uri="{FF2B5EF4-FFF2-40B4-BE49-F238E27FC236}">
                <a16:creationId xmlns:a16="http://schemas.microsoft.com/office/drawing/2014/main" id="{1E480549-3DC7-7AE9-E49E-907FD86E194F}"/>
              </a:ext>
            </a:extLst>
          </p:cNvPr>
          <p:cNvSpPr>
            <a:spLocks noGrp="1"/>
          </p:cNvSpPr>
          <p:nvPr>
            <p:ph idx="1"/>
          </p:nvPr>
        </p:nvSpPr>
        <p:spPr>
          <a:xfrm>
            <a:off x="3607694" y="649480"/>
            <a:ext cx="4916510" cy="5546047"/>
          </a:xfrm>
        </p:spPr>
        <p:txBody>
          <a:bodyPr anchor="ctr">
            <a:normAutofit/>
          </a:bodyPr>
          <a:lstStyle/>
          <a:p>
            <a:pPr marL="0" indent="0" rtl="1">
              <a:buNone/>
            </a:pPr>
            <a:r>
              <a:rPr lang="en-US" sz="2400" kern="0" dirty="0">
                <a:effectLst/>
                <a:latin typeface="Times New Roman" panose="02020603050405020304" pitchFamily="18" charset="0"/>
                <a:ea typeface="Times New Roman" panose="02020603050405020304" pitchFamily="18" charset="0"/>
              </a:rPr>
              <a:t>Cognitive rehabilitation is a therapeutic approach designed to help individuals regain or improve cognitive functions that have been impaired due to brain injury, illness, or psychological disorders.</a:t>
            </a:r>
          </a:p>
          <a:p>
            <a:pPr marL="0" indent="0" rtl="1">
              <a:buNone/>
            </a:pPr>
            <a:r>
              <a:rPr lang="en-US" sz="2400" kern="0" dirty="0">
                <a:effectLst/>
                <a:latin typeface="Times New Roman" panose="02020603050405020304" pitchFamily="18" charset="0"/>
                <a:ea typeface="Times New Roman" panose="02020603050405020304" pitchFamily="18" charset="0"/>
              </a:rPr>
              <a:t> This therapy focuses on enhancing skills such as attention, memory, problem-solving, and executive functions to improve daily functioning and quality of life. </a:t>
            </a:r>
            <a:endParaRPr lang="en-US" sz="2400" dirty="0">
              <a:latin typeface="Gill Sans Nova Cond" panose="020F0502020204030204" pitchFamily="34" charset="0"/>
              <a:cs typeface="B Nikoo" panose="00000400000000000000" pitchFamily="2" charset="-78"/>
            </a:endParaRPr>
          </a:p>
        </p:txBody>
      </p:sp>
    </p:spTree>
    <p:extLst>
      <p:ext uri="{BB962C8B-B14F-4D97-AF65-F5344CB8AC3E}">
        <p14:creationId xmlns:p14="http://schemas.microsoft.com/office/powerpoint/2010/main" val="33955603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3BFF759-07CE-FE61-3C2A-10CFF2691D68}"/>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6891" y="1119031"/>
            <a:ext cx="3464954"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DCB136-B054-1FE3-644F-DB868C750AE2}"/>
              </a:ext>
            </a:extLst>
          </p:cNvPr>
          <p:cNvSpPr>
            <a:spLocks noGrp="1"/>
          </p:cNvSpPr>
          <p:nvPr>
            <p:ph type="title"/>
          </p:nvPr>
        </p:nvSpPr>
        <p:spPr>
          <a:xfrm>
            <a:off x="878305" y="1396686"/>
            <a:ext cx="2430380" cy="4064628"/>
          </a:xfrm>
        </p:spPr>
        <p:txBody>
          <a:bodyPr>
            <a:normAutofit/>
          </a:bodyPr>
          <a:lstStyle/>
          <a:p>
            <a:r>
              <a:rPr lang="fa-IR" dirty="0">
                <a:solidFill>
                  <a:srgbClr val="FFFFFF"/>
                </a:solidFill>
                <a:cs typeface="B Nikoo" panose="00000400000000000000" pitchFamily="2" charset="-78"/>
              </a:rPr>
              <a:t> </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6512790" y="941148"/>
            <a:ext cx="2240924"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536" y="4780992"/>
            <a:ext cx="409575"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B0D3D56A-6D7F-045B-0945-A793DE62D29F}"/>
              </a:ext>
            </a:extLst>
          </p:cNvPr>
          <p:cNvSpPr>
            <a:spLocks noGrp="1"/>
          </p:cNvSpPr>
          <p:nvPr>
            <p:ph idx="1"/>
          </p:nvPr>
        </p:nvSpPr>
        <p:spPr>
          <a:xfrm>
            <a:off x="4027614" y="1526033"/>
            <a:ext cx="4152298" cy="3935281"/>
          </a:xfrm>
        </p:spPr>
        <p:txBody>
          <a:bodyPr>
            <a:normAutofit/>
          </a:bodyPr>
          <a:lstStyle/>
          <a:p>
            <a:pPr marL="0" indent="0" rtl="1">
              <a:buNone/>
            </a:pPr>
            <a:r>
              <a:rPr lang="en-US" kern="0" dirty="0">
                <a:effectLst/>
                <a:latin typeface="Times New Roman" panose="02020603050405020304" pitchFamily="18" charset="0"/>
                <a:ea typeface="Times New Roman" panose="02020603050405020304" pitchFamily="18" charset="0"/>
                <a:cs typeface="Arial" panose="020B0604020202020204" pitchFamily="34" charset="0"/>
              </a:rPr>
              <a:t>There are two primary approaches in cognitive rehabilitation:</a:t>
            </a:r>
            <a:endParaRPr lang="en-US" kern="100" dirty="0">
              <a:effectLst/>
              <a:latin typeface="Aptos" panose="020B0004020202020204" pitchFamily="34" charset="0"/>
              <a:ea typeface="Aptos" panose="020B0004020202020204" pitchFamily="34" charset="0"/>
              <a:cs typeface="Arial" panose="020B0604020202020204" pitchFamily="34" charset="0"/>
            </a:endParaRPr>
          </a:p>
          <a:p>
            <a:pPr marL="0" indent="0" rtl="1">
              <a:buNone/>
            </a:pPr>
            <a:endParaRPr lang="en-US" dirty="0">
              <a:latin typeface="Gill Sans Nova Cond" panose="020F0502020204030204" pitchFamily="34" charset="0"/>
              <a:cs typeface="B Nikoo" panose="00000400000000000000" pitchFamily="2" charset="-78"/>
            </a:endParaRPr>
          </a:p>
        </p:txBody>
      </p:sp>
    </p:spTree>
    <p:extLst>
      <p:ext uri="{BB962C8B-B14F-4D97-AF65-F5344CB8AC3E}">
        <p14:creationId xmlns:p14="http://schemas.microsoft.com/office/powerpoint/2010/main" val="2282054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A7870EA-8956-F542-7ACB-AEB6EEDD78DA}"/>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B63D1F-5F44-E48A-F882-378D6C1BF7EB}"/>
              </a:ext>
            </a:extLst>
          </p:cNvPr>
          <p:cNvSpPr>
            <a:spLocks noGrp="1"/>
          </p:cNvSpPr>
          <p:nvPr>
            <p:ph type="title"/>
          </p:nvPr>
        </p:nvSpPr>
        <p:spPr>
          <a:xfrm>
            <a:off x="483798" y="1463040"/>
            <a:ext cx="2847230" cy="2690949"/>
          </a:xfrm>
        </p:spPr>
        <p:txBody>
          <a:bodyPr anchor="t">
            <a:normAutofit/>
          </a:bodyPr>
          <a:lstStyle/>
          <a:p>
            <a:pPr>
              <a:lnSpc>
                <a:spcPct val="90000"/>
              </a:lnSpc>
            </a:pPr>
            <a:r>
              <a:rPr lang="en-US" sz="2900" b="1" kern="0" dirty="0">
                <a:effectLst/>
                <a:latin typeface="Times New Roman" panose="02020603050405020304" pitchFamily="18" charset="0"/>
                <a:ea typeface="Times New Roman" panose="02020603050405020304" pitchFamily="18" charset="0"/>
              </a:rPr>
              <a:t>Restorative Rehabilitation</a:t>
            </a:r>
            <a:r>
              <a:rPr lang="en-US" sz="2900" kern="0" dirty="0">
                <a:effectLst/>
                <a:latin typeface="Times New Roman" panose="02020603050405020304" pitchFamily="18" charset="0"/>
                <a:ea typeface="Times New Roman" panose="02020603050405020304" pitchFamily="18" charset="0"/>
              </a:rPr>
              <a:t>:</a:t>
            </a:r>
            <a:endParaRPr lang="fa-IR" sz="2900" dirty="0">
              <a:cs typeface="B Nikoo" panose="00000400000000000000" pitchFamily="2" charset="-78"/>
            </a:endParaRPr>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250" y="4415246"/>
            <a:ext cx="8986749"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50279" y="587829"/>
            <a:ext cx="4878975"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8414326-B166-34C8-1E42-6BC09A5EC490}"/>
              </a:ext>
            </a:extLst>
          </p:cNvPr>
          <p:cNvSpPr>
            <a:spLocks noGrp="1"/>
          </p:cNvSpPr>
          <p:nvPr>
            <p:ph idx="1"/>
          </p:nvPr>
        </p:nvSpPr>
        <p:spPr>
          <a:xfrm>
            <a:off x="4007530" y="609600"/>
            <a:ext cx="4652672" cy="5175657"/>
          </a:xfrm>
        </p:spPr>
        <p:txBody>
          <a:bodyPr anchor="t">
            <a:normAutofit/>
          </a:bodyPr>
          <a:lstStyle/>
          <a:p>
            <a:pPr marL="0" indent="0" rtl="1">
              <a:buNone/>
            </a:pPr>
            <a:endParaRPr lang="en-US" sz="2400" kern="0" dirty="0">
              <a:effectLst/>
              <a:highlight>
                <a:srgbClr val="FFFF00"/>
              </a:highlight>
              <a:latin typeface="Times New Roman" panose="02020603050405020304" pitchFamily="18" charset="0"/>
              <a:ea typeface="Times New Roman" panose="02020603050405020304" pitchFamily="18" charset="0"/>
            </a:endParaRPr>
          </a:p>
          <a:p>
            <a:pPr marL="0" indent="0" rtl="1">
              <a:buNone/>
            </a:pPr>
            <a:endParaRPr lang="en-US" sz="2400" kern="0" dirty="0">
              <a:highlight>
                <a:srgbClr val="FFFF00"/>
              </a:highlight>
              <a:latin typeface="Times New Roman" panose="02020603050405020304" pitchFamily="18" charset="0"/>
              <a:ea typeface="Times New Roman" panose="02020603050405020304" pitchFamily="18" charset="0"/>
            </a:endParaRPr>
          </a:p>
          <a:p>
            <a:pPr marL="0" indent="0" rtl="1">
              <a:buNone/>
            </a:pPr>
            <a:r>
              <a:rPr lang="en-US" sz="2400" kern="0" dirty="0">
                <a:effectLst/>
                <a:highlight>
                  <a:srgbClr val="FFFF00"/>
                </a:highlight>
                <a:latin typeface="Times New Roman" panose="02020603050405020304" pitchFamily="18" charset="0"/>
                <a:ea typeface="Times New Roman" panose="02020603050405020304" pitchFamily="18" charset="0"/>
              </a:rPr>
              <a:t>This approach aims to restore lost cognitive functions through repetitive exercises and activities that challenge specific cognitive domains.</a:t>
            </a:r>
            <a:r>
              <a:rPr lang="en-US" sz="2400" kern="0" dirty="0">
                <a:effectLst/>
                <a:latin typeface="Times New Roman" panose="02020603050405020304" pitchFamily="18" charset="0"/>
                <a:ea typeface="Times New Roman" panose="02020603050405020304" pitchFamily="18" charset="0"/>
              </a:rPr>
              <a:t> For example, memory training exercises might involve recalling word lists or engaging in problem-solving games to enhance cognitive skills. </a:t>
            </a:r>
            <a:endParaRPr lang="en-US" sz="2400" dirty="0">
              <a:latin typeface="Gill Sans Nova Cond" panose="020F0502020204030204" pitchFamily="34" charset="0"/>
              <a:cs typeface="B Nikoo" panose="00000400000000000000" pitchFamily="2" charset="-78"/>
            </a:endParaRPr>
          </a:p>
        </p:txBody>
      </p:sp>
    </p:spTree>
    <p:extLst>
      <p:ext uri="{BB962C8B-B14F-4D97-AF65-F5344CB8AC3E}">
        <p14:creationId xmlns:p14="http://schemas.microsoft.com/office/powerpoint/2010/main" val="28720773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11DFD9F-B4B1-1D05-0157-2CFB3A14082B}"/>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F7FAF9-DAE9-4CF1-9E3B-62DBA0B48EEC}"/>
              </a:ext>
            </a:extLst>
          </p:cNvPr>
          <p:cNvSpPr>
            <a:spLocks noGrp="1"/>
          </p:cNvSpPr>
          <p:nvPr>
            <p:ph type="title"/>
          </p:nvPr>
        </p:nvSpPr>
        <p:spPr>
          <a:xfrm>
            <a:off x="483798" y="1463040"/>
            <a:ext cx="2847230" cy="2690949"/>
          </a:xfrm>
        </p:spPr>
        <p:txBody>
          <a:bodyPr anchor="t">
            <a:normAutofit/>
          </a:bodyPr>
          <a:lstStyle/>
          <a:p>
            <a:pPr>
              <a:lnSpc>
                <a:spcPct val="90000"/>
              </a:lnSpc>
            </a:pPr>
            <a:r>
              <a:rPr lang="en-US" sz="2900" b="1" kern="0" dirty="0">
                <a:effectLst/>
                <a:latin typeface="Times New Roman" panose="02020603050405020304" pitchFamily="18" charset="0"/>
                <a:ea typeface="Times New Roman" panose="02020603050405020304" pitchFamily="18" charset="0"/>
                <a:cs typeface="Arial" panose="020B0604020202020204" pitchFamily="34" charset="0"/>
              </a:rPr>
              <a:t>Compensatory Rehabilitation</a:t>
            </a:r>
            <a:r>
              <a:rPr lang="en-US" sz="2900" kern="0" dirty="0">
                <a:effectLst/>
                <a:latin typeface="Times New Roman" panose="02020603050405020304" pitchFamily="18" charset="0"/>
                <a:ea typeface="Times New Roman" panose="02020603050405020304" pitchFamily="18" charset="0"/>
                <a:cs typeface="Arial" panose="020B0604020202020204" pitchFamily="34" charset="0"/>
              </a:rPr>
              <a:t>:</a:t>
            </a:r>
            <a:endParaRPr lang="fa-IR" sz="2900" dirty="0">
              <a:cs typeface="B Nikoo" panose="00000400000000000000" pitchFamily="2" charset="-78"/>
            </a:endParaRPr>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250" y="4415246"/>
            <a:ext cx="8986749"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50279" y="587829"/>
            <a:ext cx="4878975"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8CC7755-DF52-8F39-3E2F-EDBE51408247}"/>
              </a:ext>
            </a:extLst>
          </p:cNvPr>
          <p:cNvSpPr>
            <a:spLocks noGrp="1"/>
          </p:cNvSpPr>
          <p:nvPr>
            <p:ph idx="1"/>
          </p:nvPr>
        </p:nvSpPr>
        <p:spPr>
          <a:xfrm>
            <a:off x="4007530" y="587829"/>
            <a:ext cx="4391423" cy="5175657"/>
          </a:xfrm>
        </p:spPr>
        <p:txBody>
          <a:bodyPr anchor="t">
            <a:normAutofit/>
          </a:bodyPr>
          <a:lstStyle/>
          <a:p>
            <a:pPr marL="0" indent="0" rtl="1">
              <a:buNone/>
            </a:pPr>
            <a:endParaRPr lang="en-US" sz="2400" kern="0" dirty="0">
              <a:effectLst/>
              <a:latin typeface="Times New Roman" panose="02020603050405020304" pitchFamily="18" charset="0"/>
              <a:ea typeface="Times New Roman" panose="02020603050405020304" pitchFamily="18" charset="0"/>
              <a:cs typeface="Arial" panose="020B0604020202020204" pitchFamily="34" charset="0"/>
            </a:endParaRPr>
          </a:p>
          <a:p>
            <a:pPr marL="0" indent="0" rtl="1">
              <a:buNone/>
            </a:pPr>
            <a:endParaRPr lang="en-US" sz="2400" kern="0" dirty="0">
              <a:latin typeface="Times New Roman" panose="02020603050405020304" pitchFamily="18" charset="0"/>
              <a:ea typeface="Times New Roman" panose="02020603050405020304" pitchFamily="18" charset="0"/>
              <a:cs typeface="Arial" panose="020B0604020202020204" pitchFamily="34" charset="0"/>
            </a:endParaRPr>
          </a:p>
          <a:p>
            <a:pPr marL="0" indent="0" rtl="1">
              <a:buNone/>
            </a:pPr>
            <a:r>
              <a:rPr lang="en-US" sz="2400" kern="0" dirty="0">
                <a:effectLst/>
                <a:latin typeface="Times New Roman" panose="02020603050405020304" pitchFamily="18" charset="0"/>
                <a:ea typeface="Times New Roman" panose="02020603050405020304" pitchFamily="18" charset="0"/>
                <a:cs typeface="Arial" panose="020B0604020202020204" pitchFamily="34" charset="0"/>
              </a:rPr>
              <a:t>When certain cognitive functions cannot be fully restored, compensatory strategies are employed to help individuals work around their deficits. This might include using external aids like calendars, memory tools, or setting alarms to assist with daily tasks and organization. </a:t>
            </a:r>
            <a:endParaRPr lang="en-US" sz="2400" kern="100" dirty="0">
              <a:effectLst/>
              <a:latin typeface="Aptos" panose="020B0004020202020204" pitchFamily="34" charset="0"/>
              <a:ea typeface="Aptos" panose="020B0004020202020204" pitchFamily="34" charset="0"/>
              <a:cs typeface="Arial" panose="020B0604020202020204" pitchFamily="34" charset="0"/>
            </a:endParaRPr>
          </a:p>
          <a:p>
            <a:pPr marL="0" indent="0" rtl="1">
              <a:buNone/>
            </a:pPr>
            <a:endParaRPr lang="en-US" sz="1900" dirty="0">
              <a:latin typeface="Gill Sans Nova Cond" panose="020F0502020204030204" pitchFamily="34" charset="0"/>
              <a:cs typeface="B Nikoo" panose="00000400000000000000" pitchFamily="2" charset="-78"/>
            </a:endParaRPr>
          </a:p>
        </p:txBody>
      </p:sp>
    </p:spTree>
    <p:extLst>
      <p:ext uri="{BB962C8B-B14F-4D97-AF65-F5344CB8AC3E}">
        <p14:creationId xmlns:p14="http://schemas.microsoft.com/office/powerpoint/2010/main" val="37580852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116B0C7-86E7-6E1C-5B8E-80F28D543684}"/>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A8460A-5EA5-63C4-FE16-8E76DDD1BE30}"/>
              </a:ext>
            </a:extLst>
          </p:cNvPr>
          <p:cNvSpPr>
            <a:spLocks noGrp="1"/>
          </p:cNvSpPr>
          <p:nvPr>
            <p:ph type="title"/>
          </p:nvPr>
        </p:nvSpPr>
        <p:spPr>
          <a:xfrm>
            <a:off x="483798" y="1463040"/>
            <a:ext cx="2847230" cy="2690949"/>
          </a:xfrm>
        </p:spPr>
        <p:txBody>
          <a:bodyPr anchor="t">
            <a:normAutofit/>
          </a:bodyPr>
          <a:lstStyle/>
          <a:p>
            <a:pPr>
              <a:lnSpc>
                <a:spcPct val="90000"/>
              </a:lnSpc>
            </a:pPr>
            <a:r>
              <a:rPr lang="en-US" sz="3300" b="1" kern="0" dirty="0">
                <a:effectLst/>
                <a:latin typeface="Times New Roman" panose="02020603050405020304" pitchFamily="18" charset="0"/>
                <a:ea typeface="Times New Roman" panose="02020603050405020304" pitchFamily="18" charset="0"/>
              </a:rPr>
              <a:t>Virtual Reality (VR) Therapy</a:t>
            </a:r>
            <a:r>
              <a:rPr lang="en-US" sz="3300" kern="0" dirty="0">
                <a:effectLst/>
                <a:latin typeface="Times New Roman" panose="02020603050405020304" pitchFamily="18" charset="0"/>
                <a:ea typeface="Times New Roman" panose="02020603050405020304" pitchFamily="18" charset="0"/>
              </a:rPr>
              <a:t>:</a:t>
            </a:r>
            <a:endParaRPr lang="fa-IR" sz="3300" dirty="0">
              <a:cs typeface="B Nikoo" panose="00000400000000000000" pitchFamily="2" charset="-78"/>
            </a:endParaRPr>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250" y="4415246"/>
            <a:ext cx="8986749"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50279" y="587829"/>
            <a:ext cx="4878975"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7788959-5DE9-FE78-F19B-B4FB13103706}"/>
              </a:ext>
            </a:extLst>
          </p:cNvPr>
          <p:cNvSpPr>
            <a:spLocks noGrp="1"/>
          </p:cNvSpPr>
          <p:nvPr>
            <p:ph idx="1"/>
          </p:nvPr>
        </p:nvSpPr>
        <p:spPr>
          <a:xfrm>
            <a:off x="4007530" y="457201"/>
            <a:ext cx="4652672" cy="5306286"/>
          </a:xfrm>
        </p:spPr>
        <p:txBody>
          <a:bodyPr anchor="t">
            <a:noAutofit/>
          </a:bodyPr>
          <a:lstStyle/>
          <a:p>
            <a:pPr marL="0" indent="0" rtl="1">
              <a:buNone/>
            </a:pPr>
            <a:r>
              <a:rPr lang="en-US" sz="2400" kern="0" dirty="0">
                <a:effectLst/>
                <a:latin typeface="Times New Roman" panose="02020603050405020304" pitchFamily="18" charset="0"/>
                <a:ea typeface="Times New Roman" panose="02020603050405020304" pitchFamily="18" charset="0"/>
              </a:rPr>
              <a:t>VR provides immersive environments where individuals can practice real-life scenarios in a controlled setting, aiding in the improvement of cognitive functions such as attention and problem-solving. However, it's important to note that some health plans consider VR therapy experimental and investigational for cognitive rehabilitation.</a:t>
            </a:r>
            <a:endParaRPr lang="en-US" sz="2400" dirty="0">
              <a:latin typeface="Gill Sans Nova Cond" panose="020F0502020204030204" pitchFamily="34" charset="0"/>
              <a:cs typeface="B Nikoo" panose="00000400000000000000" pitchFamily="2" charset="-78"/>
            </a:endParaRPr>
          </a:p>
        </p:txBody>
      </p:sp>
    </p:spTree>
    <p:extLst>
      <p:ext uri="{BB962C8B-B14F-4D97-AF65-F5344CB8AC3E}">
        <p14:creationId xmlns:p14="http://schemas.microsoft.com/office/powerpoint/2010/main" val="38284046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1FEA9E-73D0-EAFB-783D-B8ABB7DF4AEC}"/>
            </a:ext>
          </a:extLst>
        </p:cNvPr>
        <p:cNvGrpSpPr/>
        <p:nvPr/>
      </p:nvGrpSpPr>
      <p:grpSpPr>
        <a:xfrm>
          <a:off x="0" y="0"/>
          <a:ext cx="0" cy="0"/>
          <a:chOff x="0" y="0"/>
          <a:chExt cx="0" cy="0"/>
        </a:xfrm>
      </p:grpSpPr>
      <p:pic>
        <p:nvPicPr>
          <p:cNvPr id="9" name="Picture 8" descr="A screenshot of a computer&#10;&#10;Description automatically generated">
            <a:extLst>
              <a:ext uri="{FF2B5EF4-FFF2-40B4-BE49-F238E27FC236}">
                <a16:creationId xmlns:a16="http://schemas.microsoft.com/office/drawing/2014/main" id="{C68BBC40-732E-94D7-20A0-B3FF76C3C8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600" y="685800"/>
            <a:ext cx="8178799" cy="5562600"/>
          </a:xfrm>
          <a:prstGeom prst="rect">
            <a:avLst/>
          </a:prstGeom>
        </p:spPr>
      </p:pic>
    </p:spTree>
    <p:extLst>
      <p:ext uri="{BB962C8B-B14F-4D97-AF65-F5344CB8AC3E}">
        <p14:creationId xmlns:p14="http://schemas.microsoft.com/office/powerpoint/2010/main" val="23005970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368602A-0226-69B5-25BC-19C276238D94}"/>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515D20E-1AB7-4E74-9236-2B72B63D6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828BE1-5980-DBFD-D690-95AC3F91DB06}"/>
              </a:ext>
            </a:extLst>
          </p:cNvPr>
          <p:cNvSpPr>
            <a:spLocks noGrp="1"/>
          </p:cNvSpPr>
          <p:nvPr>
            <p:ph type="title"/>
          </p:nvPr>
        </p:nvSpPr>
        <p:spPr>
          <a:xfrm>
            <a:off x="783771" y="1336329"/>
            <a:ext cx="2919549" cy="4382588"/>
          </a:xfrm>
        </p:spPr>
        <p:txBody>
          <a:bodyPr anchor="ctr">
            <a:normAutofit/>
          </a:bodyPr>
          <a:lstStyle/>
          <a:p>
            <a:r>
              <a:rPr lang="en-US" sz="2900" b="1" kern="0" dirty="0">
                <a:effectLst/>
                <a:latin typeface="Times New Roman" panose="02020603050405020304" pitchFamily="18" charset="0"/>
                <a:ea typeface="Times New Roman" panose="02020603050405020304" pitchFamily="18" charset="0"/>
              </a:rPr>
              <a:t>Neurofeedback</a:t>
            </a:r>
            <a:endParaRPr lang="fa-IR" sz="2900" dirty="0">
              <a:cs typeface="B Nikoo" panose="00000400000000000000" pitchFamily="2" charset="-78"/>
            </a:endParaRPr>
          </a:p>
        </p:txBody>
      </p:sp>
      <p:grpSp>
        <p:nvGrpSpPr>
          <p:cNvPr id="10" name="Group 9">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3163461"/>
            <a:ext cx="548639" cy="673460"/>
            <a:chOff x="3940602" y="308034"/>
            <a:chExt cx="2116791" cy="3428999"/>
          </a:xfrm>
          <a:solidFill>
            <a:schemeClr val="accent4"/>
          </a:solidFill>
        </p:grpSpPr>
        <p:sp>
          <p:nvSpPr>
            <p:cNvPr id="11" name="Rectangle 10">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4357" y="982976"/>
            <a:ext cx="4507025" cy="512063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436136C-2CD7-1753-432A-65664AF0FBF7}"/>
              </a:ext>
            </a:extLst>
          </p:cNvPr>
          <p:cNvSpPr>
            <a:spLocks noGrp="1"/>
          </p:cNvSpPr>
          <p:nvPr>
            <p:ph idx="1"/>
          </p:nvPr>
        </p:nvSpPr>
        <p:spPr>
          <a:xfrm>
            <a:off x="3703320" y="1066801"/>
            <a:ext cx="4814316" cy="4953000"/>
          </a:xfrm>
        </p:spPr>
        <p:txBody>
          <a:bodyPr anchor="ctr">
            <a:normAutofit/>
          </a:bodyPr>
          <a:lstStyle/>
          <a:p>
            <a:pPr marL="0" indent="0">
              <a:buNone/>
            </a:pPr>
            <a:r>
              <a:rPr lang="en-US" sz="2400" kern="0" dirty="0">
                <a:effectLst/>
                <a:latin typeface="Times New Roman" panose="02020603050405020304" pitchFamily="18" charset="0"/>
                <a:ea typeface="Times New Roman" panose="02020603050405020304" pitchFamily="18" charset="0"/>
              </a:rPr>
              <a:t>Also known as electroencephalogram (EEG) biofeedback, </a:t>
            </a:r>
            <a:r>
              <a:rPr lang="en-US" sz="2400" kern="0" dirty="0">
                <a:effectLst/>
                <a:highlight>
                  <a:srgbClr val="FFFF00"/>
                </a:highlight>
                <a:latin typeface="Times New Roman" panose="02020603050405020304" pitchFamily="18" charset="0"/>
                <a:ea typeface="Times New Roman" panose="02020603050405020304" pitchFamily="18" charset="0"/>
              </a:rPr>
              <a:t>this technique allows individuals to observe their brainwave patterns in real-time and learn to regulate them.</a:t>
            </a:r>
            <a:r>
              <a:rPr lang="en-US" sz="2400" kern="0" dirty="0">
                <a:effectLst/>
                <a:latin typeface="Times New Roman" panose="02020603050405020304" pitchFamily="18" charset="0"/>
                <a:ea typeface="Times New Roman" panose="02020603050405020304" pitchFamily="18" charset="0"/>
              </a:rPr>
              <a:t> This self-regulation can lead to improvements in attention, relaxation, and overall cognitive function.</a:t>
            </a:r>
            <a:endParaRPr lang="en-US" sz="2400" dirty="0">
              <a:latin typeface="Gill Sans Nova Cond" panose="020F0502020204030204" pitchFamily="34" charset="0"/>
              <a:cs typeface="B Nikoo" panose="00000400000000000000" pitchFamily="2" charset="-78"/>
            </a:endParaRPr>
          </a:p>
        </p:txBody>
      </p:sp>
    </p:spTree>
    <p:extLst>
      <p:ext uri="{BB962C8B-B14F-4D97-AF65-F5344CB8AC3E}">
        <p14:creationId xmlns:p14="http://schemas.microsoft.com/office/powerpoint/2010/main" val="28412086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8458200" cy="990600"/>
          </a:xfrm>
        </p:spPr>
        <p:txBody>
          <a:bodyPr>
            <a:noAutofit/>
          </a:bodyPr>
          <a:lstStyle/>
          <a:p>
            <a:pPr algn="ctr"/>
            <a:r>
              <a:rPr lang="en-US" sz="3200" b="1" i="1" dirty="0">
                <a:latin typeface="Amasis MT Pro Medium" panose="02040604050005020304" pitchFamily="18" charset="0"/>
              </a:rPr>
              <a:t>New therapeutic approaches:</a:t>
            </a:r>
            <a:br>
              <a:rPr lang="en-US" sz="3200" b="1" i="1" dirty="0">
                <a:latin typeface="Amasis MT Pro Medium" panose="02040604050005020304" pitchFamily="18" charset="0"/>
              </a:rPr>
            </a:br>
            <a:r>
              <a:rPr lang="en-US" sz="3200" b="1" i="1" dirty="0">
                <a:latin typeface="Amasis MT Pro Medium" panose="02040604050005020304" pitchFamily="18" charset="0"/>
              </a:rPr>
              <a:t>brain stimulation</a:t>
            </a:r>
            <a:endParaRPr lang="fa-IR" sz="3200" b="1" i="1" dirty="0">
              <a:latin typeface="Amasis MT Pro Medium" panose="02040604050005020304" pitchFamily="18" charset="0"/>
            </a:endParaRPr>
          </a:p>
        </p:txBody>
      </p:sp>
      <p:pic>
        <p:nvPicPr>
          <p:cNvPr id="8194" name="Picture 2"/>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1524000"/>
            <a:ext cx="3429000" cy="2284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C:\Users\Dell\Desktop\_112270672_implan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4485579"/>
            <a:ext cx="2982568" cy="214382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Dell\Desktop\mood\clinician-rtms-therap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1588532"/>
            <a:ext cx="4038600" cy="3212068"/>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Neural Prostheses - Osborn - - Major Reference Works - Wiley Online Library"/>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sp>
        <p:nvSpPr>
          <p:cNvPr id="8" name="TextBox 7"/>
          <p:cNvSpPr txBox="1"/>
          <p:nvPr/>
        </p:nvSpPr>
        <p:spPr>
          <a:xfrm>
            <a:off x="5200650" y="5029200"/>
            <a:ext cx="2209800" cy="369332"/>
          </a:xfrm>
          <a:prstGeom prst="rect">
            <a:avLst/>
          </a:prstGeom>
          <a:noFill/>
        </p:spPr>
        <p:txBody>
          <a:bodyPr wrap="square" rtlCol="1">
            <a:spAutoFit/>
          </a:bodyPr>
          <a:lstStyle/>
          <a:p>
            <a:pPr algn="ctr"/>
            <a:r>
              <a:rPr lang="en-US" dirty="0"/>
              <a:t>TMS</a:t>
            </a:r>
            <a:endParaRPr lang="fa-IR" dirty="0"/>
          </a:p>
        </p:txBody>
      </p:sp>
      <p:sp>
        <p:nvSpPr>
          <p:cNvPr id="9" name="TextBox 8"/>
          <p:cNvSpPr txBox="1"/>
          <p:nvPr/>
        </p:nvSpPr>
        <p:spPr>
          <a:xfrm>
            <a:off x="1143000" y="3962400"/>
            <a:ext cx="2819400" cy="369332"/>
          </a:xfrm>
          <a:prstGeom prst="rect">
            <a:avLst/>
          </a:prstGeom>
          <a:noFill/>
        </p:spPr>
        <p:txBody>
          <a:bodyPr wrap="square" rtlCol="1">
            <a:spAutoFit/>
          </a:bodyPr>
          <a:lstStyle/>
          <a:p>
            <a:r>
              <a:rPr lang="en-US" dirty="0"/>
              <a:t>Deep brain stimulation</a:t>
            </a:r>
            <a:endParaRPr lang="fa-IR" dirty="0"/>
          </a:p>
        </p:txBody>
      </p:sp>
      <p:sp>
        <p:nvSpPr>
          <p:cNvPr id="10" name="TextBox 9"/>
          <p:cNvSpPr txBox="1"/>
          <p:nvPr/>
        </p:nvSpPr>
        <p:spPr>
          <a:xfrm>
            <a:off x="4679950" y="5791200"/>
            <a:ext cx="2982568" cy="369332"/>
          </a:xfrm>
          <a:prstGeom prst="rect">
            <a:avLst/>
          </a:prstGeom>
          <a:noFill/>
        </p:spPr>
        <p:txBody>
          <a:bodyPr wrap="square" rtlCol="1">
            <a:spAutoFit/>
          </a:bodyPr>
          <a:lstStyle/>
          <a:p>
            <a:r>
              <a:rPr lang="en-US" dirty="0"/>
              <a:t>Vagal nerve stimulation</a:t>
            </a:r>
            <a:endParaRPr lang="fa-IR" dirty="0"/>
          </a:p>
        </p:txBody>
      </p:sp>
    </p:spTree>
    <p:extLst>
      <p:ext uri="{BB962C8B-B14F-4D97-AF65-F5344CB8AC3E}">
        <p14:creationId xmlns:p14="http://schemas.microsoft.com/office/powerpoint/2010/main" val="14085917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1866" y="0"/>
            <a:ext cx="8153400" cy="1143000"/>
          </a:xfrm>
        </p:spPr>
        <p:txBody>
          <a:bodyPr>
            <a:noAutofit/>
          </a:bodyPr>
          <a:lstStyle/>
          <a:p>
            <a:pPr algn="ctr"/>
            <a:br>
              <a:rPr lang="en-US" sz="3200" dirty="0"/>
            </a:br>
            <a:r>
              <a:rPr lang="en-US" sz="3200" b="1" i="1" dirty="0">
                <a:solidFill>
                  <a:srgbClr val="0070C0"/>
                </a:solidFill>
                <a:latin typeface="Amasis MT Pro Medium" panose="02040604050005020304" pitchFamily="18" charset="0"/>
              </a:rPr>
              <a:t>Neural prosthetics (brain-machine interface)</a:t>
            </a:r>
            <a:endParaRPr lang="fa-IR" sz="3200" b="1" i="1" dirty="0">
              <a:solidFill>
                <a:srgbClr val="0070C0"/>
              </a:solidFill>
              <a:latin typeface="Amasis MT Pro Medium" panose="02040604050005020304" pitchFamily="18" charset="0"/>
            </a:endParaRPr>
          </a:p>
        </p:txBody>
      </p:sp>
      <p:pic>
        <p:nvPicPr>
          <p:cNvPr id="9219" name="Picture 3"/>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895600"/>
            <a:ext cx="3979172" cy="3414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descr="C:\Users\Dell\Desktop\nfgz0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8566" y="1828800"/>
            <a:ext cx="407670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7273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43" name="Rectangle 5142">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5"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2586994"/>
            <a:ext cx="2606040" cy="18288"/>
          </a:xfrm>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462" y="4771"/>
                  <a:pt x="2606793" y="12323"/>
                  <a:pt x="2606040" y="18288"/>
                </a:cubicBezTo>
                <a:cubicBezTo>
                  <a:pt x="2256758" y="31410"/>
                  <a:pt x="2173673" y="-12878"/>
                  <a:pt x="1902409" y="18288"/>
                </a:cubicBezTo>
                <a:cubicBezTo>
                  <a:pt x="1631145" y="49454"/>
                  <a:pt x="1461378" y="5466"/>
                  <a:pt x="1276960" y="18288"/>
                </a:cubicBezTo>
                <a:cubicBezTo>
                  <a:pt x="1092542" y="31110"/>
                  <a:pt x="890442" y="13213"/>
                  <a:pt x="677570" y="18288"/>
                </a:cubicBezTo>
                <a:cubicBezTo>
                  <a:pt x="464698" y="23364"/>
                  <a:pt x="187648" y="35837"/>
                  <a:pt x="0" y="18288"/>
                </a:cubicBezTo>
                <a:cubicBezTo>
                  <a:pt x="841" y="12879"/>
                  <a:pt x="-726" y="3977"/>
                  <a:pt x="0" y="0"/>
                </a:cubicBezTo>
                <a:close/>
              </a:path>
              <a:path w="2606040" h="18288"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5426" y="8857"/>
                  <a:pt x="2606544" y="13619"/>
                  <a:pt x="2606040" y="18288"/>
                </a:cubicBezTo>
                <a:cubicBezTo>
                  <a:pt x="2393024" y="2241"/>
                  <a:pt x="2191161" y="39259"/>
                  <a:pt x="1980590" y="18288"/>
                </a:cubicBezTo>
                <a:cubicBezTo>
                  <a:pt x="1770019" y="-2683"/>
                  <a:pt x="1476440" y="36114"/>
                  <a:pt x="1276960" y="18288"/>
                </a:cubicBezTo>
                <a:cubicBezTo>
                  <a:pt x="1077480" y="463"/>
                  <a:pt x="880988" y="42125"/>
                  <a:pt x="651510" y="18288"/>
                </a:cubicBezTo>
                <a:cubicBezTo>
                  <a:pt x="422032" y="-5549"/>
                  <a:pt x="130744" y="-1947"/>
                  <a:pt x="0" y="18288"/>
                </a:cubicBezTo>
                <a:cubicBezTo>
                  <a:pt x="-487" y="10816"/>
                  <a:pt x="-839" y="6058"/>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80060" y="2872899"/>
            <a:ext cx="3182691" cy="3320668"/>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1900" b="1"/>
              <a:t>A.R. Moradi</a:t>
            </a:r>
          </a:p>
          <a:p>
            <a:pPr indent="-228600">
              <a:lnSpc>
                <a:spcPct val="90000"/>
              </a:lnSpc>
              <a:spcAft>
                <a:spcPts val="600"/>
              </a:spcAft>
              <a:buFont typeface="Arial" panose="020B0604020202020204" pitchFamily="34" charset="0"/>
              <a:buChar char="•"/>
            </a:pPr>
            <a:r>
              <a:rPr lang="en-US" sz="1900"/>
              <a:t>"Professor of Clinical Psychology and Neuropsychology.“</a:t>
            </a:r>
          </a:p>
          <a:p>
            <a:pPr indent="-228600">
              <a:lnSpc>
                <a:spcPct val="90000"/>
              </a:lnSpc>
              <a:spcAft>
                <a:spcPts val="600"/>
              </a:spcAft>
              <a:buFont typeface="Arial" panose="020B0604020202020204" pitchFamily="34" charset="0"/>
              <a:buChar char="•"/>
            </a:pPr>
            <a:r>
              <a:rPr lang="en-US" sz="1900"/>
              <a:t>"Member of the American Psychological Association (APA), Division 12: Clinical Psychology.“</a:t>
            </a:r>
          </a:p>
          <a:p>
            <a:pPr indent="-228600">
              <a:lnSpc>
                <a:spcPct val="90000"/>
              </a:lnSpc>
              <a:spcAft>
                <a:spcPts val="600"/>
              </a:spcAft>
              <a:buFont typeface="Arial" panose="020B0604020202020204" pitchFamily="34" charset="0"/>
              <a:buChar char="•"/>
            </a:pPr>
            <a:r>
              <a:rPr lang="en-US" sz="1900"/>
              <a:t>Kharazmi University- Institute for Cognitive Science Studies</a:t>
            </a:r>
          </a:p>
          <a:p>
            <a:pPr indent="-228600">
              <a:lnSpc>
                <a:spcPct val="90000"/>
              </a:lnSpc>
              <a:spcAft>
                <a:spcPts val="600"/>
              </a:spcAft>
              <a:buFont typeface="Arial" panose="020B0604020202020204" pitchFamily="34" charset="0"/>
              <a:buChar char="•"/>
            </a:pPr>
            <a:endParaRPr lang="en-US" sz="1900"/>
          </a:p>
          <a:p>
            <a:pPr indent="-228600">
              <a:lnSpc>
                <a:spcPct val="90000"/>
              </a:lnSpc>
              <a:spcAft>
                <a:spcPts val="600"/>
              </a:spcAft>
              <a:buFont typeface="Arial" panose="020B0604020202020204" pitchFamily="34" charset="0"/>
              <a:buChar char="•"/>
            </a:pPr>
            <a:endParaRPr lang="en-US" sz="1900"/>
          </a:p>
        </p:txBody>
      </p:sp>
      <p:pic>
        <p:nvPicPr>
          <p:cNvPr id="5122" name="Picture 2" descr="E:\slide\BCNC\download.jpg"/>
          <p:cNvPicPr>
            <a:picLocks noChangeAspect="1" noChangeArrowheads="1"/>
          </p:cNvPicPr>
          <p:nvPr/>
        </p:nvPicPr>
        <p:blipFill>
          <a:blip r:embed="rId2">
            <a:extLst>
              <a:ext uri="{28A0092B-C50C-407E-A947-70E740481C1C}">
                <a14:useLocalDpi xmlns:a14="http://schemas.microsoft.com/office/drawing/2010/main" val="0"/>
              </a:ext>
            </a:extLst>
          </a:blip>
          <a:srcRect l="29124" r="29125"/>
          <a:stretch/>
        </p:blipFill>
        <p:spPr bwMode="auto">
          <a:xfrm>
            <a:off x="3983776" y="10"/>
            <a:ext cx="5159081"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13034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F564CDA-97A4-21CF-FFD8-FC0241E09F19}"/>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A1011D-9C76-754B-9105-6BC85BCBAAA7}"/>
              </a:ext>
            </a:extLst>
          </p:cNvPr>
          <p:cNvSpPr>
            <a:spLocks noGrp="1"/>
          </p:cNvSpPr>
          <p:nvPr>
            <p:ph type="title"/>
          </p:nvPr>
        </p:nvSpPr>
        <p:spPr>
          <a:xfrm>
            <a:off x="483798" y="1463040"/>
            <a:ext cx="2847230" cy="2690949"/>
          </a:xfrm>
        </p:spPr>
        <p:txBody>
          <a:bodyPr anchor="t">
            <a:normAutofit/>
          </a:bodyPr>
          <a:lstStyle/>
          <a:p>
            <a:pPr>
              <a:lnSpc>
                <a:spcPct val="90000"/>
              </a:lnSpc>
            </a:pPr>
            <a:r>
              <a:rPr lang="en-US" sz="2900" b="1" kern="0" dirty="0">
                <a:effectLst/>
                <a:latin typeface="Times New Roman" panose="02020603050405020304" pitchFamily="18" charset="0"/>
                <a:ea typeface="Times New Roman" panose="02020603050405020304" pitchFamily="18" charset="0"/>
              </a:rPr>
              <a:t>Computer-Assisted Cognitive Training</a:t>
            </a:r>
            <a:endParaRPr lang="fa-IR" sz="2900" dirty="0">
              <a:cs typeface="B Nikoo" panose="00000400000000000000" pitchFamily="2" charset="-78"/>
            </a:endParaRPr>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250" y="4415246"/>
            <a:ext cx="8986749"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50279" y="587829"/>
            <a:ext cx="4878975"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DCDFB97-F1A8-A1F1-E6D5-A8F111F6AD09}"/>
              </a:ext>
            </a:extLst>
          </p:cNvPr>
          <p:cNvSpPr>
            <a:spLocks noGrp="1"/>
          </p:cNvSpPr>
          <p:nvPr>
            <p:ph idx="1"/>
          </p:nvPr>
        </p:nvSpPr>
        <p:spPr>
          <a:xfrm>
            <a:off x="4242163" y="533401"/>
            <a:ext cx="4156790" cy="5230086"/>
          </a:xfrm>
        </p:spPr>
        <p:txBody>
          <a:bodyPr anchor="t">
            <a:normAutofit/>
          </a:bodyPr>
          <a:lstStyle/>
          <a:p>
            <a:pPr marL="0" indent="0" rtl="1">
              <a:buNone/>
            </a:pPr>
            <a:endParaRPr lang="en-US" sz="2400" kern="0" dirty="0">
              <a:effectLst/>
              <a:latin typeface="Times New Roman" panose="02020603050405020304" pitchFamily="18" charset="0"/>
              <a:ea typeface="Times New Roman" panose="02020603050405020304" pitchFamily="18" charset="0"/>
            </a:endParaRPr>
          </a:p>
          <a:p>
            <a:pPr marL="0" indent="0" rtl="1">
              <a:buNone/>
            </a:pPr>
            <a:endParaRPr lang="en-US" sz="2400" kern="0" dirty="0">
              <a:latin typeface="Times New Roman" panose="02020603050405020304" pitchFamily="18" charset="0"/>
              <a:ea typeface="Times New Roman" panose="02020603050405020304" pitchFamily="18" charset="0"/>
            </a:endParaRPr>
          </a:p>
          <a:p>
            <a:pPr marL="0" indent="0" rtl="1">
              <a:buNone/>
            </a:pPr>
            <a:r>
              <a:rPr lang="en-US" sz="2400" kern="0" dirty="0">
                <a:effectLst/>
                <a:latin typeface="Times New Roman" panose="02020603050405020304" pitchFamily="18" charset="0"/>
                <a:ea typeface="Times New Roman" panose="02020603050405020304" pitchFamily="18" charset="0"/>
              </a:rPr>
              <a:t>Utilizing specialized software, individuals engage in exercises tailored to target specific cognitive deficits. These programs often adapt to the user's performance, providing a personalized rehabilitation experience.</a:t>
            </a:r>
            <a:endParaRPr lang="en-US" sz="2400" dirty="0">
              <a:latin typeface="Gill Sans Nova Cond" panose="020F0502020204030204" pitchFamily="34" charset="0"/>
              <a:cs typeface="B Nikoo" panose="00000400000000000000" pitchFamily="2" charset="-78"/>
            </a:endParaRPr>
          </a:p>
        </p:txBody>
      </p:sp>
    </p:spTree>
    <p:extLst>
      <p:ext uri="{BB962C8B-B14F-4D97-AF65-F5344CB8AC3E}">
        <p14:creationId xmlns:p14="http://schemas.microsoft.com/office/powerpoint/2010/main" val="8345579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6B5B33-13B8-A3D6-6346-C8E82E58AD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0436E2-C547-3BF9-F52D-9F31D5A34EF9}"/>
              </a:ext>
            </a:extLst>
          </p:cNvPr>
          <p:cNvSpPr>
            <a:spLocks noGrp="1"/>
          </p:cNvSpPr>
          <p:nvPr>
            <p:ph type="title"/>
          </p:nvPr>
        </p:nvSpPr>
        <p:spPr>
          <a:xfrm>
            <a:off x="483798" y="1463040"/>
            <a:ext cx="2847230" cy="2690949"/>
          </a:xfrm>
        </p:spPr>
        <p:txBody>
          <a:bodyPr anchor="t">
            <a:normAutofit/>
          </a:bodyPr>
          <a:lstStyle/>
          <a:p>
            <a:pPr>
              <a:lnSpc>
                <a:spcPct val="90000"/>
              </a:lnSpc>
            </a:pPr>
            <a:br>
              <a:rPr lang="en-US" sz="2900" b="1" kern="0" dirty="0">
                <a:effectLst/>
                <a:latin typeface="Times New Roman" panose="02020603050405020304" pitchFamily="18" charset="0"/>
                <a:ea typeface="Times New Roman" panose="02020603050405020304" pitchFamily="18" charset="0"/>
              </a:rPr>
            </a:br>
            <a:r>
              <a:rPr lang="en-US" sz="2900" b="1" kern="0" dirty="0">
                <a:solidFill>
                  <a:srgbClr val="C00000"/>
                </a:solidFill>
                <a:effectLst/>
                <a:latin typeface="Times New Roman" panose="02020603050405020304" pitchFamily="18" charset="0"/>
                <a:ea typeface="Times New Roman" panose="02020603050405020304" pitchFamily="18" charset="0"/>
              </a:rPr>
              <a:t>Psychotherapies </a:t>
            </a:r>
            <a:endParaRPr lang="fa-IR" sz="2900" dirty="0">
              <a:solidFill>
                <a:srgbClr val="C00000"/>
              </a:solidFill>
              <a:cs typeface="B Nikoo" panose="00000400000000000000" pitchFamily="2" charset="-78"/>
            </a:endParaRPr>
          </a:p>
        </p:txBody>
      </p:sp>
      <p:sp>
        <p:nvSpPr>
          <p:cNvPr id="3" name="Content Placeholder 2">
            <a:extLst>
              <a:ext uri="{FF2B5EF4-FFF2-40B4-BE49-F238E27FC236}">
                <a16:creationId xmlns:a16="http://schemas.microsoft.com/office/drawing/2014/main" id="{75B3EEE8-79A7-F363-B5E2-3B92414D9216}"/>
              </a:ext>
            </a:extLst>
          </p:cNvPr>
          <p:cNvSpPr>
            <a:spLocks noGrp="1"/>
          </p:cNvSpPr>
          <p:nvPr>
            <p:ph idx="1"/>
          </p:nvPr>
        </p:nvSpPr>
        <p:spPr>
          <a:xfrm>
            <a:off x="4242163" y="587829"/>
            <a:ext cx="4156790" cy="5175657"/>
          </a:xfrm>
        </p:spPr>
        <p:txBody>
          <a:bodyPr anchor="t">
            <a:normAutofit lnSpcReduction="10000"/>
          </a:bodyPr>
          <a:lstStyle/>
          <a:p>
            <a:pPr marL="0" indent="0" rtl="1">
              <a:buNone/>
            </a:pPr>
            <a:endParaRPr lang="en-US" sz="2400" b="1" kern="0" dirty="0">
              <a:effectLst/>
              <a:latin typeface="Times New Roman" panose="02020603050405020304" pitchFamily="18" charset="0"/>
              <a:ea typeface="Times New Roman" panose="02020603050405020304" pitchFamily="18" charset="0"/>
            </a:endParaRPr>
          </a:p>
          <a:p>
            <a:pPr marL="0" indent="0" rtl="1">
              <a:buNone/>
            </a:pPr>
            <a:endParaRPr lang="en-US" sz="2400" b="1" kern="0" dirty="0">
              <a:latin typeface="Times New Roman" panose="02020603050405020304" pitchFamily="18" charset="0"/>
              <a:ea typeface="Times New Roman" panose="02020603050405020304" pitchFamily="18" charset="0"/>
            </a:endParaRPr>
          </a:p>
          <a:p>
            <a:pPr marL="0" indent="0">
              <a:buNone/>
            </a:pPr>
            <a:r>
              <a:rPr lang="en-US" sz="2800" b="1" kern="0" dirty="0">
                <a:effectLst/>
                <a:latin typeface="Amasis MT Pro Black" panose="02040A04050005020304" pitchFamily="18" charset="0"/>
                <a:ea typeface="ADLaM Display" panose="020F0502020204030204" pitchFamily="2" charset="0"/>
                <a:cs typeface="ADLaM Display" panose="020F0502020204030204" pitchFamily="2" charset="0"/>
              </a:rPr>
              <a:t>Cognitive-Behavior Therapy</a:t>
            </a:r>
            <a:br>
              <a:rPr lang="en-US" sz="2800" b="1" kern="0" dirty="0">
                <a:effectLst/>
                <a:latin typeface="Amasis MT Pro Black" panose="02040A04050005020304" pitchFamily="18" charset="0"/>
                <a:ea typeface="ADLaM Display" panose="020F0502020204030204" pitchFamily="2" charset="0"/>
                <a:cs typeface="ADLaM Display" panose="020F0502020204030204" pitchFamily="2" charset="0"/>
              </a:rPr>
            </a:br>
            <a:endParaRPr lang="en-US" sz="2800" b="1" kern="0" dirty="0">
              <a:effectLst/>
              <a:latin typeface="Amasis MT Pro Black" panose="02040A04050005020304" pitchFamily="18" charset="0"/>
              <a:ea typeface="ADLaM Display" panose="020F0502020204030204" pitchFamily="2" charset="0"/>
              <a:cs typeface="ADLaM Display" panose="020F0502020204030204" pitchFamily="2" charset="0"/>
            </a:endParaRPr>
          </a:p>
          <a:p>
            <a:pPr marL="0" indent="0">
              <a:buNone/>
            </a:pPr>
            <a:r>
              <a:rPr lang="en-US" sz="2800" b="1" kern="0" dirty="0">
                <a:latin typeface="Amasis MT Pro Black" panose="02040A04050005020304" pitchFamily="18" charset="0"/>
                <a:ea typeface="ADLaM Display" panose="020F0502020204030204" pitchFamily="2" charset="0"/>
                <a:cs typeface="ADLaM Display" panose="020F0502020204030204" pitchFamily="2" charset="0"/>
              </a:rPr>
              <a:t>Acceptance commitment Therapy</a:t>
            </a:r>
          </a:p>
          <a:p>
            <a:pPr marL="0" indent="0">
              <a:buNone/>
            </a:pPr>
            <a:endParaRPr lang="en-US" sz="2800" b="1" kern="0" dirty="0">
              <a:latin typeface="Amasis MT Pro Black" panose="02040A04050005020304" pitchFamily="18" charset="0"/>
              <a:ea typeface="ADLaM Display" panose="020F0502020204030204" pitchFamily="2" charset="0"/>
              <a:cs typeface="ADLaM Display" panose="020F0502020204030204" pitchFamily="2" charset="0"/>
            </a:endParaRPr>
          </a:p>
          <a:p>
            <a:pPr marL="0" indent="0">
              <a:buNone/>
            </a:pPr>
            <a:r>
              <a:rPr lang="en-US" sz="2800" b="1" kern="0" dirty="0">
                <a:latin typeface="Amasis MT Pro Black" panose="02040A04050005020304" pitchFamily="18" charset="0"/>
                <a:ea typeface="ADLaM Display" panose="020F0502020204030204" pitchFamily="2" charset="0"/>
                <a:cs typeface="ADLaM Display" panose="020F0502020204030204" pitchFamily="2" charset="0"/>
              </a:rPr>
              <a:t>Behavioral Activation</a:t>
            </a:r>
          </a:p>
          <a:p>
            <a:pPr marL="0" indent="0">
              <a:buNone/>
            </a:pPr>
            <a:endParaRPr lang="en-US" sz="2800" dirty="0">
              <a:latin typeface="Amasis MT Pro Black" panose="02040A04050005020304" pitchFamily="18" charset="0"/>
              <a:ea typeface="ADLaM Display" panose="020F0502020204030204" pitchFamily="2" charset="0"/>
              <a:cs typeface="ADLaM Display" panose="020F0502020204030204" pitchFamily="2" charset="0"/>
            </a:endParaRPr>
          </a:p>
          <a:p>
            <a:pPr marL="0" indent="0">
              <a:buNone/>
            </a:pPr>
            <a:r>
              <a:rPr lang="en-US" sz="2800" dirty="0">
                <a:latin typeface="Amasis MT Pro Black" panose="02040A04050005020304" pitchFamily="18" charset="0"/>
                <a:ea typeface="ADLaM Display" panose="020F0502020204030204" pitchFamily="2" charset="0"/>
                <a:cs typeface="ADLaM Display" panose="020F0502020204030204" pitchFamily="2" charset="0"/>
              </a:rPr>
              <a:t>Spiritual and Meaning Therapy</a:t>
            </a:r>
          </a:p>
        </p:txBody>
      </p:sp>
    </p:spTree>
    <p:extLst>
      <p:ext uri="{BB962C8B-B14F-4D97-AF65-F5344CB8AC3E}">
        <p14:creationId xmlns:p14="http://schemas.microsoft.com/office/powerpoint/2010/main" val="30382186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142783-C1D5-22F6-EE83-7A00199993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C04C94-D133-8659-C1DF-EAC4B1074E3C}"/>
              </a:ext>
            </a:extLst>
          </p:cNvPr>
          <p:cNvSpPr>
            <a:spLocks noGrp="1"/>
          </p:cNvSpPr>
          <p:nvPr>
            <p:ph type="title"/>
          </p:nvPr>
        </p:nvSpPr>
        <p:spPr>
          <a:xfrm>
            <a:off x="483798" y="1463040"/>
            <a:ext cx="2847230" cy="2690949"/>
          </a:xfrm>
        </p:spPr>
        <p:txBody>
          <a:bodyPr anchor="t">
            <a:normAutofit/>
          </a:bodyPr>
          <a:lstStyle/>
          <a:p>
            <a:pPr>
              <a:lnSpc>
                <a:spcPct val="90000"/>
              </a:lnSpc>
            </a:pPr>
            <a:r>
              <a:rPr lang="en-US" sz="2900" b="1" kern="0" dirty="0">
                <a:solidFill>
                  <a:srgbClr val="C00000"/>
                </a:solidFill>
                <a:effectLst/>
                <a:latin typeface="Times New Roman" panose="02020603050405020304" pitchFamily="18" charset="0"/>
                <a:ea typeface="Times New Roman" panose="02020603050405020304" pitchFamily="18" charset="0"/>
              </a:rPr>
              <a:t>Mindfulness and Meditation</a:t>
            </a:r>
            <a:endParaRPr lang="fa-IR" sz="2900" dirty="0">
              <a:solidFill>
                <a:srgbClr val="C00000"/>
              </a:solidFill>
              <a:cs typeface="B Nikoo" panose="00000400000000000000" pitchFamily="2" charset="-78"/>
            </a:endParaRPr>
          </a:p>
        </p:txBody>
      </p:sp>
      <p:sp>
        <p:nvSpPr>
          <p:cNvPr id="3" name="Content Placeholder 2">
            <a:extLst>
              <a:ext uri="{FF2B5EF4-FFF2-40B4-BE49-F238E27FC236}">
                <a16:creationId xmlns:a16="http://schemas.microsoft.com/office/drawing/2014/main" id="{B5DF49ED-C407-144B-CD63-AE833A131C0D}"/>
              </a:ext>
            </a:extLst>
          </p:cNvPr>
          <p:cNvSpPr>
            <a:spLocks noGrp="1"/>
          </p:cNvSpPr>
          <p:nvPr>
            <p:ph idx="1"/>
          </p:nvPr>
        </p:nvSpPr>
        <p:spPr>
          <a:xfrm>
            <a:off x="4242163" y="587829"/>
            <a:ext cx="4156790" cy="5175657"/>
          </a:xfrm>
        </p:spPr>
        <p:txBody>
          <a:bodyPr anchor="t">
            <a:normAutofit/>
          </a:bodyPr>
          <a:lstStyle/>
          <a:p>
            <a:pPr marL="0" indent="0" rtl="1">
              <a:buNone/>
            </a:pPr>
            <a:endParaRPr lang="en-US" sz="2400" b="1" kern="0" dirty="0">
              <a:effectLst/>
              <a:latin typeface="Times New Roman" panose="02020603050405020304" pitchFamily="18" charset="0"/>
              <a:ea typeface="Times New Roman" panose="02020603050405020304" pitchFamily="18" charset="0"/>
            </a:endParaRPr>
          </a:p>
          <a:p>
            <a:pPr marL="0" indent="0" rtl="1">
              <a:buNone/>
            </a:pPr>
            <a:endParaRPr lang="en-US" sz="2400" b="1" kern="0" dirty="0">
              <a:latin typeface="Times New Roman" panose="02020603050405020304" pitchFamily="18" charset="0"/>
              <a:ea typeface="Times New Roman" panose="02020603050405020304" pitchFamily="18" charset="0"/>
            </a:endParaRPr>
          </a:p>
          <a:p>
            <a:pPr marL="0" indent="0" rtl="1">
              <a:buNone/>
            </a:pPr>
            <a:r>
              <a:rPr lang="en-US" sz="2400" b="1" kern="0" dirty="0">
                <a:effectLst/>
                <a:latin typeface="Times New Roman" panose="02020603050405020304" pitchFamily="18" charset="0"/>
                <a:ea typeface="Times New Roman" panose="02020603050405020304" pitchFamily="18" charset="0"/>
              </a:rPr>
              <a:t>Mindfulness and Meditation</a:t>
            </a:r>
            <a:r>
              <a:rPr lang="en-US" sz="2400" kern="0" dirty="0">
                <a:effectLst/>
                <a:latin typeface="Times New Roman" panose="02020603050405020304" pitchFamily="18" charset="0"/>
                <a:ea typeface="Times New Roman" panose="02020603050405020304" pitchFamily="18" charset="0"/>
              </a:rPr>
              <a:t>: Incorporating mindfulness practices and meditation has been shown to improve focus, attention, and emotional regulation, contributing positively to cognitive rehabilitation efforts.</a:t>
            </a:r>
            <a:endParaRPr lang="en-US" sz="2400" dirty="0">
              <a:latin typeface="Gill Sans Nova Cond" panose="020F0502020204030204" pitchFamily="34" charset="0"/>
              <a:cs typeface="B Nikoo" panose="00000400000000000000" pitchFamily="2" charset="-78"/>
            </a:endParaRPr>
          </a:p>
        </p:txBody>
      </p:sp>
    </p:spTree>
    <p:extLst>
      <p:ext uri="{BB962C8B-B14F-4D97-AF65-F5344CB8AC3E}">
        <p14:creationId xmlns:p14="http://schemas.microsoft.com/office/powerpoint/2010/main" val="5808008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4800" y="586855"/>
            <a:ext cx="2666999" cy="3387497"/>
          </a:xfrm>
        </p:spPr>
        <p:txBody>
          <a:bodyPr anchor="b">
            <a:normAutofit/>
          </a:bodyPr>
          <a:lstStyle/>
          <a:p>
            <a:pPr algn="r"/>
            <a:r>
              <a:rPr lang="fa-IR" sz="3500" dirty="0">
                <a:solidFill>
                  <a:srgbClr val="FFFFFF"/>
                </a:solidFill>
                <a:cs typeface="B Nikoo" panose="00000400000000000000" pitchFamily="2" charset="-78"/>
              </a:rPr>
              <a:t> سپاس بیکران از شکیبایی شما</a:t>
            </a:r>
          </a:p>
        </p:txBody>
      </p:sp>
      <p:sp>
        <p:nvSpPr>
          <p:cNvPr id="3" name="Content Placeholder 2">
            <a:extLst>
              <a:ext uri="{FF2B5EF4-FFF2-40B4-BE49-F238E27FC236}">
                <a16:creationId xmlns:a16="http://schemas.microsoft.com/office/drawing/2014/main" id="{B5397D95-499C-29E1-136A-D8F95B2C5032}"/>
              </a:ext>
            </a:extLst>
          </p:cNvPr>
          <p:cNvSpPr>
            <a:spLocks noGrp="1"/>
          </p:cNvSpPr>
          <p:nvPr>
            <p:ph idx="1"/>
          </p:nvPr>
        </p:nvSpPr>
        <p:spPr>
          <a:xfrm>
            <a:off x="3101107" y="649480"/>
            <a:ext cx="5661893" cy="5546047"/>
          </a:xfrm>
        </p:spPr>
        <p:txBody>
          <a:bodyPr anchor="ctr">
            <a:normAutofit/>
          </a:bodyPr>
          <a:lstStyle/>
          <a:p>
            <a:pPr marL="0" indent="0" algn="ctr" rtl="1">
              <a:buNone/>
            </a:pPr>
            <a:r>
              <a:rPr lang="fa-IR" dirty="0">
                <a:latin typeface="Gill Sans Nova Cond" panose="020F0502020204030204" pitchFamily="34" charset="0"/>
                <a:cs typeface="B Nikoo" panose="00000400000000000000" pitchFamily="2" charset="-78"/>
              </a:rPr>
              <a:t>هین سخن تازه بگو تا دو جهان تازه شود</a:t>
            </a:r>
          </a:p>
          <a:p>
            <a:pPr marL="0" indent="0" algn="ctr" rtl="1">
              <a:buNone/>
            </a:pPr>
            <a:r>
              <a:rPr lang="fa-IR" dirty="0" err="1">
                <a:latin typeface="Gill Sans Nova Cond" panose="020F0502020204030204" pitchFamily="34" charset="0"/>
                <a:cs typeface="B Nikoo" panose="00000400000000000000" pitchFamily="2" charset="-78"/>
              </a:rPr>
              <a:t>وارهد</a:t>
            </a:r>
            <a:r>
              <a:rPr lang="fa-IR" dirty="0">
                <a:latin typeface="Gill Sans Nova Cond" panose="020F0502020204030204" pitchFamily="34" charset="0"/>
                <a:cs typeface="B Nikoo" panose="00000400000000000000" pitchFamily="2" charset="-78"/>
              </a:rPr>
              <a:t> از</a:t>
            </a:r>
            <a:r>
              <a:rPr lang="en-GB" dirty="0">
                <a:latin typeface="Gill Sans Nova Cond" panose="020F0502020204030204" pitchFamily="34" charset="0"/>
                <a:cs typeface="B Nikoo" panose="00000400000000000000" pitchFamily="2" charset="-78"/>
              </a:rPr>
              <a:t> </a:t>
            </a:r>
            <a:r>
              <a:rPr lang="fa-IR" dirty="0">
                <a:latin typeface="Gill Sans Nova Cond" panose="020F0502020204030204" pitchFamily="34" charset="0"/>
                <a:cs typeface="B Nikoo" panose="00000400000000000000" pitchFamily="2" charset="-78"/>
              </a:rPr>
              <a:t>حد جهان بی حد و اندازه شود</a:t>
            </a:r>
          </a:p>
          <a:p>
            <a:pPr marL="0" indent="0" algn="ctr" rtl="1">
              <a:buNone/>
            </a:pPr>
            <a:r>
              <a:rPr lang="fa-IR" dirty="0">
                <a:latin typeface="Gill Sans Nova Cond" panose="020F0502020204030204" pitchFamily="34" charset="0"/>
                <a:cs typeface="B Nikoo" panose="00000400000000000000" pitchFamily="2" charset="-78"/>
              </a:rPr>
              <a:t>			</a:t>
            </a:r>
            <a:r>
              <a:rPr lang="fa-IR" dirty="0">
                <a:solidFill>
                  <a:srgbClr val="FF0000"/>
                </a:solidFill>
                <a:latin typeface="Gill Sans Nova Cond" panose="020F0502020204030204" pitchFamily="34" charset="0"/>
                <a:cs typeface="B Nikoo" panose="00000400000000000000" pitchFamily="2" charset="-78"/>
              </a:rPr>
              <a:t>حضرت مولانا</a:t>
            </a:r>
            <a:endParaRPr lang="en-US" dirty="0">
              <a:solidFill>
                <a:srgbClr val="FF0000"/>
              </a:solidFill>
              <a:latin typeface="Gill Sans Nova Cond" panose="020F0502020204030204" pitchFamily="34" charset="0"/>
              <a:cs typeface="B Nikoo" panose="00000400000000000000" pitchFamily="2" charset="-78"/>
            </a:endParaRPr>
          </a:p>
        </p:txBody>
      </p:sp>
    </p:spTree>
    <p:extLst>
      <p:ext uri="{BB962C8B-B14F-4D97-AF65-F5344CB8AC3E}">
        <p14:creationId xmlns:p14="http://schemas.microsoft.com/office/powerpoint/2010/main" val="23570196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5FB3C0-FB80-6AED-7453-171BA9F508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96427A-0F47-01E9-877B-8D4C6E0F67FA}"/>
              </a:ext>
            </a:extLst>
          </p:cNvPr>
          <p:cNvSpPr>
            <a:spLocks noGrp="1"/>
          </p:cNvSpPr>
          <p:nvPr>
            <p:ph type="title"/>
          </p:nvPr>
        </p:nvSpPr>
        <p:spPr>
          <a:xfrm>
            <a:off x="304800" y="586855"/>
            <a:ext cx="2666999" cy="3387497"/>
          </a:xfrm>
        </p:spPr>
        <p:txBody>
          <a:bodyPr anchor="b">
            <a:normAutofit/>
          </a:bodyPr>
          <a:lstStyle/>
          <a:p>
            <a:pPr algn="r"/>
            <a:r>
              <a:rPr lang="fa-IR" sz="3500" dirty="0">
                <a:solidFill>
                  <a:srgbClr val="FFFFFF"/>
                </a:solidFill>
                <a:cs typeface="B Nikoo" panose="00000400000000000000" pitchFamily="2" charset="-78"/>
              </a:rPr>
              <a:t> سپاس بیکران از شکیبایی شما</a:t>
            </a:r>
          </a:p>
        </p:txBody>
      </p:sp>
      <p:sp>
        <p:nvSpPr>
          <p:cNvPr id="3" name="Content Placeholder 2">
            <a:extLst>
              <a:ext uri="{FF2B5EF4-FFF2-40B4-BE49-F238E27FC236}">
                <a16:creationId xmlns:a16="http://schemas.microsoft.com/office/drawing/2014/main" id="{6FE9A205-6476-BBEB-44E7-236229B61DDF}"/>
              </a:ext>
            </a:extLst>
          </p:cNvPr>
          <p:cNvSpPr>
            <a:spLocks noGrp="1"/>
          </p:cNvSpPr>
          <p:nvPr>
            <p:ph idx="1"/>
          </p:nvPr>
        </p:nvSpPr>
        <p:spPr>
          <a:xfrm>
            <a:off x="3101107" y="649480"/>
            <a:ext cx="5661893" cy="5546047"/>
          </a:xfrm>
        </p:spPr>
        <p:txBody>
          <a:bodyPr anchor="ctr">
            <a:normAutofit/>
          </a:bodyPr>
          <a:lstStyle/>
          <a:p>
            <a:pPr marL="0" indent="0" algn="ctr" rtl="1">
              <a:buNone/>
            </a:pPr>
            <a:endParaRPr lang="en-US" dirty="0">
              <a:solidFill>
                <a:srgbClr val="FF0000"/>
              </a:solidFill>
              <a:latin typeface="Gill Sans Nova Cond" panose="020F0502020204030204" pitchFamily="34" charset="0"/>
              <a:cs typeface="B Nikoo" panose="00000400000000000000" pitchFamily="2" charset="-78"/>
            </a:endParaRPr>
          </a:p>
        </p:txBody>
      </p:sp>
    </p:spTree>
    <p:extLst>
      <p:ext uri="{BB962C8B-B14F-4D97-AF65-F5344CB8AC3E}">
        <p14:creationId xmlns:p14="http://schemas.microsoft.com/office/powerpoint/2010/main" val="36270364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289ED1AA-8684-4D37-B208-8777E1A77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raphic 33">
            <a:extLst>
              <a:ext uri="{FF2B5EF4-FFF2-40B4-BE49-F238E27FC236}">
                <a16:creationId xmlns:a16="http://schemas.microsoft.com/office/drawing/2014/main" id="{4180E01B-B1F4-437C-807D-1C930718E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3088" y="0"/>
            <a:ext cx="7177823" cy="6858000"/>
          </a:xfrm>
          <a:custGeom>
            <a:avLst/>
            <a:gdLst>
              <a:gd name="connsiteX0" fmla="*/ 7178288 w 7187261"/>
              <a:gd name="connsiteY0" fmla="*/ 2604802 h 5150263"/>
              <a:gd name="connsiteX1" fmla="*/ 7169335 w 7187261"/>
              <a:gd name="connsiteY1" fmla="*/ 2328577 h 5150263"/>
              <a:gd name="connsiteX2" fmla="*/ 7060845 w 7187261"/>
              <a:gd name="connsiteY2" fmla="*/ 1661160 h 5150263"/>
              <a:gd name="connsiteX3" fmla="*/ 6212263 w 7187261"/>
              <a:gd name="connsiteY3" fmla="*/ 243840 h 5150263"/>
              <a:gd name="connsiteX4" fmla="*/ 5953564 w 7187261"/>
              <a:gd name="connsiteY4" fmla="*/ 0 h 5150263"/>
              <a:gd name="connsiteX5" fmla="*/ 1408615 w 7187261"/>
              <a:gd name="connsiteY5" fmla="*/ 0 h 5150263"/>
              <a:gd name="connsiteX6" fmla="*/ 805111 w 7187261"/>
              <a:gd name="connsiteY6" fmla="*/ 676275 h 5150263"/>
              <a:gd name="connsiteX7" fmla="*/ 104928 w 7187261"/>
              <a:gd name="connsiteY7" fmla="*/ 2183035 h 5150263"/>
              <a:gd name="connsiteX8" fmla="*/ 51588 w 7187261"/>
              <a:gd name="connsiteY8" fmla="*/ 2400014 h 5150263"/>
              <a:gd name="connsiteX9" fmla="*/ 41301 w 7187261"/>
              <a:gd name="connsiteY9" fmla="*/ 2424208 h 5150263"/>
              <a:gd name="connsiteX10" fmla="*/ 119692 w 7187261"/>
              <a:gd name="connsiteY10" fmla="*/ 1834801 h 5150263"/>
              <a:gd name="connsiteX11" fmla="*/ 870071 w 7187261"/>
              <a:gd name="connsiteY11" fmla="*/ 462248 h 5150263"/>
              <a:gd name="connsiteX12" fmla="*/ 1389279 w 7187261"/>
              <a:gd name="connsiteY12" fmla="*/ 476 h 5150263"/>
              <a:gd name="connsiteX13" fmla="*/ 1320223 w 7187261"/>
              <a:gd name="connsiteY13" fmla="*/ 476 h 5150263"/>
              <a:gd name="connsiteX14" fmla="*/ 423158 w 7187261"/>
              <a:gd name="connsiteY14" fmla="*/ 989743 h 5150263"/>
              <a:gd name="connsiteX15" fmla="*/ 25585 w 7187261"/>
              <a:gd name="connsiteY15" fmla="*/ 2113693 h 5150263"/>
              <a:gd name="connsiteX16" fmla="*/ 2344 w 7187261"/>
              <a:gd name="connsiteY16" fmla="*/ 2725865 h 5150263"/>
              <a:gd name="connsiteX17" fmla="*/ 447256 w 7187261"/>
              <a:gd name="connsiteY17" fmla="*/ 4210717 h 5150263"/>
              <a:gd name="connsiteX18" fmla="*/ 1138962 w 7187261"/>
              <a:gd name="connsiteY18" fmla="*/ 4988910 h 5150263"/>
              <a:gd name="connsiteX19" fmla="*/ 1348512 w 7187261"/>
              <a:gd name="connsiteY19" fmla="*/ 5146834 h 5150263"/>
              <a:gd name="connsiteX20" fmla="*/ 1422712 w 7187261"/>
              <a:gd name="connsiteY20" fmla="*/ 5146834 h 5150263"/>
              <a:gd name="connsiteX21" fmla="*/ 480594 w 7187261"/>
              <a:gd name="connsiteY21" fmla="*/ 4187952 h 5150263"/>
              <a:gd name="connsiteX22" fmla="*/ 398679 w 7187261"/>
              <a:gd name="connsiteY22" fmla="*/ 4046125 h 5150263"/>
              <a:gd name="connsiteX23" fmla="*/ 411823 w 7187261"/>
              <a:gd name="connsiteY23" fmla="*/ 4053078 h 5150263"/>
              <a:gd name="connsiteX24" fmla="*/ 1439380 w 7187261"/>
              <a:gd name="connsiteY24" fmla="*/ 5147405 h 5150263"/>
              <a:gd name="connsiteX25" fmla="*/ 5710010 w 7187261"/>
              <a:gd name="connsiteY25" fmla="*/ 5150263 h 5150263"/>
              <a:gd name="connsiteX26" fmla="*/ 5999665 w 7187261"/>
              <a:gd name="connsiteY26" fmla="*/ 4910900 h 5150263"/>
              <a:gd name="connsiteX27" fmla="*/ 6954165 w 7187261"/>
              <a:gd name="connsiteY27" fmla="*/ 3545777 h 5150263"/>
              <a:gd name="connsiteX28" fmla="*/ 7137712 w 7187261"/>
              <a:gd name="connsiteY28" fmla="*/ 2799207 h 5150263"/>
              <a:gd name="connsiteX29" fmla="*/ 7142951 w 7187261"/>
              <a:gd name="connsiteY29" fmla="*/ 2754535 h 5150263"/>
              <a:gd name="connsiteX30" fmla="*/ 7149428 w 7187261"/>
              <a:gd name="connsiteY30" fmla="*/ 2774823 h 5150263"/>
              <a:gd name="connsiteX31" fmla="*/ 7066465 w 7187261"/>
              <a:gd name="connsiteY31" fmla="*/ 3465672 h 5150263"/>
              <a:gd name="connsiteX32" fmla="*/ 6452578 w 7187261"/>
              <a:gd name="connsiteY32" fmla="*/ 4552760 h 5150263"/>
              <a:gd name="connsiteX33" fmla="*/ 5752110 w 7187261"/>
              <a:gd name="connsiteY33" fmla="*/ 5150263 h 5150263"/>
              <a:gd name="connsiteX34" fmla="*/ 5827643 w 7187261"/>
              <a:gd name="connsiteY34" fmla="*/ 5150263 h 5150263"/>
              <a:gd name="connsiteX35" fmla="*/ 6642793 w 7187261"/>
              <a:gd name="connsiteY35" fmla="*/ 4389406 h 5150263"/>
              <a:gd name="connsiteX36" fmla="*/ 7102469 w 7187261"/>
              <a:gd name="connsiteY36" fmla="*/ 3490817 h 5150263"/>
              <a:gd name="connsiteX37" fmla="*/ 7187242 w 7187261"/>
              <a:gd name="connsiteY37" fmla="*/ 2990183 h 5150263"/>
              <a:gd name="connsiteX38" fmla="*/ 7178288 w 7187261"/>
              <a:gd name="connsiteY38" fmla="*/ 2604802 h 5150263"/>
              <a:gd name="connsiteX39" fmla="*/ 6342565 w 7187261"/>
              <a:gd name="connsiteY39" fmla="*/ 441389 h 5150263"/>
              <a:gd name="connsiteX40" fmla="*/ 7126567 w 7187261"/>
              <a:gd name="connsiteY40" fmla="*/ 2355056 h 5150263"/>
              <a:gd name="connsiteX41" fmla="*/ 6342565 w 7187261"/>
              <a:gd name="connsiteY41" fmla="*/ 441389 h 515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187261" h="5150263">
                <a:moveTo>
                  <a:pt x="7178288" y="2604802"/>
                </a:moveTo>
                <a:cubicBezTo>
                  <a:pt x="7168763" y="2513076"/>
                  <a:pt x="7174478" y="2420684"/>
                  <a:pt x="7169335" y="2328577"/>
                </a:cubicBezTo>
                <a:cubicBezTo>
                  <a:pt x="7156952" y="2102882"/>
                  <a:pt x="7120586" y="1879149"/>
                  <a:pt x="7060845" y="1661160"/>
                </a:cubicBezTo>
                <a:cubicBezTo>
                  <a:pt x="6910588" y="1121007"/>
                  <a:pt x="6617428" y="631374"/>
                  <a:pt x="6212263" y="243840"/>
                </a:cubicBezTo>
                <a:cubicBezTo>
                  <a:pt x="6126538" y="162496"/>
                  <a:pt x="6040813" y="80201"/>
                  <a:pt x="5953564" y="0"/>
                </a:cubicBezTo>
                <a:lnTo>
                  <a:pt x="1408615" y="0"/>
                </a:lnTo>
                <a:cubicBezTo>
                  <a:pt x="1180967" y="200316"/>
                  <a:pt x="978332" y="427387"/>
                  <a:pt x="805111" y="676275"/>
                </a:cubicBezTo>
                <a:cubicBezTo>
                  <a:pt x="481261" y="1136523"/>
                  <a:pt x="252089" y="1640872"/>
                  <a:pt x="104928" y="2183035"/>
                </a:cubicBezTo>
                <a:cubicBezTo>
                  <a:pt x="85878" y="2254853"/>
                  <a:pt x="69495" y="2327720"/>
                  <a:pt x="51588" y="2400014"/>
                </a:cubicBezTo>
                <a:cubicBezTo>
                  <a:pt x="49683" y="2407634"/>
                  <a:pt x="51588" y="2416969"/>
                  <a:pt x="41301" y="2424208"/>
                </a:cubicBezTo>
                <a:cubicBezTo>
                  <a:pt x="45900" y="2225469"/>
                  <a:pt x="72186" y="2027834"/>
                  <a:pt x="119692" y="1834801"/>
                </a:cubicBezTo>
                <a:cubicBezTo>
                  <a:pt x="247993" y="1310926"/>
                  <a:pt x="506121" y="857726"/>
                  <a:pt x="870071" y="462248"/>
                </a:cubicBezTo>
                <a:cubicBezTo>
                  <a:pt x="1027729" y="291823"/>
                  <a:pt x="1201617" y="137169"/>
                  <a:pt x="1389279" y="476"/>
                </a:cubicBezTo>
                <a:lnTo>
                  <a:pt x="1320223" y="476"/>
                </a:lnTo>
                <a:cubicBezTo>
                  <a:pt x="960844" y="274320"/>
                  <a:pt x="656330" y="599123"/>
                  <a:pt x="423158" y="989743"/>
                </a:cubicBezTo>
                <a:cubicBezTo>
                  <a:pt x="215608" y="1337596"/>
                  <a:pt x="80258" y="1711357"/>
                  <a:pt x="25585" y="2113693"/>
                </a:cubicBezTo>
                <a:cubicBezTo>
                  <a:pt x="-2705" y="2316480"/>
                  <a:pt x="-2228" y="2521077"/>
                  <a:pt x="2344" y="2725865"/>
                </a:cubicBezTo>
                <a:cubicBezTo>
                  <a:pt x="14155" y="3261932"/>
                  <a:pt x="170650" y="3754565"/>
                  <a:pt x="447256" y="4210717"/>
                </a:cubicBezTo>
                <a:cubicBezTo>
                  <a:pt x="629851" y="4511612"/>
                  <a:pt x="866356" y="4767167"/>
                  <a:pt x="1138962" y="4988910"/>
                </a:cubicBezTo>
                <a:cubicBezTo>
                  <a:pt x="1207161" y="5044345"/>
                  <a:pt x="1277008" y="5096990"/>
                  <a:pt x="1348512" y="5146834"/>
                </a:cubicBezTo>
                <a:lnTo>
                  <a:pt x="1422712" y="5146834"/>
                </a:lnTo>
                <a:cubicBezTo>
                  <a:pt x="1043426" y="4892802"/>
                  <a:pt x="724720" y="4577334"/>
                  <a:pt x="480594" y="4187952"/>
                </a:cubicBezTo>
                <a:cubicBezTo>
                  <a:pt x="452019" y="4141851"/>
                  <a:pt x="423444" y="4095179"/>
                  <a:pt x="398679" y="4046125"/>
                </a:cubicBezTo>
                <a:cubicBezTo>
                  <a:pt x="407442" y="4043267"/>
                  <a:pt x="409156" y="4048982"/>
                  <a:pt x="411823" y="4053078"/>
                </a:cubicBezTo>
                <a:cubicBezTo>
                  <a:pt x="683572" y="4484656"/>
                  <a:pt x="1033139" y="4842701"/>
                  <a:pt x="1439380" y="5147405"/>
                </a:cubicBezTo>
                <a:lnTo>
                  <a:pt x="5710010" y="5150263"/>
                </a:lnTo>
                <a:cubicBezTo>
                  <a:pt x="5810594" y="5075482"/>
                  <a:pt x="5907272" y="4995587"/>
                  <a:pt x="5999665" y="4910900"/>
                </a:cubicBezTo>
                <a:cubicBezTo>
                  <a:pt x="6418765" y="4526661"/>
                  <a:pt x="6746901" y="4078129"/>
                  <a:pt x="6954165" y="3545777"/>
                </a:cubicBezTo>
                <a:cubicBezTo>
                  <a:pt x="7048234" y="3306175"/>
                  <a:pt x="7109956" y="3055115"/>
                  <a:pt x="7137712" y="2799207"/>
                </a:cubicBezTo>
                <a:cubicBezTo>
                  <a:pt x="7139236" y="2784920"/>
                  <a:pt x="7141046" y="2770632"/>
                  <a:pt x="7142951" y="2754535"/>
                </a:cubicBezTo>
                <a:cubicBezTo>
                  <a:pt x="7151714" y="2760440"/>
                  <a:pt x="7149237" y="2768441"/>
                  <a:pt x="7149428" y="2774823"/>
                </a:cubicBezTo>
                <a:cubicBezTo>
                  <a:pt x="7156743" y="3007967"/>
                  <a:pt x="7128777" y="3240881"/>
                  <a:pt x="7066465" y="3465672"/>
                </a:cubicBezTo>
                <a:cubicBezTo>
                  <a:pt x="6952165" y="3878580"/>
                  <a:pt x="6737948" y="4235863"/>
                  <a:pt x="6452578" y="4552760"/>
                </a:cubicBezTo>
                <a:cubicBezTo>
                  <a:pt x="6244553" y="4783836"/>
                  <a:pt x="6008809" y="4980242"/>
                  <a:pt x="5752110" y="5150263"/>
                </a:cubicBezTo>
                <a:lnTo>
                  <a:pt x="5827643" y="5150263"/>
                </a:lnTo>
                <a:cubicBezTo>
                  <a:pt x="6136539" y="4938904"/>
                  <a:pt x="6412192" y="4689348"/>
                  <a:pt x="6642793" y="4389406"/>
                </a:cubicBezTo>
                <a:cubicBezTo>
                  <a:pt x="6851295" y="4118324"/>
                  <a:pt x="7009125" y="3820859"/>
                  <a:pt x="7102469" y="3490817"/>
                </a:cubicBezTo>
                <a:cubicBezTo>
                  <a:pt x="7148646" y="3327473"/>
                  <a:pt x="7177069" y="3159624"/>
                  <a:pt x="7187242" y="2990183"/>
                </a:cubicBezTo>
                <a:cubicBezTo>
                  <a:pt x="7187623" y="2984087"/>
                  <a:pt x="7182384" y="2642330"/>
                  <a:pt x="7178288" y="2604802"/>
                </a:cubicBezTo>
                <a:close/>
                <a:moveTo>
                  <a:pt x="6342565" y="441389"/>
                </a:moveTo>
                <a:cubicBezTo>
                  <a:pt x="6829797" y="986533"/>
                  <a:pt x="7091135" y="1624422"/>
                  <a:pt x="7126567" y="2355056"/>
                </a:cubicBezTo>
                <a:cubicBezTo>
                  <a:pt x="7001123" y="1661827"/>
                  <a:pt x="6756426" y="1017365"/>
                  <a:pt x="6342565" y="441389"/>
                </a:cubicBezTo>
                <a:close/>
              </a:path>
            </a:pathLst>
          </a:custGeom>
          <a:solidFill>
            <a:schemeClr val="accent2"/>
          </a:solidFill>
          <a:ln w="9525" cap="flat">
            <a:noFill/>
            <a:prstDash val="solid"/>
            <a:miter/>
          </a:ln>
        </p:spPr>
        <p:txBody>
          <a:bodyPr rtlCol="0" anchor="ctr"/>
          <a:lstStyle/>
          <a:p>
            <a:endParaRPr lang="en-US"/>
          </a:p>
        </p:txBody>
      </p:sp>
      <p:sp>
        <p:nvSpPr>
          <p:cNvPr id="2" name="TextBox 1"/>
          <p:cNvSpPr txBox="1"/>
          <p:nvPr/>
        </p:nvSpPr>
        <p:spPr>
          <a:xfrm>
            <a:off x="1919037" y="955309"/>
            <a:ext cx="5305926" cy="2898975"/>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5700" kern="1200" dirty="0">
                <a:solidFill>
                  <a:srgbClr val="FFFFFF"/>
                </a:solidFill>
                <a:latin typeface="+mj-lt"/>
                <a:ea typeface="+mj-ea"/>
                <a:cs typeface="+mj-cs"/>
              </a:rPr>
              <a:t>Cognitive Rehabilitation</a:t>
            </a:r>
          </a:p>
          <a:p>
            <a:pPr algn="ctr">
              <a:lnSpc>
                <a:spcPct val="90000"/>
              </a:lnSpc>
              <a:spcBef>
                <a:spcPct val="0"/>
              </a:spcBef>
              <a:spcAft>
                <a:spcPts val="600"/>
              </a:spcAft>
            </a:pPr>
            <a:endParaRPr lang="en-US" sz="5700" kern="1200" dirty="0">
              <a:solidFill>
                <a:srgbClr val="FFFFFF"/>
              </a:solidFill>
              <a:latin typeface="+mj-lt"/>
              <a:ea typeface="+mj-ea"/>
              <a:cs typeface="+mj-cs"/>
            </a:endParaRPr>
          </a:p>
        </p:txBody>
      </p:sp>
      <p:sp>
        <p:nvSpPr>
          <p:cNvPr id="11" name="sketch line">
            <a:extLst>
              <a:ext uri="{FF2B5EF4-FFF2-40B4-BE49-F238E27FC236}">
                <a16:creationId xmlns:a16="http://schemas.microsoft.com/office/drawing/2014/main" id="{41F77738-2AF0-4750-A0C7-F97C2C1759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80654" y="4173498"/>
            <a:ext cx="3182692" cy="18288"/>
          </a:xfrm>
          <a:custGeom>
            <a:avLst/>
            <a:gdLst>
              <a:gd name="connsiteX0" fmla="*/ 0 w 3182692"/>
              <a:gd name="connsiteY0" fmla="*/ 0 h 18288"/>
              <a:gd name="connsiteX1" fmla="*/ 604711 w 3182692"/>
              <a:gd name="connsiteY1" fmla="*/ 0 h 18288"/>
              <a:gd name="connsiteX2" fmla="*/ 1241250 w 3182692"/>
              <a:gd name="connsiteY2" fmla="*/ 0 h 18288"/>
              <a:gd name="connsiteX3" fmla="*/ 1909615 w 3182692"/>
              <a:gd name="connsiteY3" fmla="*/ 0 h 18288"/>
              <a:gd name="connsiteX4" fmla="*/ 2577981 w 3182692"/>
              <a:gd name="connsiteY4" fmla="*/ 0 h 18288"/>
              <a:gd name="connsiteX5" fmla="*/ 3182692 w 3182692"/>
              <a:gd name="connsiteY5" fmla="*/ 0 h 18288"/>
              <a:gd name="connsiteX6" fmla="*/ 3182692 w 3182692"/>
              <a:gd name="connsiteY6" fmla="*/ 18288 h 18288"/>
              <a:gd name="connsiteX7" fmla="*/ 2482500 w 3182692"/>
              <a:gd name="connsiteY7" fmla="*/ 18288 h 18288"/>
              <a:gd name="connsiteX8" fmla="*/ 1782308 w 3182692"/>
              <a:gd name="connsiteY8" fmla="*/ 18288 h 18288"/>
              <a:gd name="connsiteX9" fmla="*/ 1145769 w 3182692"/>
              <a:gd name="connsiteY9" fmla="*/ 18288 h 18288"/>
              <a:gd name="connsiteX10" fmla="*/ 0 w 3182692"/>
              <a:gd name="connsiteY10" fmla="*/ 18288 h 18288"/>
              <a:gd name="connsiteX11" fmla="*/ 0 w 3182692"/>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2692" h="18288" fill="none" extrusionOk="0">
                <a:moveTo>
                  <a:pt x="0" y="0"/>
                </a:moveTo>
                <a:cubicBezTo>
                  <a:pt x="126686" y="-21366"/>
                  <a:pt x="467788" y="9025"/>
                  <a:pt x="604711" y="0"/>
                </a:cubicBezTo>
                <a:cubicBezTo>
                  <a:pt x="741634" y="-9025"/>
                  <a:pt x="1061620" y="6814"/>
                  <a:pt x="1241250" y="0"/>
                </a:cubicBezTo>
                <a:cubicBezTo>
                  <a:pt x="1420880" y="-6814"/>
                  <a:pt x="1713773" y="13383"/>
                  <a:pt x="1909615" y="0"/>
                </a:cubicBezTo>
                <a:cubicBezTo>
                  <a:pt x="2105457" y="-13383"/>
                  <a:pt x="2257256" y="13567"/>
                  <a:pt x="2577981" y="0"/>
                </a:cubicBezTo>
                <a:cubicBezTo>
                  <a:pt x="2898706" y="-13567"/>
                  <a:pt x="3026063" y="6328"/>
                  <a:pt x="3182692" y="0"/>
                </a:cubicBezTo>
                <a:cubicBezTo>
                  <a:pt x="3181983" y="8157"/>
                  <a:pt x="3182279" y="12125"/>
                  <a:pt x="3182692" y="18288"/>
                </a:cubicBezTo>
                <a:cubicBezTo>
                  <a:pt x="2998421" y="21742"/>
                  <a:pt x="2675038" y="19014"/>
                  <a:pt x="2482500" y="18288"/>
                </a:cubicBezTo>
                <a:cubicBezTo>
                  <a:pt x="2289962" y="17562"/>
                  <a:pt x="1930644" y="6834"/>
                  <a:pt x="1782308" y="18288"/>
                </a:cubicBezTo>
                <a:cubicBezTo>
                  <a:pt x="1633972" y="29742"/>
                  <a:pt x="1287388" y="-1992"/>
                  <a:pt x="1145769" y="18288"/>
                </a:cubicBezTo>
                <a:cubicBezTo>
                  <a:pt x="1004150" y="38568"/>
                  <a:pt x="256377" y="-37438"/>
                  <a:pt x="0" y="18288"/>
                </a:cubicBezTo>
                <a:cubicBezTo>
                  <a:pt x="-46" y="12483"/>
                  <a:pt x="-203" y="6491"/>
                  <a:pt x="0" y="0"/>
                </a:cubicBezTo>
                <a:close/>
              </a:path>
              <a:path w="3182692" h="18288" stroke="0" extrusionOk="0">
                <a:moveTo>
                  <a:pt x="0" y="0"/>
                </a:moveTo>
                <a:cubicBezTo>
                  <a:pt x="283446" y="18201"/>
                  <a:pt x="432812" y="7290"/>
                  <a:pt x="604711" y="0"/>
                </a:cubicBezTo>
                <a:cubicBezTo>
                  <a:pt x="776610" y="-7290"/>
                  <a:pt x="982253" y="15478"/>
                  <a:pt x="1145769" y="0"/>
                </a:cubicBezTo>
                <a:cubicBezTo>
                  <a:pt x="1309285" y="-15478"/>
                  <a:pt x="1514247" y="-25520"/>
                  <a:pt x="1845961" y="0"/>
                </a:cubicBezTo>
                <a:cubicBezTo>
                  <a:pt x="2177675" y="25520"/>
                  <a:pt x="2297588" y="16646"/>
                  <a:pt x="2450673" y="0"/>
                </a:cubicBezTo>
                <a:cubicBezTo>
                  <a:pt x="2603758" y="-16646"/>
                  <a:pt x="3023048" y="-21196"/>
                  <a:pt x="3182692" y="0"/>
                </a:cubicBezTo>
                <a:cubicBezTo>
                  <a:pt x="3182428" y="4493"/>
                  <a:pt x="3183076" y="9472"/>
                  <a:pt x="3182692" y="18288"/>
                </a:cubicBezTo>
                <a:cubicBezTo>
                  <a:pt x="3039109" y="-12701"/>
                  <a:pt x="2823860" y="13848"/>
                  <a:pt x="2546154" y="18288"/>
                </a:cubicBezTo>
                <a:cubicBezTo>
                  <a:pt x="2268448" y="22728"/>
                  <a:pt x="2098674" y="5291"/>
                  <a:pt x="1845961" y="18288"/>
                </a:cubicBezTo>
                <a:cubicBezTo>
                  <a:pt x="1593248" y="31285"/>
                  <a:pt x="1456743" y="27560"/>
                  <a:pt x="1304904" y="18288"/>
                </a:cubicBezTo>
                <a:cubicBezTo>
                  <a:pt x="1153065" y="9016"/>
                  <a:pt x="947204" y="11126"/>
                  <a:pt x="668365" y="18288"/>
                </a:cubicBezTo>
                <a:cubicBezTo>
                  <a:pt x="389526" y="25450"/>
                  <a:pt x="288244" y="-4628"/>
                  <a:pt x="0" y="18288"/>
                </a:cubicBezTo>
                <a:cubicBezTo>
                  <a:pt x="843" y="9577"/>
                  <a:pt x="371" y="6900"/>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8734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F9ECB2-8AA3-6799-2B1E-FA9F7B574B8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5CD36DA-1A07-72D8-8D7A-517A2FB5D846}"/>
              </a:ext>
            </a:extLst>
          </p:cNvPr>
          <p:cNvSpPr txBox="1">
            <a:spLocks noChangeArrowheads="1"/>
          </p:cNvSpPr>
          <p:nvPr/>
        </p:nvSpPr>
        <p:spPr bwMode="auto">
          <a:xfrm>
            <a:off x="533400" y="1219200"/>
            <a:ext cx="2401025" cy="338749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orm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algn="l"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algn="l"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algn="l"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algn="l" eaLnBrk="0" fontAlgn="base" hangingPunct="0">
              <a:spcBef>
                <a:spcPct val="0"/>
              </a:spcBef>
              <a:spcAft>
                <a:spcPct val="0"/>
              </a:spcAft>
              <a:defRPr sz="2400">
                <a:solidFill>
                  <a:schemeClr val="tx1"/>
                </a:solidFill>
                <a:latin typeface="Arial" pitchFamily="34" charset="0"/>
                <a:cs typeface="Arial" pitchFamily="34" charset="0"/>
              </a:defRPr>
            </a:lvl9pPr>
          </a:lstStyle>
          <a:p>
            <a:pPr eaLnBrk="1" hangingPunct="1">
              <a:lnSpc>
                <a:spcPct val="90000"/>
              </a:lnSpc>
              <a:spcBef>
                <a:spcPct val="0"/>
              </a:spcBef>
              <a:spcAft>
                <a:spcPts val="600"/>
              </a:spcAft>
            </a:pPr>
            <a:r>
              <a:rPr lang="en-US" sz="3500" b="1" i="1" kern="1200" dirty="0">
                <a:solidFill>
                  <a:srgbClr val="C00000"/>
                </a:solidFill>
                <a:latin typeface="Amasis MT Pro Medium" panose="02040604050005020304" pitchFamily="18" charset="0"/>
                <a:ea typeface="+mj-ea"/>
                <a:cs typeface="+mj-cs"/>
              </a:rPr>
              <a:t>Goals of Cognitive Science</a:t>
            </a:r>
            <a:endParaRPr lang="en-US" altLang="fa-IR" sz="3500" i="1" kern="1200" dirty="0">
              <a:solidFill>
                <a:srgbClr val="C00000"/>
              </a:solidFill>
              <a:latin typeface="Amasis MT Pro Medium" panose="02040604050005020304" pitchFamily="18" charset="0"/>
              <a:ea typeface="+mj-ea"/>
              <a:cs typeface="+mj-cs"/>
            </a:endParaRPr>
          </a:p>
        </p:txBody>
      </p:sp>
      <p:sp>
        <p:nvSpPr>
          <p:cNvPr id="3" name="TextBox 2">
            <a:extLst>
              <a:ext uri="{FF2B5EF4-FFF2-40B4-BE49-F238E27FC236}">
                <a16:creationId xmlns:a16="http://schemas.microsoft.com/office/drawing/2014/main" id="{37DB516C-844C-F50C-C7FC-EAFDBBFAFDE4}"/>
              </a:ext>
            </a:extLst>
          </p:cNvPr>
          <p:cNvSpPr txBox="1">
            <a:spLocks noChangeArrowheads="1"/>
          </p:cNvSpPr>
          <p:nvPr/>
        </p:nvSpPr>
        <p:spPr bwMode="auto">
          <a:xfrm>
            <a:off x="3070385" y="649480"/>
            <a:ext cx="5723574" cy="597992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algn="l"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algn="l"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algn="l"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algn="l" eaLnBrk="0" fontAlgn="base" hangingPunct="0">
              <a:spcBef>
                <a:spcPct val="0"/>
              </a:spcBef>
              <a:spcAft>
                <a:spcPct val="0"/>
              </a:spcAft>
              <a:defRPr sz="2400">
                <a:solidFill>
                  <a:schemeClr val="tx1"/>
                </a:solidFill>
                <a:latin typeface="Arial" pitchFamily="34" charset="0"/>
                <a:cs typeface="Arial" pitchFamily="34" charset="0"/>
              </a:defRPr>
            </a:lvl9pPr>
          </a:lstStyle>
          <a:p>
            <a:pPr lvl="0" eaLnBrk="1" hangingPunct="1">
              <a:lnSpc>
                <a:spcPct val="90000"/>
              </a:lnSpc>
              <a:spcAft>
                <a:spcPts val="600"/>
              </a:spcAft>
            </a:pPr>
            <a:r>
              <a:rPr lang="en-US" sz="1800" b="1" i="1" dirty="0">
                <a:solidFill>
                  <a:srgbClr val="0070C0"/>
                </a:solidFill>
                <a:latin typeface="Amasis MT Pro Medium" panose="02040604050005020304" pitchFamily="18" charset="0"/>
                <a:cs typeface="+mn-cs"/>
              </a:rPr>
              <a:t>1. Understanding Human Cognition:</a:t>
            </a:r>
          </a:p>
          <a:p>
            <a:pPr lvl="1" indent="-228600" eaLnBrk="1" hangingPunct="1">
              <a:lnSpc>
                <a:spcPct val="90000"/>
              </a:lnSpc>
              <a:spcAft>
                <a:spcPts val="600"/>
              </a:spcAft>
              <a:buFont typeface="Arial" panose="020B0604020202020204" pitchFamily="34" charset="0"/>
              <a:buChar char="•"/>
            </a:pPr>
            <a:r>
              <a:rPr lang="en-US" sz="1800" dirty="0">
                <a:latin typeface="Amasis MT Pro Medium" panose="02040604050005020304" pitchFamily="18" charset="0"/>
                <a:cs typeface="+mn-cs"/>
              </a:rPr>
              <a:t>Developing comprehensive models of how the mind works.</a:t>
            </a:r>
          </a:p>
          <a:p>
            <a:pPr lvl="1" indent="-228600" eaLnBrk="1" hangingPunct="1">
              <a:lnSpc>
                <a:spcPct val="90000"/>
              </a:lnSpc>
              <a:spcAft>
                <a:spcPts val="600"/>
              </a:spcAft>
              <a:buFont typeface="Arial" panose="020B0604020202020204" pitchFamily="34" charset="0"/>
              <a:buChar char="•"/>
            </a:pPr>
            <a:r>
              <a:rPr lang="en-US" sz="1800" dirty="0">
                <a:highlight>
                  <a:srgbClr val="FFFF00"/>
                </a:highlight>
                <a:latin typeface="Amasis MT Pro Medium" panose="02040604050005020304" pitchFamily="18" charset="0"/>
                <a:cs typeface="+mn-cs"/>
              </a:rPr>
              <a:t>Example: Understanding how humans learn languages or solve problems.</a:t>
            </a:r>
          </a:p>
          <a:p>
            <a:pPr lvl="0" eaLnBrk="1" hangingPunct="1">
              <a:lnSpc>
                <a:spcPct val="90000"/>
              </a:lnSpc>
              <a:spcAft>
                <a:spcPts val="600"/>
              </a:spcAft>
            </a:pPr>
            <a:r>
              <a:rPr lang="en-US" sz="1800" b="1" i="1" dirty="0">
                <a:solidFill>
                  <a:srgbClr val="0070C0"/>
                </a:solidFill>
                <a:latin typeface="Amasis MT Pro Medium" panose="02040604050005020304" pitchFamily="18" charset="0"/>
                <a:cs typeface="+mn-cs"/>
              </a:rPr>
              <a:t>2. Improving Artificial Intelligence:</a:t>
            </a:r>
          </a:p>
          <a:p>
            <a:pPr lvl="1" indent="-228600" eaLnBrk="1" hangingPunct="1">
              <a:lnSpc>
                <a:spcPct val="90000"/>
              </a:lnSpc>
              <a:spcAft>
                <a:spcPts val="600"/>
              </a:spcAft>
              <a:buFont typeface="Arial" panose="020B0604020202020204" pitchFamily="34" charset="0"/>
              <a:buChar char="•"/>
            </a:pPr>
            <a:r>
              <a:rPr lang="en-US" sz="1800" dirty="0">
                <a:latin typeface="Amasis MT Pro Medium" panose="02040604050005020304" pitchFamily="18" charset="0"/>
                <a:cs typeface="+mn-cs"/>
              </a:rPr>
              <a:t>Using insights from human cognition to create intelligent systems that mimic or complement human thought processes.</a:t>
            </a:r>
          </a:p>
          <a:p>
            <a:pPr lvl="0" eaLnBrk="1" hangingPunct="1">
              <a:lnSpc>
                <a:spcPct val="90000"/>
              </a:lnSpc>
              <a:spcAft>
                <a:spcPts val="600"/>
              </a:spcAft>
            </a:pPr>
            <a:r>
              <a:rPr lang="en-US" sz="1800" b="1" i="1" dirty="0">
                <a:solidFill>
                  <a:srgbClr val="0070C0"/>
                </a:solidFill>
                <a:latin typeface="Amasis MT Pro Medium" panose="02040604050005020304" pitchFamily="18" charset="0"/>
                <a:cs typeface="+mn-cs"/>
              </a:rPr>
              <a:t>3. Enhancing Education and Learning:</a:t>
            </a:r>
          </a:p>
          <a:p>
            <a:pPr lvl="1" indent="-228600" eaLnBrk="1" hangingPunct="1">
              <a:lnSpc>
                <a:spcPct val="90000"/>
              </a:lnSpc>
              <a:spcAft>
                <a:spcPts val="600"/>
              </a:spcAft>
              <a:buFont typeface="Arial" panose="020B0604020202020204" pitchFamily="34" charset="0"/>
              <a:buChar char="•"/>
            </a:pPr>
            <a:r>
              <a:rPr lang="en-US" sz="1800" dirty="0">
                <a:latin typeface="Amasis MT Pro Medium" panose="02040604050005020304" pitchFamily="18" charset="0"/>
                <a:cs typeface="+mn-cs"/>
              </a:rPr>
              <a:t>Applying cognitive principles to design better teaching methods and learning environments.</a:t>
            </a:r>
          </a:p>
          <a:p>
            <a:pPr lvl="0" eaLnBrk="1" hangingPunct="1">
              <a:lnSpc>
                <a:spcPct val="90000"/>
              </a:lnSpc>
              <a:spcAft>
                <a:spcPts val="600"/>
              </a:spcAft>
            </a:pPr>
            <a:r>
              <a:rPr lang="en-US" sz="1800" b="1" i="1" dirty="0">
                <a:solidFill>
                  <a:srgbClr val="0070C0"/>
                </a:solidFill>
                <a:latin typeface="Amasis MT Pro Medium" panose="02040604050005020304" pitchFamily="18" charset="0"/>
                <a:cs typeface="+mn-cs"/>
              </a:rPr>
              <a:t>4. </a:t>
            </a:r>
            <a:r>
              <a:rPr lang="en-US" sz="1800" b="1" i="1" dirty="0">
                <a:solidFill>
                  <a:srgbClr val="0070C0"/>
                </a:solidFill>
                <a:highlight>
                  <a:srgbClr val="FFFF00"/>
                </a:highlight>
                <a:latin typeface="Amasis MT Pro Medium" panose="02040604050005020304" pitchFamily="18" charset="0"/>
                <a:cs typeface="+mn-cs"/>
              </a:rPr>
              <a:t>Improving Mental Health:</a:t>
            </a:r>
          </a:p>
          <a:p>
            <a:pPr lvl="1" indent="-228600" eaLnBrk="1" hangingPunct="1">
              <a:lnSpc>
                <a:spcPct val="90000"/>
              </a:lnSpc>
              <a:spcAft>
                <a:spcPts val="600"/>
              </a:spcAft>
              <a:buFont typeface="Arial" panose="020B0604020202020204" pitchFamily="34" charset="0"/>
              <a:buChar char="•"/>
            </a:pPr>
            <a:r>
              <a:rPr lang="en-US" sz="1800" dirty="0">
                <a:highlight>
                  <a:srgbClr val="FFFF00"/>
                </a:highlight>
                <a:latin typeface="Amasis MT Pro Medium" panose="02040604050005020304" pitchFamily="18" charset="0"/>
                <a:cs typeface="+mn-cs"/>
              </a:rPr>
              <a:t>Using cognitive science to diagnose and treat mental disorders like depression, anxiety, and PTSD.</a:t>
            </a:r>
          </a:p>
          <a:p>
            <a:pPr lvl="0" eaLnBrk="1" hangingPunct="1">
              <a:lnSpc>
                <a:spcPct val="90000"/>
              </a:lnSpc>
              <a:spcAft>
                <a:spcPts val="600"/>
              </a:spcAft>
            </a:pPr>
            <a:r>
              <a:rPr lang="en-US" sz="1800" b="1" i="1" dirty="0">
                <a:solidFill>
                  <a:srgbClr val="0070C0"/>
                </a:solidFill>
                <a:latin typeface="Amasis MT Pro Medium" panose="02040604050005020304" pitchFamily="18" charset="0"/>
                <a:cs typeface="+mn-cs"/>
              </a:rPr>
              <a:t>5. Understanding Social Behavior:</a:t>
            </a:r>
          </a:p>
          <a:p>
            <a:pPr lvl="1" indent="-228600" eaLnBrk="1" hangingPunct="1">
              <a:lnSpc>
                <a:spcPct val="90000"/>
              </a:lnSpc>
              <a:spcAft>
                <a:spcPts val="600"/>
              </a:spcAft>
              <a:buFont typeface="Arial" panose="020B0604020202020204" pitchFamily="34" charset="0"/>
              <a:buChar char="•"/>
            </a:pPr>
            <a:r>
              <a:rPr lang="en-US" sz="1800" dirty="0">
                <a:latin typeface="Amasis MT Pro Medium" panose="02040604050005020304" pitchFamily="18" charset="0"/>
                <a:cs typeface="+mn-cs"/>
              </a:rPr>
              <a:t>Investigating how individuals interact and communicate in groups or societies.</a:t>
            </a:r>
          </a:p>
        </p:txBody>
      </p:sp>
    </p:spTree>
    <p:extLst>
      <p:ext uri="{BB962C8B-B14F-4D97-AF65-F5344CB8AC3E}">
        <p14:creationId xmlns:p14="http://schemas.microsoft.com/office/powerpoint/2010/main" val="10831211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413CED-9F31-8F1F-E131-2169A7DE60E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496C08C-B0DF-A615-93B6-24A6EA92E0F5}"/>
              </a:ext>
            </a:extLst>
          </p:cNvPr>
          <p:cNvSpPr txBox="1">
            <a:spLocks noChangeArrowheads="1"/>
          </p:cNvSpPr>
          <p:nvPr/>
        </p:nvSpPr>
        <p:spPr bwMode="auto">
          <a:xfrm>
            <a:off x="152400" y="1683756"/>
            <a:ext cx="2819400" cy="239635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orm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algn="l"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algn="l"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algn="l"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algn="l" eaLnBrk="0" fontAlgn="base" hangingPunct="0">
              <a:spcBef>
                <a:spcPct val="0"/>
              </a:spcBef>
              <a:spcAft>
                <a:spcPct val="0"/>
              </a:spcAft>
              <a:defRPr sz="2400">
                <a:solidFill>
                  <a:schemeClr val="tx1"/>
                </a:solidFill>
                <a:latin typeface="Arial" pitchFamily="34" charset="0"/>
                <a:cs typeface="Arial" pitchFamily="34" charset="0"/>
              </a:defRPr>
            </a:lvl9pPr>
          </a:lstStyle>
          <a:p>
            <a:pPr eaLnBrk="1" hangingPunct="1">
              <a:lnSpc>
                <a:spcPct val="90000"/>
              </a:lnSpc>
              <a:spcBef>
                <a:spcPct val="0"/>
              </a:spcBef>
              <a:spcAft>
                <a:spcPts val="600"/>
              </a:spcAft>
            </a:pPr>
            <a:r>
              <a:rPr lang="en-US" sz="3500" b="1" i="1" kern="1200" dirty="0">
                <a:solidFill>
                  <a:srgbClr val="C00000"/>
                </a:solidFill>
                <a:latin typeface="Amasis MT Pro Medium" panose="02040604050005020304" pitchFamily="18" charset="0"/>
                <a:ea typeface="+mj-ea"/>
                <a:cs typeface="+mj-cs"/>
              </a:rPr>
              <a:t>Key Methods in Cognitive Science</a:t>
            </a:r>
          </a:p>
        </p:txBody>
      </p:sp>
      <p:graphicFrame>
        <p:nvGraphicFramePr>
          <p:cNvPr id="6" name="TextBox 3">
            <a:extLst>
              <a:ext uri="{FF2B5EF4-FFF2-40B4-BE49-F238E27FC236}">
                <a16:creationId xmlns:a16="http://schemas.microsoft.com/office/drawing/2014/main" id="{68F9D8E3-084E-4177-62F3-FBDA4B5A63D6}"/>
              </a:ext>
            </a:extLst>
          </p:cNvPr>
          <p:cNvGraphicFramePr/>
          <p:nvPr/>
        </p:nvGraphicFramePr>
        <p:xfrm>
          <a:off x="3124200" y="304800"/>
          <a:ext cx="5791200" cy="640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206791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7FBDAF-622B-5C02-6F09-6F4DF4A48DD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627254F-E24D-04C4-AA9A-73ED95FCB98F}"/>
              </a:ext>
            </a:extLst>
          </p:cNvPr>
          <p:cNvSpPr txBox="1">
            <a:spLocks noChangeArrowheads="1"/>
          </p:cNvSpPr>
          <p:nvPr/>
        </p:nvSpPr>
        <p:spPr bwMode="auto">
          <a:xfrm>
            <a:off x="304800" y="1683756"/>
            <a:ext cx="3048000" cy="239635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orm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algn="l"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algn="l"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algn="l"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algn="l" eaLnBrk="0" fontAlgn="base" hangingPunct="0">
              <a:spcBef>
                <a:spcPct val="0"/>
              </a:spcBef>
              <a:spcAft>
                <a:spcPct val="0"/>
              </a:spcAft>
              <a:defRPr sz="2400">
                <a:solidFill>
                  <a:schemeClr val="tx1"/>
                </a:solidFill>
                <a:latin typeface="Arial" pitchFamily="34" charset="0"/>
                <a:cs typeface="Arial" pitchFamily="34" charset="0"/>
              </a:defRPr>
            </a:lvl9pPr>
          </a:lstStyle>
          <a:p>
            <a:pPr eaLnBrk="1" hangingPunct="1">
              <a:lnSpc>
                <a:spcPct val="90000"/>
              </a:lnSpc>
              <a:spcBef>
                <a:spcPct val="0"/>
              </a:spcBef>
              <a:spcAft>
                <a:spcPts val="600"/>
              </a:spcAft>
            </a:pPr>
            <a:r>
              <a:rPr lang="en-US" sz="3500" b="1" i="1" kern="1200" dirty="0">
                <a:solidFill>
                  <a:srgbClr val="C00000"/>
                </a:solidFill>
                <a:latin typeface="Amasis MT Pro Medium" panose="02040604050005020304" pitchFamily="18" charset="0"/>
                <a:ea typeface="+mj-ea"/>
                <a:cs typeface="+mj-cs"/>
              </a:rPr>
              <a:t>Applications of Cognitive Science</a:t>
            </a:r>
          </a:p>
        </p:txBody>
      </p:sp>
      <p:graphicFrame>
        <p:nvGraphicFramePr>
          <p:cNvPr id="6" name="TextBox 3">
            <a:extLst>
              <a:ext uri="{FF2B5EF4-FFF2-40B4-BE49-F238E27FC236}">
                <a16:creationId xmlns:a16="http://schemas.microsoft.com/office/drawing/2014/main" id="{36EEC659-1912-6014-1D8E-B76FF2BDC743}"/>
              </a:ext>
            </a:extLst>
          </p:cNvPr>
          <p:cNvGraphicFramePr/>
          <p:nvPr/>
        </p:nvGraphicFramePr>
        <p:xfrm>
          <a:off x="3678789" y="750440"/>
          <a:ext cx="5000124"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8386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769001-7338-E90E-1327-F0DB04B924A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CD8F37F-FF02-BCBB-79CD-A8299ED387E0}"/>
              </a:ext>
            </a:extLst>
          </p:cNvPr>
          <p:cNvSpPr txBox="1">
            <a:spLocks noChangeArrowheads="1"/>
          </p:cNvSpPr>
          <p:nvPr/>
        </p:nvSpPr>
        <p:spPr bwMode="auto">
          <a:xfrm>
            <a:off x="304800" y="1153572"/>
            <a:ext cx="2820653" cy="446116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algn="l"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algn="l"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algn="l"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algn="l" eaLnBrk="0" fontAlgn="base" hangingPunct="0">
              <a:spcBef>
                <a:spcPct val="0"/>
              </a:spcBef>
              <a:spcAft>
                <a:spcPct val="0"/>
              </a:spcAft>
              <a:defRPr sz="2400">
                <a:solidFill>
                  <a:schemeClr val="tx1"/>
                </a:solidFill>
                <a:latin typeface="Arial" pitchFamily="34" charset="0"/>
                <a:cs typeface="Arial" pitchFamily="34" charset="0"/>
              </a:defRPr>
            </a:lvl9pPr>
          </a:lstStyle>
          <a:p>
            <a:pPr eaLnBrk="1" hangingPunct="1">
              <a:lnSpc>
                <a:spcPct val="90000"/>
              </a:lnSpc>
              <a:spcBef>
                <a:spcPct val="0"/>
              </a:spcBef>
              <a:spcAft>
                <a:spcPts val="600"/>
              </a:spcAft>
            </a:pPr>
            <a:r>
              <a:rPr lang="en-US" sz="4000" b="1" kern="1200" dirty="0">
                <a:solidFill>
                  <a:srgbClr val="C00000"/>
                </a:solidFill>
                <a:latin typeface="Amasis MT Pro Medium" panose="02040604050005020304" pitchFamily="18" charset="0"/>
                <a:ea typeface="+mj-ea"/>
                <a:cs typeface="+mj-cs"/>
              </a:rPr>
              <a:t>Healthcare and Medicine</a:t>
            </a:r>
            <a:endParaRPr lang="en-US" altLang="fa-IR" sz="4000" kern="1200" dirty="0">
              <a:solidFill>
                <a:srgbClr val="C00000"/>
              </a:solidFill>
              <a:latin typeface="Amasis MT Pro Medium" panose="02040604050005020304" pitchFamily="18" charset="0"/>
              <a:ea typeface="+mj-ea"/>
              <a:cs typeface="+mj-cs"/>
            </a:endParaRPr>
          </a:p>
        </p:txBody>
      </p:sp>
      <p:sp>
        <p:nvSpPr>
          <p:cNvPr id="4" name="TextBox 3">
            <a:extLst>
              <a:ext uri="{FF2B5EF4-FFF2-40B4-BE49-F238E27FC236}">
                <a16:creationId xmlns:a16="http://schemas.microsoft.com/office/drawing/2014/main" id="{E05A890C-5095-DC85-EB96-42E9F9CB9CA1}"/>
              </a:ext>
            </a:extLst>
          </p:cNvPr>
          <p:cNvSpPr txBox="1">
            <a:spLocks noChangeArrowheads="1"/>
          </p:cNvSpPr>
          <p:nvPr/>
        </p:nvSpPr>
        <p:spPr bwMode="auto">
          <a:xfrm>
            <a:off x="3048000" y="304800"/>
            <a:ext cx="5677376" cy="64008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algn="l"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algn="l"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algn="l"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algn="l" eaLnBrk="0" fontAlgn="base" hangingPunct="0">
              <a:spcBef>
                <a:spcPct val="0"/>
              </a:spcBef>
              <a:spcAft>
                <a:spcPct val="0"/>
              </a:spcAft>
              <a:defRPr sz="2400">
                <a:solidFill>
                  <a:schemeClr val="tx1"/>
                </a:solidFill>
                <a:latin typeface="Arial" pitchFamily="34" charset="0"/>
                <a:cs typeface="Arial" pitchFamily="34" charset="0"/>
              </a:defRPr>
            </a:lvl9pPr>
          </a:lstStyle>
          <a:p>
            <a:pPr lvl="0" indent="-228600" eaLnBrk="1" hangingPunct="1">
              <a:lnSpc>
                <a:spcPct val="90000"/>
              </a:lnSpc>
              <a:spcAft>
                <a:spcPts val="600"/>
              </a:spcAft>
              <a:buFont typeface="Arial" panose="020B0604020202020204" pitchFamily="34" charset="0"/>
              <a:buChar char="•"/>
            </a:pPr>
            <a:r>
              <a:rPr lang="en-US" sz="2200" b="1" i="1" dirty="0">
                <a:solidFill>
                  <a:srgbClr val="0070C0"/>
                </a:solidFill>
                <a:latin typeface="Amasis MT Pro Medium" panose="02040604050005020304" pitchFamily="18" charset="0"/>
                <a:cs typeface="+mn-cs"/>
              </a:rPr>
              <a:t>Diagnosis and Treatment:</a:t>
            </a:r>
          </a:p>
          <a:p>
            <a:pPr lvl="1" indent="-228600" eaLnBrk="1" hangingPunct="1">
              <a:lnSpc>
                <a:spcPct val="90000"/>
              </a:lnSpc>
              <a:spcAft>
                <a:spcPts val="600"/>
              </a:spcAft>
              <a:buFont typeface="Arial" panose="020B0604020202020204" pitchFamily="34" charset="0"/>
              <a:buChar char="•"/>
            </a:pPr>
            <a:r>
              <a:rPr lang="en-US" sz="2200" dirty="0">
                <a:highlight>
                  <a:srgbClr val="FFFF00"/>
                </a:highlight>
                <a:latin typeface="Amasis MT Pro Medium" panose="02040604050005020304" pitchFamily="18" charset="0"/>
                <a:cs typeface="+mn-cs"/>
              </a:rPr>
              <a:t>Using cognitive models and neuroimaging for early detection of neurological and psychological disorders (e.g., Alzheimer's, PTSD, depression).</a:t>
            </a:r>
          </a:p>
          <a:p>
            <a:pPr lvl="0" indent="-228600" eaLnBrk="1" hangingPunct="1">
              <a:lnSpc>
                <a:spcPct val="90000"/>
              </a:lnSpc>
              <a:spcAft>
                <a:spcPts val="600"/>
              </a:spcAft>
              <a:buFont typeface="Arial" panose="020B0604020202020204" pitchFamily="34" charset="0"/>
              <a:buChar char="•"/>
            </a:pPr>
            <a:r>
              <a:rPr lang="en-US" sz="2200" b="1" i="1" dirty="0">
                <a:solidFill>
                  <a:srgbClr val="0070C0"/>
                </a:solidFill>
                <a:latin typeface="Amasis MT Pro Medium" panose="02040604050005020304" pitchFamily="18" charset="0"/>
                <a:cs typeface="+mn-cs"/>
              </a:rPr>
              <a:t>Rehabilitation:</a:t>
            </a:r>
          </a:p>
          <a:p>
            <a:pPr lvl="1" indent="-228600" eaLnBrk="1" hangingPunct="1">
              <a:lnSpc>
                <a:spcPct val="90000"/>
              </a:lnSpc>
              <a:spcAft>
                <a:spcPts val="600"/>
              </a:spcAft>
              <a:buFont typeface="Arial" panose="020B0604020202020204" pitchFamily="34" charset="0"/>
              <a:buChar char="•"/>
            </a:pPr>
            <a:r>
              <a:rPr lang="en-US" sz="2200" dirty="0">
                <a:highlight>
                  <a:srgbClr val="FFFF00"/>
                </a:highlight>
                <a:latin typeface="Amasis MT Pro Medium" panose="02040604050005020304" pitchFamily="18" charset="0"/>
                <a:cs typeface="+mn-cs"/>
              </a:rPr>
              <a:t>Cognitive rehabilitation techniques for stroke or traumatic brain injury patients.</a:t>
            </a:r>
          </a:p>
          <a:p>
            <a:pPr lvl="0" indent="-228600" eaLnBrk="1" hangingPunct="1">
              <a:lnSpc>
                <a:spcPct val="90000"/>
              </a:lnSpc>
              <a:spcAft>
                <a:spcPts val="600"/>
              </a:spcAft>
              <a:buFont typeface="Arial" panose="020B0604020202020204" pitchFamily="34" charset="0"/>
              <a:buChar char="•"/>
            </a:pPr>
            <a:r>
              <a:rPr lang="en-US" sz="2200" b="1" i="1" dirty="0">
                <a:solidFill>
                  <a:srgbClr val="0070C0"/>
                </a:solidFill>
                <a:latin typeface="Amasis MT Pro Medium" panose="02040604050005020304" pitchFamily="18" charset="0"/>
                <a:cs typeface="+mn-cs"/>
              </a:rPr>
              <a:t>Mental Health:</a:t>
            </a:r>
          </a:p>
          <a:p>
            <a:pPr lvl="1" indent="-228600" eaLnBrk="1" hangingPunct="1">
              <a:lnSpc>
                <a:spcPct val="90000"/>
              </a:lnSpc>
              <a:spcAft>
                <a:spcPts val="600"/>
              </a:spcAft>
              <a:buFont typeface="Arial" panose="020B0604020202020204" pitchFamily="34" charset="0"/>
              <a:buChar char="•"/>
            </a:pPr>
            <a:r>
              <a:rPr lang="en-US" sz="2200" dirty="0">
                <a:highlight>
                  <a:srgbClr val="FFFF00"/>
                </a:highlight>
                <a:latin typeface="Amasis MT Pro Medium" panose="02040604050005020304" pitchFamily="18" charset="0"/>
                <a:cs typeface="+mn-cs"/>
              </a:rPr>
              <a:t>Designing therapies like cognitive-behavioral therapy (CBT) to address anxiety, depression, and PTSD.</a:t>
            </a:r>
          </a:p>
          <a:p>
            <a:pPr lvl="0" indent="-228600" eaLnBrk="1" hangingPunct="1">
              <a:lnSpc>
                <a:spcPct val="90000"/>
              </a:lnSpc>
              <a:spcAft>
                <a:spcPts val="600"/>
              </a:spcAft>
              <a:buFont typeface="Arial" panose="020B0604020202020204" pitchFamily="34" charset="0"/>
              <a:buChar char="•"/>
            </a:pPr>
            <a:r>
              <a:rPr lang="en-US" sz="2200" b="1" i="1" dirty="0">
                <a:solidFill>
                  <a:srgbClr val="0070C0"/>
                </a:solidFill>
                <a:latin typeface="Amasis MT Pro Medium" panose="02040604050005020304" pitchFamily="18" charset="0"/>
                <a:cs typeface="+mn-cs"/>
              </a:rPr>
              <a:t>Assistive Technologies:</a:t>
            </a:r>
          </a:p>
          <a:p>
            <a:pPr lvl="1" indent="-228600" eaLnBrk="1" hangingPunct="1">
              <a:lnSpc>
                <a:spcPct val="90000"/>
              </a:lnSpc>
              <a:spcAft>
                <a:spcPts val="600"/>
              </a:spcAft>
              <a:buFont typeface="Arial" panose="020B0604020202020204" pitchFamily="34" charset="0"/>
              <a:buChar char="•"/>
            </a:pPr>
            <a:r>
              <a:rPr lang="en-US" sz="2200" dirty="0">
                <a:latin typeface="Amasis MT Pro Medium" panose="02040604050005020304" pitchFamily="18" charset="0"/>
                <a:cs typeface="+mn-cs"/>
              </a:rPr>
              <a:t>Developing tools like brain-computer interfaces (BCIs) for individuals with disabilities.</a:t>
            </a:r>
          </a:p>
        </p:txBody>
      </p:sp>
    </p:spTree>
    <p:extLst>
      <p:ext uri="{BB962C8B-B14F-4D97-AF65-F5344CB8AC3E}">
        <p14:creationId xmlns:p14="http://schemas.microsoft.com/office/powerpoint/2010/main" val="216322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17C4059-5EA6-40E2-A0CA-70D31D7650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4375" y="910005"/>
            <a:ext cx="7567979" cy="5045319"/>
          </a:xfrm>
          <a:prstGeom prst="rect">
            <a:avLst/>
          </a:prstGeom>
        </p:spPr>
      </p:pic>
      <p:sp>
        <p:nvSpPr>
          <p:cNvPr id="2" name="Footer Placeholder 1">
            <a:extLst>
              <a:ext uri="{FF2B5EF4-FFF2-40B4-BE49-F238E27FC236}">
                <a16:creationId xmlns:a16="http://schemas.microsoft.com/office/drawing/2014/main" id="{BD665EC6-F228-17C6-A1BD-302AB56F7736}"/>
              </a:ext>
            </a:extLst>
          </p:cNvPr>
          <p:cNvSpPr>
            <a:spLocks noGrp="1"/>
          </p:cNvSpPr>
          <p:nvPr>
            <p:ph type="ftr" sz="quarter" idx="11"/>
          </p:nvPr>
        </p:nvSpPr>
        <p:spPr>
          <a:xfrm>
            <a:off x="0" y="5766576"/>
            <a:ext cx="6953062" cy="234175"/>
          </a:xfrm>
        </p:spPr>
        <p:txBody>
          <a:bodyPr vert="horz" lIns="68580" tIns="34290" rIns="68580" bIns="34290" rtlCol="0" anchor="ctr">
            <a:noAutofit/>
          </a:bodyPr>
          <a:lstStyle/>
          <a:p>
            <a:pPr>
              <a:lnSpc>
                <a:spcPct val="90000"/>
              </a:lnSpc>
              <a:spcAft>
                <a:spcPts val="450"/>
              </a:spcAft>
              <a:defRPr/>
            </a:pPr>
            <a:r>
              <a:rPr lang="en-US" sz="788" dirty="0">
                <a:solidFill>
                  <a:schemeClr val="tx1">
                    <a:lumMod val="75000"/>
                    <a:lumOff val="25000"/>
                  </a:schemeClr>
                </a:solidFill>
                <a:latin typeface="Calibri" panose="020F0502020204030204"/>
              </a:rPr>
              <a:t>Slide by Dr. Soroush Lohrasbi – Computer-Based Neuropsychological Assessment &amp; Rehab ©December 2023 | CANTAB | </a:t>
            </a:r>
            <a:r>
              <a:rPr lang="en-US" sz="788" dirty="0">
                <a:solidFill>
                  <a:schemeClr val="tx1">
                    <a:lumMod val="75000"/>
                    <a:lumOff val="25000"/>
                  </a:schemeClr>
                </a:solidFill>
                <a:latin typeface="Calibri" panose="020F0502020204030204"/>
                <a:hlinkClick r:id="rId3"/>
              </a:rPr>
              <a:t>www.Braincheck.ir</a:t>
            </a:r>
            <a:r>
              <a:rPr lang="en-US" sz="788" dirty="0">
                <a:solidFill>
                  <a:schemeClr val="tx1">
                    <a:lumMod val="75000"/>
                    <a:lumOff val="25000"/>
                  </a:schemeClr>
                </a:solidFill>
                <a:latin typeface="Calibri" panose="020F0502020204030204"/>
              </a:rPr>
              <a:t> </a:t>
            </a:r>
          </a:p>
        </p:txBody>
      </p:sp>
    </p:spTree>
    <p:extLst>
      <p:ext uri="{BB962C8B-B14F-4D97-AF65-F5344CB8AC3E}">
        <p14:creationId xmlns:p14="http://schemas.microsoft.com/office/powerpoint/2010/main" val="18686738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D61076B-E7EC-436A-BFEC-59401C550D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75" y="1094523"/>
            <a:ext cx="5821706" cy="1742934"/>
          </a:xfrm>
          <a:prstGeom prst="rect">
            <a:avLst/>
          </a:prstGeom>
        </p:spPr>
      </p:pic>
      <p:pic>
        <p:nvPicPr>
          <p:cNvPr id="10" name="Picture 9">
            <a:extLst>
              <a:ext uri="{FF2B5EF4-FFF2-40B4-BE49-F238E27FC236}">
                <a16:creationId xmlns:a16="http://schemas.microsoft.com/office/drawing/2014/main" id="{357D0BD3-4225-41D7-943D-1EC3C5B20883}"/>
              </a:ext>
            </a:extLst>
          </p:cNvPr>
          <p:cNvPicPr>
            <a:picLocks noChangeAspect="1"/>
          </p:cNvPicPr>
          <p:nvPr/>
        </p:nvPicPr>
        <p:blipFill>
          <a:blip r:embed="rId3"/>
          <a:stretch>
            <a:fillRect/>
          </a:stretch>
        </p:blipFill>
        <p:spPr>
          <a:xfrm>
            <a:off x="641001" y="892206"/>
            <a:ext cx="3414286" cy="242858"/>
          </a:xfrm>
          <a:prstGeom prst="rect">
            <a:avLst/>
          </a:prstGeom>
        </p:spPr>
      </p:pic>
      <p:pic>
        <p:nvPicPr>
          <p:cNvPr id="12" name="Picture 11">
            <a:extLst>
              <a:ext uri="{FF2B5EF4-FFF2-40B4-BE49-F238E27FC236}">
                <a16:creationId xmlns:a16="http://schemas.microsoft.com/office/drawing/2014/main" id="{1A9F713A-403C-4C23-AA94-EA48314A8D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76" y="2853342"/>
            <a:ext cx="3808052" cy="2720037"/>
          </a:xfrm>
          <a:prstGeom prst="rect">
            <a:avLst/>
          </a:prstGeom>
        </p:spPr>
      </p:pic>
      <p:pic>
        <p:nvPicPr>
          <p:cNvPr id="5" name="Picture 4">
            <a:extLst>
              <a:ext uri="{FF2B5EF4-FFF2-40B4-BE49-F238E27FC236}">
                <a16:creationId xmlns:a16="http://schemas.microsoft.com/office/drawing/2014/main" id="{54C9B653-0677-455A-A13D-58902DAB19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55286" y="1965990"/>
            <a:ext cx="4600437" cy="2913611"/>
          </a:xfrm>
          <a:prstGeom prst="rect">
            <a:avLst/>
          </a:prstGeom>
        </p:spPr>
      </p:pic>
      <p:sp>
        <p:nvSpPr>
          <p:cNvPr id="2" name="TextBox 1">
            <a:extLst>
              <a:ext uri="{FF2B5EF4-FFF2-40B4-BE49-F238E27FC236}">
                <a16:creationId xmlns:a16="http://schemas.microsoft.com/office/drawing/2014/main" id="{F91D18D3-E36B-94B0-56C7-22A70B7F1A62}"/>
              </a:ext>
            </a:extLst>
          </p:cNvPr>
          <p:cNvSpPr txBox="1"/>
          <p:nvPr/>
        </p:nvSpPr>
        <p:spPr>
          <a:xfrm>
            <a:off x="0" y="5769917"/>
            <a:ext cx="7936637" cy="253916"/>
          </a:xfrm>
          <a:prstGeom prst="rect">
            <a:avLst/>
          </a:prstGeom>
          <a:noFill/>
        </p:spPr>
        <p:txBody>
          <a:bodyPr wrap="square" rtlCol="0">
            <a:spAutoFit/>
          </a:bodyPr>
          <a:lstStyle/>
          <a:p>
            <a:pPr defTabSz="685800">
              <a:defRPr/>
            </a:pPr>
            <a:r>
              <a:rPr lang="en-US" sz="1050" dirty="0">
                <a:solidFill>
                  <a:prstClr val="white">
                    <a:lumMod val="65000"/>
                  </a:prstClr>
                </a:solidFill>
                <a:latin typeface="Calibri" panose="020F0502020204030204"/>
              </a:rPr>
              <a:t>Dr Soroush Lohrasbi  |  </a:t>
            </a:r>
            <a:r>
              <a:rPr lang="en-US" sz="1050" dirty="0">
                <a:solidFill>
                  <a:prstClr val="white">
                    <a:lumMod val="65000"/>
                  </a:prstClr>
                </a:solidFill>
                <a:latin typeface="Calibri" panose="020F0502020204030204"/>
                <a:hlinkClick r:id="rId6">
                  <a:extLst>
                    <a:ext uri="{A12FA001-AC4F-418D-AE19-62706E023703}">
                      <ahyp:hlinkClr xmlns:ahyp="http://schemas.microsoft.com/office/drawing/2018/hyperlinkcolor" val="tx"/>
                    </a:ext>
                  </a:extLst>
                </a:hlinkClick>
              </a:rPr>
              <a:t>slohrasbi@gmail.com</a:t>
            </a:r>
            <a:r>
              <a:rPr lang="en-US" sz="1050" dirty="0">
                <a:solidFill>
                  <a:prstClr val="white">
                    <a:lumMod val="65000"/>
                  </a:prstClr>
                </a:solidFill>
                <a:latin typeface="Calibri" panose="020F0502020204030204"/>
              </a:rPr>
              <a:t>  | June 2023 | wesalcenter.com | vesalcenter.com | CBNA in </a:t>
            </a:r>
            <a:r>
              <a:rPr lang="en-US" sz="1050" b="1" dirty="0">
                <a:solidFill>
                  <a:srgbClr val="0070C0"/>
                </a:solidFill>
                <a:effectLst>
                  <a:outerShdw blurRad="38100" dist="38100" dir="2700000" algn="tl">
                    <a:srgbClr val="000000">
                      <a:alpha val="43137"/>
                    </a:srgbClr>
                  </a:outerShdw>
                </a:effectLst>
                <a:latin typeface="Calibri" panose="020F0502020204030204"/>
              </a:rPr>
              <a:t>S</a:t>
            </a:r>
            <a:r>
              <a:rPr lang="en-US" sz="1050" b="1" dirty="0">
                <a:solidFill>
                  <a:srgbClr val="FFFF00"/>
                </a:solidFill>
                <a:effectLst>
                  <a:outerShdw blurRad="38100" dist="38100" dir="2700000" algn="tl">
                    <a:srgbClr val="000000">
                      <a:alpha val="43137"/>
                    </a:srgbClr>
                  </a:outerShdw>
                </a:effectLst>
                <a:latin typeface="Calibri" panose="020F0502020204030204"/>
              </a:rPr>
              <a:t>P</a:t>
            </a:r>
            <a:r>
              <a:rPr lang="en-US" sz="1050" b="1" dirty="0">
                <a:solidFill>
                  <a:prstClr val="black"/>
                </a:solidFill>
                <a:effectLst>
                  <a:outerShdw blurRad="38100" dist="38100" dir="2700000" algn="tl">
                    <a:srgbClr val="000000">
                      <a:alpha val="43137"/>
                    </a:srgbClr>
                  </a:outerShdw>
                </a:effectLst>
                <a:latin typeface="Calibri" panose="020F0502020204030204"/>
              </a:rPr>
              <a:t>O</a:t>
            </a:r>
            <a:r>
              <a:rPr lang="en-US" sz="1050" b="1" dirty="0">
                <a:solidFill>
                  <a:srgbClr val="00B050"/>
                </a:solidFill>
                <a:effectLst>
                  <a:outerShdw blurRad="38100" dist="38100" dir="2700000" algn="tl">
                    <a:srgbClr val="000000">
                      <a:alpha val="43137"/>
                    </a:srgbClr>
                  </a:outerShdw>
                </a:effectLst>
                <a:latin typeface="Calibri" panose="020F0502020204030204"/>
              </a:rPr>
              <a:t>R</a:t>
            </a:r>
            <a:r>
              <a:rPr lang="en-US" sz="1050" b="1" dirty="0">
                <a:solidFill>
                  <a:srgbClr val="FF0000"/>
                </a:solidFill>
                <a:effectLst>
                  <a:outerShdw blurRad="38100" dist="38100" dir="2700000" algn="tl">
                    <a:srgbClr val="000000">
                      <a:alpha val="43137"/>
                    </a:srgbClr>
                  </a:outerShdw>
                </a:effectLst>
                <a:latin typeface="Calibri" panose="020F0502020204030204"/>
              </a:rPr>
              <a:t>T</a:t>
            </a:r>
            <a:endParaRPr lang="en-US" sz="1050" dirty="0">
              <a:solidFill>
                <a:prstClr val="white">
                  <a:lumMod val="65000"/>
                </a:prstClr>
              </a:solidFill>
              <a:latin typeface="Calibri" panose="020F0502020204030204"/>
            </a:endParaRPr>
          </a:p>
        </p:txBody>
      </p:sp>
      <p:grpSp>
        <p:nvGrpSpPr>
          <p:cNvPr id="3" name="Group 2">
            <a:extLst>
              <a:ext uri="{FF2B5EF4-FFF2-40B4-BE49-F238E27FC236}">
                <a16:creationId xmlns:a16="http://schemas.microsoft.com/office/drawing/2014/main" id="{3ADB1C34-638C-E81E-6B50-DE0FADF8169B}"/>
              </a:ext>
            </a:extLst>
          </p:cNvPr>
          <p:cNvGrpSpPr/>
          <p:nvPr/>
        </p:nvGrpSpPr>
        <p:grpSpPr>
          <a:xfrm>
            <a:off x="8349665" y="924153"/>
            <a:ext cx="722535" cy="840416"/>
            <a:chOff x="10800044" y="165554"/>
            <a:chExt cx="963380" cy="1120554"/>
          </a:xfrm>
        </p:grpSpPr>
        <p:pic>
          <p:nvPicPr>
            <p:cNvPr id="4" name="Picture 3" descr="A blue line drawing of a brain&#10;&#10;Description automatically generated">
              <a:extLst>
                <a:ext uri="{FF2B5EF4-FFF2-40B4-BE49-F238E27FC236}">
                  <a16:creationId xmlns:a16="http://schemas.microsoft.com/office/drawing/2014/main" id="{AF07B0CC-427B-A96D-A015-C04AE802D1C2}"/>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5740" r="8159"/>
            <a:stretch/>
          </p:blipFill>
          <p:spPr>
            <a:xfrm>
              <a:off x="10862191" y="165554"/>
              <a:ext cx="901233" cy="809943"/>
            </a:xfrm>
            <a:prstGeom prst="rect">
              <a:avLst/>
            </a:prstGeom>
          </p:spPr>
        </p:pic>
        <p:sp>
          <p:nvSpPr>
            <p:cNvPr id="6" name="TextBox 5">
              <a:extLst>
                <a:ext uri="{FF2B5EF4-FFF2-40B4-BE49-F238E27FC236}">
                  <a16:creationId xmlns:a16="http://schemas.microsoft.com/office/drawing/2014/main" id="{8424DCE0-23B7-552B-F816-A8EC7E155631}"/>
                </a:ext>
              </a:extLst>
            </p:cNvPr>
            <p:cNvSpPr txBox="1"/>
            <p:nvPr/>
          </p:nvSpPr>
          <p:spPr>
            <a:xfrm>
              <a:off x="10800044" y="839661"/>
              <a:ext cx="901233" cy="446447"/>
            </a:xfrm>
            <a:prstGeom prst="rect">
              <a:avLst/>
            </a:prstGeom>
            <a:noFill/>
          </p:spPr>
          <p:txBody>
            <a:bodyPr wrap="square">
              <a:spAutoFit/>
            </a:bodyPr>
            <a:lstStyle/>
            <a:p>
              <a:pPr defTabSz="685800">
                <a:defRPr/>
              </a:pPr>
              <a:r>
                <a:rPr lang="en-US" sz="788" dirty="0">
                  <a:solidFill>
                    <a:srgbClr val="6160AB"/>
                  </a:solidFill>
                  <a:latin typeface="Calibri" panose="020F0502020204030204"/>
                </a:rPr>
                <a:t>Braincheck.ir </a:t>
              </a:r>
            </a:p>
          </p:txBody>
        </p:sp>
      </p:grpSp>
    </p:spTree>
    <p:extLst>
      <p:ext uri="{BB962C8B-B14F-4D97-AF65-F5344CB8AC3E}">
        <p14:creationId xmlns:p14="http://schemas.microsoft.com/office/powerpoint/2010/main" val="26300259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1906</TotalTime>
  <Words>1157</Words>
  <Application>Microsoft Office PowerPoint</Application>
  <PresentationFormat>On-screen Show (4:3)</PresentationFormat>
  <Paragraphs>109</Paragraphs>
  <Slides>24</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Amasis MT Pro Black</vt:lpstr>
      <vt:lpstr>Amasis MT Pro Medium</vt:lpstr>
      <vt:lpstr>Aptos</vt:lpstr>
      <vt:lpstr>Arial</vt:lpstr>
      <vt:lpstr>B Nikoo</vt:lpstr>
      <vt:lpstr>Calibri</vt:lpstr>
      <vt:lpstr>Gill Sans Nova Cond</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cognitive rehabilitation?</vt:lpstr>
      <vt:lpstr> </vt:lpstr>
      <vt:lpstr>Restorative Rehabilitation:</vt:lpstr>
      <vt:lpstr>Compensatory Rehabilitation:</vt:lpstr>
      <vt:lpstr>Virtual Reality (VR) Therapy:</vt:lpstr>
      <vt:lpstr>PowerPoint Presentation</vt:lpstr>
      <vt:lpstr>Neurofeedback</vt:lpstr>
      <vt:lpstr>New therapeutic approaches: brain stimulation</vt:lpstr>
      <vt:lpstr> Neural prosthetics (brain-machine interface)</vt:lpstr>
      <vt:lpstr>Computer-Assisted Cognitive Training</vt:lpstr>
      <vt:lpstr> Psychotherapies </vt:lpstr>
      <vt:lpstr>Mindfulness and Meditation</vt:lpstr>
      <vt:lpstr> سپاس بیکران از شکیبایی شما</vt:lpstr>
      <vt:lpstr> سپاس بیکران از شکیبایی شما</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Alireza Moradi</cp:lastModifiedBy>
  <cp:revision>129</cp:revision>
  <dcterms:created xsi:type="dcterms:W3CDTF">2006-08-16T00:00:00Z</dcterms:created>
  <dcterms:modified xsi:type="dcterms:W3CDTF">2025-02-21T17:56:00Z</dcterms:modified>
</cp:coreProperties>
</file>